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60" r:id="rId1"/>
    <p:sldMasterId id="2147484284" r:id="rId2"/>
  </p:sldMasterIdLst>
  <p:notesMasterIdLst>
    <p:notesMasterId r:id="rId40"/>
  </p:notesMasterIdLst>
  <p:handoutMasterIdLst>
    <p:handoutMasterId r:id="rId41"/>
  </p:handoutMasterIdLst>
  <p:sldIdLst>
    <p:sldId id="268" r:id="rId3"/>
    <p:sldId id="377" r:id="rId4"/>
    <p:sldId id="379" r:id="rId5"/>
    <p:sldId id="380" r:id="rId6"/>
    <p:sldId id="395" r:id="rId7"/>
    <p:sldId id="523" r:id="rId8"/>
    <p:sldId id="524" r:id="rId9"/>
    <p:sldId id="525" r:id="rId10"/>
    <p:sldId id="385" r:id="rId11"/>
    <p:sldId id="526" r:id="rId12"/>
    <p:sldId id="401" r:id="rId13"/>
    <p:sldId id="386" r:id="rId14"/>
    <p:sldId id="516" r:id="rId15"/>
    <p:sldId id="397" r:id="rId16"/>
    <p:sldId id="400" r:id="rId17"/>
    <p:sldId id="501" r:id="rId18"/>
    <p:sldId id="391" r:id="rId19"/>
    <p:sldId id="396" r:id="rId20"/>
    <p:sldId id="454" r:id="rId21"/>
    <p:sldId id="457" r:id="rId22"/>
    <p:sldId id="458" r:id="rId23"/>
    <p:sldId id="481" r:id="rId24"/>
    <p:sldId id="393" r:id="rId25"/>
    <p:sldId id="394" r:id="rId26"/>
    <p:sldId id="527" r:id="rId27"/>
    <p:sldId id="528" r:id="rId28"/>
    <p:sldId id="461" r:id="rId29"/>
    <p:sldId id="463" r:id="rId30"/>
    <p:sldId id="464" r:id="rId31"/>
    <p:sldId id="465" r:id="rId32"/>
    <p:sldId id="529" r:id="rId33"/>
    <p:sldId id="530" r:id="rId34"/>
    <p:sldId id="466" r:id="rId35"/>
    <p:sldId id="467" r:id="rId36"/>
    <p:sldId id="468" r:id="rId37"/>
    <p:sldId id="469" r:id="rId38"/>
    <p:sldId id="470" r:id="rId3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3E14"/>
    <a:srgbClr val="2FCF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29" autoAdjust="0"/>
    <p:restoredTop sz="93076"/>
  </p:normalViewPr>
  <p:slideViewPr>
    <p:cSldViewPr snapToGrid="0" snapToObjects="1">
      <p:cViewPr varScale="1">
        <p:scale>
          <a:sx n="107" d="100"/>
          <a:sy n="107" d="100"/>
        </p:scale>
        <p:origin x="19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94AB3B-B7FC-704C-9777-077FC87B182B}" type="datetimeFigureOut">
              <a:rPr lang="it-IT" smtClean="0"/>
              <a:t>29/11/2019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E9D7B2-3DE5-7944-955D-D7D70DDC118B}" type="slidenum">
              <a:rPr lang="it-IT" smtClean="0"/>
              <a:t>‹N›</a:t>
            </a:fld>
            <a:endParaRPr lang="it-IT"/>
          </a:p>
        </p:txBody>
      </p:sp>
    </p:spTree>
    <p:extLst>
      <p:ext uri="{BB962C8B-B14F-4D97-AF65-F5344CB8AC3E}">
        <p14:creationId xmlns:p14="http://schemas.microsoft.com/office/powerpoint/2010/main" val="23931888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48805-C707-704A-96A0-1973CB5A9F5F}" type="datetimeFigureOut">
              <a:rPr lang="it-IT" smtClean="0"/>
              <a:t>29/11/2019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E7D325-DE0F-944A-8BA8-C3B75A66D0B0}" type="slidenum">
              <a:rPr lang="it-IT" smtClean="0"/>
              <a:t>‹N›</a:t>
            </a:fld>
            <a:endParaRPr lang="it-IT"/>
          </a:p>
        </p:txBody>
      </p:sp>
    </p:spTree>
    <p:extLst>
      <p:ext uri="{BB962C8B-B14F-4D97-AF65-F5344CB8AC3E}">
        <p14:creationId xmlns:p14="http://schemas.microsoft.com/office/powerpoint/2010/main" val="18797001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8E7D325-DE0F-944A-8BA8-C3B75A66D0B0}" type="slidenum">
              <a:rPr lang="it-IT" smtClean="0"/>
              <a:t>1</a:t>
            </a:fld>
            <a:endParaRPr lang="it-IT"/>
          </a:p>
        </p:txBody>
      </p:sp>
    </p:spTree>
    <p:extLst>
      <p:ext uri="{BB962C8B-B14F-4D97-AF65-F5344CB8AC3E}">
        <p14:creationId xmlns:p14="http://schemas.microsoft.com/office/powerpoint/2010/main" val="203093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AA5AF26-415B-AC41-8293-46B55355C8EC}"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12120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2926B6-D5F4-F44A-9F7C-9CC70F0D68CA}"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08360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0FD57D2-BD47-5741-8E0D-A2A0B4B839E9}"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187960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2DA6FCE-392D-7B41-900A-A33FC0297845}"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484692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5C5501-C54F-1A4C-B200-AF2365DED7C4}"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512725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98132D6-FFF9-1A48-8012-7C4D1266106F}"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3791460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2CB9A4A-4B62-1E4C-9FC3-6BB8C3BAD881}" type="datetime1">
              <a:rPr lang="it-IT" smtClean="0">
                <a:solidFill>
                  <a:srgbClr val="E3DED1">
                    <a:shade val="50000"/>
                  </a:srgbClr>
                </a:solidFill>
              </a:rPr>
              <a:t>29/11/2019</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36856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5E9DF9A-90D3-284F-9B6E-E62904E095BB}" type="datetime1">
              <a:rPr lang="it-IT" smtClean="0">
                <a:solidFill>
                  <a:srgbClr val="E3DED1">
                    <a:shade val="50000"/>
                  </a:srgbClr>
                </a:solidFill>
              </a:rPr>
              <a:t>29/11/2019</a:t>
            </a:fld>
            <a:endParaRPr lang="it-IT">
              <a:solidFill>
                <a:srgbClr val="E3DED1">
                  <a:shade val="50000"/>
                </a:srgbClr>
              </a:solidFill>
            </a:endParaRPr>
          </a:p>
        </p:txBody>
      </p:sp>
      <p:sp>
        <p:nvSpPr>
          <p:cNvPr id="8" name="Segnaposto piè di pagina 7"/>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9" name="Segnaposto numero diapositiva 8"/>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21711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11D5D87-110C-DC4D-B38D-1AF51C8DAD4B}" type="datetime1">
              <a:rPr lang="it-IT" smtClean="0">
                <a:solidFill>
                  <a:srgbClr val="E3DED1">
                    <a:shade val="50000"/>
                  </a:srgbClr>
                </a:solidFill>
              </a:rPr>
              <a:t>29/11/2019</a:t>
            </a:fld>
            <a:endParaRPr lang="it-IT">
              <a:solidFill>
                <a:srgbClr val="E3DED1">
                  <a:shade val="50000"/>
                </a:srgbClr>
              </a:solidFill>
            </a:endParaRPr>
          </a:p>
        </p:txBody>
      </p:sp>
      <p:sp>
        <p:nvSpPr>
          <p:cNvPr id="4" name="Segnaposto piè di pagina 3"/>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5" name="Segnaposto numero diapositiva 4"/>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433521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3F45E23-D3EE-5F4C-A87C-4461260B72DC}" type="datetime1">
              <a:rPr lang="it-IT" smtClean="0">
                <a:solidFill>
                  <a:srgbClr val="E3DED1">
                    <a:shade val="50000"/>
                  </a:srgbClr>
                </a:solidFill>
              </a:rPr>
              <a:t>29/11/2019</a:t>
            </a:fld>
            <a:endParaRPr lang="it-IT">
              <a:solidFill>
                <a:srgbClr val="E3DED1">
                  <a:shade val="50000"/>
                </a:srgbClr>
              </a:solidFill>
            </a:endParaRPr>
          </a:p>
        </p:txBody>
      </p:sp>
      <p:sp>
        <p:nvSpPr>
          <p:cNvPr id="3" name="Segnaposto piè di pagina 2"/>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4" name="Segnaposto numero diapositiva 3"/>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527955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A3195F-D2ED-364C-9DB1-19435A45CE67}" type="datetime1">
              <a:rPr lang="it-IT" smtClean="0">
                <a:solidFill>
                  <a:srgbClr val="E3DED1">
                    <a:shade val="50000"/>
                  </a:srgbClr>
                </a:solidFill>
              </a:rPr>
              <a:t>29/11/2019</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30761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DDCFAB-B095-1A47-9CAF-1C22BA4A576E}"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41584614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5AC3D21-1A55-CE45-ABCA-A50BE777DCBD}" type="datetime1">
              <a:rPr lang="it-IT" smtClean="0">
                <a:solidFill>
                  <a:srgbClr val="E3DED1">
                    <a:shade val="50000"/>
                  </a:srgbClr>
                </a:solidFill>
              </a:rPr>
              <a:t>29/11/2019</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196479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DD205A-F569-A64A-94BB-BAD3C92BB9D1}"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560939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E65DF7-15CE-804E-8878-801A7A7E6934}"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417685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9F03AF1-976F-3645-B704-C66C9350E2CD}"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15592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A0DB4E6-CABE-9648-9EB1-CD0F126F6A62}" type="datetime1">
              <a:rPr lang="it-IT" smtClean="0">
                <a:solidFill>
                  <a:srgbClr val="E3DED1">
                    <a:shade val="50000"/>
                  </a:srgbClr>
                </a:solidFill>
              </a:rPr>
              <a:t>29/11/2019</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44867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61A7AD6-90B1-CD4B-958B-0003118117C4}" type="datetime1">
              <a:rPr lang="it-IT" smtClean="0">
                <a:solidFill>
                  <a:srgbClr val="E3DED1">
                    <a:shade val="50000"/>
                  </a:srgbClr>
                </a:solidFill>
              </a:rPr>
              <a:t>29/11/2019</a:t>
            </a:fld>
            <a:endParaRPr lang="it-IT">
              <a:solidFill>
                <a:srgbClr val="E3DED1">
                  <a:shade val="50000"/>
                </a:srgbClr>
              </a:solidFill>
            </a:endParaRPr>
          </a:p>
        </p:txBody>
      </p:sp>
      <p:sp>
        <p:nvSpPr>
          <p:cNvPr id="8" name="Segnaposto piè di pagina 7"/>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9" name="Segnaposto numero diapositiva 8"/>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75485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0653A66-3A8A-CB47-93AD-9A69D4079D18}" type="datetime1">
              <a:rPr lang="it-IT" smtClean="0">
                <a:solidFill>
                  <a:srgbClr val="E3DED1">
                    <a:shade val="50000"/>
                  </a:srgbClr>
                </a:solidFill>
              </a:rPr>
              <a:t>29/11/2019</a:t>
            </a:fld>
            <a:endParaRPr lang="it-IT">
              <a:solidFill>
                <a:srgbClr val="E3DED1">
                  <a:shade val="50000"/>
                </a:srgbClr>
              </a:solidFill>
            </a:endParaRPr>
          </a:p>
        </p:txBody>
      </p:sp>
      <p:sp>
        <p:nvSpPr>
          <p:cNvPr id="4" name="Segnaposto piè di pagina 3"/>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5" name="Segnaposto numero diapositiva 4"/>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25894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8CFB3D-5D20-6247-A910-D30493A0BEE1}" type="datetime1">
              <a:rPr lang="it-IT" smtClean="0">
                <a:solidFill>
                  <a:srgbClr val="E3DED1">
                    <a:shade val="50000"/>
                  </a:srgbClr>
                </a:solidFill>
              </a:rPr>
              <a:t>29/11/2019</a:t>
            </a:fld>
            <a:endParaRPr lang="it-IT">
              <a:solidFill>
                <a:srgbClr val="E3DED1">
                  <a:shade val="50000"/>
                </a:srgbClr>
              </a:solidFill>
            </a:endParaRPr>
          </a:p>
        </p:txBody>
      </p:sp>
      <p:sp>
        <p:nvSpPr>
          <p:cNvPr id="3" name="Segnaposto piè di pagina 2"/>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4" name="Segnaposto numero diapositiva 3"/>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390465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C5BB8E3-1506-0E43-A896-814AF07A3C29}" type="datetime1">
              <a:rPr lang="it-IT" smtClean="0">
                <a:solidFill>
                  <a:srgbClr val="E3DED1">
                    <a:shade val="50000"/>
                  </a:srgbClr>
                </a:solidFill>
              </a:rPr>
              <a:t>29/11/2019</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0925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8435AC-55CC-764E-91F4-2170044CC5CE}" type="datetime1">
              <a:rPr lang="it-IT" smtClean="0">
                <a:solidFill>
                  <a:srgbClr val="E3DED1">
                    <a:shade val="50000"/>
                  </a:srgbClr>
                </a:solidFill>
              </a:rPr>
              <a:t>29/11/2019</a:t>
            </a:fld>
            <a:endParaRPr lang="it-IT">
              <a:solidFill>
                <a:srgbClr val="E3DED1">
                  <a:shade val="50000"/>
                </a:srgbClr>
              </a:solidFill>
            </a:endParaRPr>
          </a:p>
        </p:txBody>
      </p:sp>
      <p:sp>
        <p:nvSpPr>
          <p:cNvPr id="6" name="Segnaposto piè di pagina 5"/>
          <p:cNvSpPr>
            <a:spLocks noGrp="1"/>
          </p:cNvSpPr>
          <p:nvPr>
            <p:ph type="ftr" sz="quarter" idx="11"/>
          </p:nvPr>
        </p:nvSpPr>
        <p:spPr/>
        <p:txBody>
          <a:bodyPr/>
          <a:lstStyle/>
          <a:p>
            <a:r>
              <a:rPr lang="it-IT" smtClean="0">
                <a:solidFill>
                  <a:srgbClr val="E3DED1">
                    <a:shade val="50000"/>
                  </a:srgbClr>
                </a:solidFill>
              </a:rPr>
              <a:t>Avv. Silvano Imbriaci</a:t>
            </a:r>
            <a:endParaRPr lang="it-IT">
              <a:solidFill>
                <a:srgbClr val="E3DED1">
                  <a:shade val="50000"/>
                </a:srgbClr>
              </a:solidFill>
            </a:endParaRPr>
          </a:p>
        </p:txBody>
      </p:sp>
      <p:sp>
        <p:nvSpPr>
          <p:cNvPr id="7" name="Segnaposto numero diapositiva 6"/>
          <p:cNvSpPr>
            <a:spLocks noGrp="1"/>
          </p:cNvSpPr>
          <p:nvPr>
            <p:ph type="sldNum" sz="quarter" idx="12"/>
          </p:nvPr>
        </p:nvSpPr>
        <p:spPr/>
        <p:txBody>
          <a:body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228001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6959F-DF1C-244F-82E7-773B74264F35}"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1282161977"/>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16B852A-D01D-6440-ADD3-6FD0DD3B6ADA}" type="datetime1">
              <a:rPr lang="it-IT" smtClean="0">
                <a:solidFill>
                  <a:srgbClr val="E3DED1">
                    <a:shade val="50000"/>
                  </a:srgbClr>
                </a:solidFill>
              </a:rPr>
              <a:t>29/11/2019</a:t>
            </a:fld>
            <a:endParaRPr lang="it-IT">
              <a:solidFill>
                <a:srgbClr val="E3DED1">
                  <a:shade val="50000"/>
                </a:srgb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it-IT" smtClean="0">
                <a:solidFill>
                  <a:srgbClr val="E3DED1">
                    <a:shade val="50000"/>
                  </a:srgbClr>
                </a:solidFill>
              </a:rPr>
              <a:t>Avv. Silvano Imbriaci</a:t>
            </a:r>
            <a:endParaRPr lang="it-IT">
              <a:solidFill>
                <a:srgbClr val="E3DED1">
                  <a:shade val="50000"/>
                </a:srgb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EEF0B4-584F-A04C-B400-7C5CBB93A9C0}" type="slidenum">
              <a:rPr lang="it-IT" smtClean="0">
                <a:solidFill>
                  <a:srgbClr val="E3DED1">
                    <a:shade val="50000"/>
                  </a:srgbClr>
                </a:solidFill>
              </a:rPr>
              <a:pPr/>
              <a:t>‹N›</a:t>
            </a:fld>
            <a:endParaRPr lang="it-IT">
              <a:solidFill>
                <a:srgbClr val="E3DED1">
                  <a:shade val="50000"/>
                </a:srgbClr>
              </a:solidFill>
            </a:endParaRPr>
          </a:p>
        </p:txBody>
      </p:sp>
    </p:spTree>
    <p:extLst>
      <p:ext uri="{BB962C8B-B14F-4D97-AF65-F5344CB8AC3E}">
        <p14:creationId xmlns:p14="http://schemas.microsoft.com/office/powerpoint/2010/main" val="3893417798"/>
      </p:ext>
    </p:extLst>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E3E14"/>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chemeClr val="bg1"/>
                </a:solidFill>
                <a:latin typeface="Bodoni MT" panose="02070603080606020203" pitchFamily="18" charset="0"/>
                <a:cs typeface="Aharoni" panose="02010803020104030203" pitchFamily="2" charset="-79"/>
              </a:rPr>
              <a:t>LA PRESCRIZIONE DEI CONTRIBUTI PREVIDENZIALI</a:t>
            </a:r>
            <a:endParaRPr lang="it-IT" b="1" dirty="0">
              <a:solidFill>
                <a:schemeClr val="bg1"/>
              </a:solidFill>
              <a:latin typeface="Bodoni MT" panose="02070603080606020203" pitchFamily="18" charset="0"/>
              <a:cs typeface="Aharoni" panose="02010803020104030203" pitchFamily="2" charset="-79"/>
            </a:endParaRPr>
          </a:p>
        </p:txBody>
      </p:sp>
      <p:sp>
        <p:nvSpPr>
          <p:cNvPr id="3" name="Sottotitolo 2"/>
          <p:cNvSpPr>
            <a:spLocks noGrp="1"/>
          </p:cNvSpPr>
          <p:nvPr>
            <p:ph type="subTitle" idx="1"/>
          </p:nvPr>
        </p:nvSpPr>
        <p:spPr/>
        <p:txBody>
          <a:bodyPr>
            <a:normAutofit/>
          </a:bodyPr>
          <a:lstStyle/>
          <a:p>
            <a:r>
              <a:rPr lang="it-IT" dirty="0" smtClean="0">
                <a:solidFill>
                  <a:schemeClr val="bg1"/>
                </a:solidFill>
                <a:latin typeface="Bodoni MT" panose="02070603080606020203" pitchFamily="18" charset="0"/>
                <a:cs typeface="Arabic Typesetting" panose="03020402040406030203" pitchFamily="66" charset="-78"/>
              </a:rPr>
              <a:t>Alcune questioni sostanziali e processuali</a:t>
            </a:r>
          </a:p>
          <a:p>
            <a:endParaRPr lang="it-IT" dirty="0" smtClean="0">
              <a:solidFill>
                <a:schemeClr val="bg1"/>
              </a:solidFill>
              <a:latin typeface="Bodoni MT" panose="02070603080606020203" pitchFamily="18" charset="0"/>
              <a:cs typeface="Arabic Typesetting" panose="03020402040406030203" pitchFamily="66" charset="-78"/>
            </a:endParaRPr>
          </a:p>
          <a:p>
            <a:r>
              <a:rPr lang="it-IT" dirty="0" smtClean="0">
                <a:solidFill>
                  <a:schemeClr val="bg1"/>
                </a:solidFill>
                <a:latin typeface="Bodoni MT" panose="02070603080606020203" pitchFamily="18" charset="0"/>
                <a:cs typeface="Arabic Typesetting" panose="03020402040406030203" pitchFamily="66" charset="-78"/>
              </a:rPr>
              <a:t>FIRENZE, 26 NOVEMBRE 2019</a:t>
            </a:r>
            <a:endParaRPr lang="it-IT" dirty="0">
              <a:solidFill>
                <a:schemeClr val="bg1"/>
              </a:solidFill>
              <a:latin typeface="Bodoni MT" panose="02070603080606020203" pitchFamily="18" charset="0"/>
              <a:cs typeface="Arabic Typesetting" panose="03020402040406030203" pitchFamily="66" charset="-78"/>
            </a:endParaRPr>
          </a:p>
        </p:txBody>
      </p:sp>
      <p:sp>
        <p:nvSpPr>
          <p:cNvPr id="5" name="Segnaposto data 4"/>
          <p:cNvSpPr>
            <a:spLocks noGrp="1"/>
          </p:cNvSpPr>
          <p:nvPr>
            <p:ph type="dt" sz="half" idx="10"/>
          </p:nvPr>
        </p:nvSpPr>
        <p:spPr/>
        <p:txBody>
          <a:bodyPr/>
          <a:lstStyle/>
          <a:p>
            <a:fld id="{4535695A-8319-3B47-8620-B9EBCF8E6FC9}" type="datetime1">
              <a:rPr lang="it-IT" smtClean="0"/>
              <a:t>29/11/2019</a:t>
            </a:fld>
            <a:endParaRPr lang="it-IT" dirty="0"/>
          </a:p>
        </p:txBody>
      </p:sp>
      <p:sp>
        <p:nvSpPr>
          <p:cNvPr id="6" name="Segnaposto piè di pagina 5"/>
          <p:cNvSpPr>
            <a:spLocks noGrp="1"/>
          </p:cNvSpPr>
          <p:nvPr>
            <p:ph type="ftr" sz="quarter" idx="11"/>
          </p:nvPr>
        </p:nvSpPr>
        <p:spPr/>
        <p:txBody>
          <a:bodyPr/>
          <a:lstStyle/>
          <a:p>
            <a:r>
              <a:rPr lang="it-IT" dirty="0" smtClean="0"/>
              <a:t>Avv. Silvano Imbriaci</a:t>
            </a:r>
            <a:endParaRPr lang="it-IT" dirty="0"/>
          </a:p>
        </p:txBody>
      </p:sp>
      <p:sp>
        <p:nvSpPr>
          <p:cNvPr id="7" name="Segnaposto numero diapositiva 6"/>
          <p:cNvSpPr>
            <a:spLocks noGrp="1"/>
          </p:cNvSpPr>
          <p:nvPr>
            <p:ph type="sldNum" sz="quarter" idx="12"/>
          </p:nvPr>
        </p:nvSpPr>
        <p:spPr/>
        <p:txBody>
          <a:bodyPr/>
          <a:lstStyle/>
          <a:p>
            <a:endParaRPr lang="it-IT" dirty="0"/>
          </a:p>
        </p:txBody>
      </p:sp>
    </p:spTree>
    <p:extLst>
      <p:ext uri="{BB962C8B-B14F-4D97-AF65-F5344CB8AC3E}">
        <p14:creationId xmlns:p14="http://schemas.microsoft.com/office/powerpoint/2010/main" val="4155483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a:solidFill>
                  <a:prstClr val="white"/>
                </a:solidFill>
                <a:latin typeface="Kokila" panose="020B0604020202020204" pitchFamily="34" charset="0"/>
                <a:cs typeface="Kokila" panose="020B0604020202020204" pitchFamily="34" charset="0"/>
              </a:rPr>
              <a:t>LA DECORRENZA DELLA PRESCRIZIONE</a:t>
            </a:r>
            <a:endParaRPr lang="it-IT" sz="2800" b="1" dirty="0"/>
          </a:p>
        </p:txBody>
      </p:sp>
      <p:sp>
        <p:nvSpPr>
          <p:cNvPr id="3" name="Segnaposto contenuto 2"/>
          <p:cNvSpPr>
            <a:spLocks noGrp="1"/>
          </p:cNvSpPr>
          <p:nvPr>
            <p:ph idx="1"/>
          </p:nvPr>
        </p:nvSpPr>
        <p:spPr/>
        <p:txBody>
          <a:bodyPr>
            <a:normAutofit/>
          </a:bodyPr>
          <a:lstStyle/>
          <a:p>
            <a:pPr algn="just"/>
            <a:r>
              <a:rPr lang="it-IT" sz="2400" dirty="0" smtClean="0">
                <a:latin typeface="Times New Roman"/>
                <a:cs typeface="Times New Roman"/>
              </a:rPr>
              <a:t>In questo caso occorre tener conto del momento in cui è acquisita la definitività del reddito (dichiarazione dei redditi o accertamento fiscale)</a:t>
            </a:r>
          </a:p>
          <a:p>
            <a:pPr algn="just"/>
            <a:r>
              <a:rPr lang="it-IT" sz="2400" dirty="0" smtClean="0">
                <a:latin typeface="Times New Roman"/>
                <a:cs typeface="Times New Roman"/>
              </a:rPr>
              <a:t>Prima di quel momento, infatti, non vi è la possibilità per l’INPS di calcolare la contribuzione dovuta</a:t>
            </a:r>
          </a:p>
          <a:p>
            <a:pPr algn="just"/>
            <a:r>
              <a:rPr lang="it-IT" sz="2400" dirty="0" smtClean="0">
                <a:latin typeface="Times New Roman"/>
                <a:cs typeface="Times New Roman"/>
              </a:rPr>
              <a:t>Dichiarazione dei redditi come atto interruttivo (compilazione)</a:t>
            </a:r>
          </a:p>
          <a:p>
            <a:pPr algn="just"/>
            <a:r>
              <a:rPr lang="it-IT" sz="2400" dirty="0" smtClean="0">
                <a:latin typeface="Times New Roman"/>
                <a:cs typeface="Times New Roman"/>
              </a:rPr>
              <a:t>Mancata compilazione del quadro RR per autonomi e per i professionisti iscritti alla gestione separata: ipotesi di sospensione </a:t>
            </a:r>
            <a:endParaRPr lang="it-IT" sz="2400" dirty="0">
              <a:latin typeface="Times New Roman"/>
              <a:cs typeface="Times New Roman"/>
            </a:endParaRPr>
          </a:p>
          <a:p>
            <a:pPr algn="just"/>
            <a:endParaRPr lang="it-IT" sz="2400" b="1" dirty="0">
              <a:latin typeface="Times New Roman"/>
              <a:cs typeface="Times New Roman"/>
            </a:endParaRPr>
          </a:p>
          <a:p>
            <a:pPr algn="just"/>
            <a:endParaRPr lang="it-IT" sz="2400" dirty="0" smtClean="0">
              <a:latin typeface="Times New Roman"/>
              <a:cs typeface="Times New Roman"/>
            </a:endParaRPr>
          </a:p>
        </p:txBody>
      </p:sp>
      <p:sp>
        <p:nvSpPr>
          <p:cNvPr id="4" name="Segnaposto data 3"/>
          <p:cNvSpPr>
            <a:spLocks noGrp="1"/>
          </p:cNvSpPr>
          <p:nvPr>
            <p:ph type="dt" sz="half" idx="10"/>
          </p:nvPr>
        </p:nvSpPr>
        <p:spPr/>
        <p:txBody>
          <a:bodyPr/>
          <a:lstStyle/>
          <a:p>
            <a:fld id="{3F69D7FD-48CF-7D4E-9B61-D55CE4A981B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10</a:t>
            </a:fld>
            <a:endParaRPr lang="it-IT"/>
          </a:p>
        </p:txBody>
      </p:sp>
    </p:spTree>
    <p:extLst>
      <p:ext uri="{BB962C8B-B14F-4D97-AF65-F5344CB8AC3E}">
        <p14:creationId xmlns:p14="http://schemas.microsoft.com/office/powerpoint/2010/main" val="1005384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a:solidFill>
                  <a:prstClr val="white"/>
                </a:solidFill>
                <a:latin typeface="Kokila" panose="020B0604020202020204" pitchFamily="34" charset="0"/>
                <a:cs typeface="Kokila" panose="020B0604020202020204" pitchFamily="34" charset="0"/>
              </a:rPr>
              <a:t>LA DECORRENZA DELLA PRESCRIZIONE</a:t>
            </a:r>
            <a:endParaRPr lang="it-IT" sz="2800" b="1" dirty="0"/>
          </a:p>
        </p:txBody>
      </p:sp>
      <p:sp>
        <p:nvSpPr>
          <p:cNvPr id="3" name="Segnaposto contenuto 2"/>
          <p:cNvSpPr>
            <a:spLocks noGrp="1"/>
          </p:cNvSpPr>
          <p:nvPr>
            <p:ph idx="1"/>
          </p:nvPr>
        </p:nvSpPr>
        <p:spPr/>
        <p:txBody>
          <a:bodyPr>
            <a:normAutofit/>
          </a:bodyPr>
          <a:lstStyle/>
          <a:p>
            <a:pPr marL="0" indent="0" algn="just">
              <a:spcAft>
                <a:spcPts val="0"/>
              </a:spcAft>
              <a:buNone/>
            </a:pPr>
            <a:r>
              <a:rPr lang="it-IT" sz="2000" b="1" dirty="0" smtClean="0">
                <a:latin typeface="Times New Roman"/>
                <a:ea typeface="Times New Roman" panose="02020603050405020304" pitchFamily="18" charset="0"/>
                <a:cs typeface="Times New Roman"/>
              </a:rPr>
              <a:t>LA TESI CORRETTIVA DELLA CASSAZIONE</a:t>
            </a:r>
          </a:p>
          <a:p>
            <a:pPr marL="0" indent="0" algn="just">
              <a:spcAft>
                <a:spcPts val="0"/>
              </a:spcAft>
              <a:buNone/>
            </a:pPr>
            <a:r>
              <a:rPr lang="it-IT" sz="2000" b="1" dirty="0" smtClean="0">
                <a:latin typeface="Times New Roman"/>
                <a:ea typeface="Times New Roman" panose="02020603050405020304" pitchFamily="18" charset="0"/>
                <a:cs typeface="Times New Roman"/>
              </a:rPr>
              <a:t>Cass</a:t>
            </a:r>
            <a:r>
              <a:rPr lang="it-IT" sz="2000" b="1" dirty="0">
                <a:latin typeface="Times New Roman"/>
                <a:ea typeface="Times New Roman" panose="02020603050405020304" pitchFamily="18" charset="0"/>
                <a:cs typeface="Times New Roman"/>
              </a:rPr>
              <a:t>. Sez. Lav. 29 maggio 2017, n. </a:t>
            </a:r>
            <a:r>
              <a:rPr lang="it-IT" sz="2000" b="1" dirty="0" smtClean="0">
                <a:latin typeface="Times New Roman"/>
                <a:ea typeface="Times New Roman" panose="02020603050405020304" pitchFamily="18" charset="0"/>
                <a:cs typeface="Times New Roman"/>
              </a:rPr>
              <a:t>13463</a:t>
            </a:r>
          </a:p>
          <a:p>
            <a:pPr marL="0" indent="0" algn="just">
              <a:buNone/>
            </a:pPr>
            <a:r>
              <a:rPr lang="it-IT" sz="2000" i="1" dirty="0">
                <a:latin typeface="Times New Roman"/>
                <a:cs typeface="Times New Roman"/>
              </a:rPr>
              <a:t>«In tema di contributi cd. "a percentuale", il fatto costitutivo dell'obbligazione contributiva è costituito </a:t>
            </a:r>
            <a:r>
              <a:rPr lang="it-IT" sz="2000" b="1" i="1" dirty="0">
                <a:latin typeface="Times New Roman"/>
                <a:cs typeface="Times New Roman"/>
              </a:rPr>
              <a:t>dall'avvenuta produzione, da parte del lavoratore autonomo, di un determinato reddito ex art. 1, comma 4 della I. n. 233/1990</a:t>
            </a:r>
            <a:r>
              <a:rPr lang="it-IT" sz="2000" i="1" dirty="0">
                <a:latin typeface="Times New Roman"/>
                <a:cs typeface="Times New Roman"/>
              </a:rPr>
              <a:t>, </a:t>
            </a:r>
            <a:r>
              <a:rPr lang="it-IT" sz="2000" b="1" i="1" dirty="0">
                <a:latin typeface="Times New Roman"/>
                <a:cs typeface="Times New Roman"/>
              </a:rPr>
              <a:t>quand'anche l'efficacia del predetto fatto sia collegata ad un atto amministrativo di ricognizione del suo avveramento</a:t>
            </a:r>
            <a:r>
              <a:rPr lang="it-IT" sz="2000" i="1" dirty="0">
                <a:latin typeface="Times New Roman"/>
                <a:cs typeface="Times New Roman"/>
              </a:rPr>
              <a:t>; ne consegue che il momento di decorrenza della prescrizione dei contributi in questione, ai sensi dell'art. 3 della I. n. 335 del 1995, deve identificarsi con la </a:t>
            </a:r>
            <a:r>
              <a:rPr lang="it-IT" sz="2000" b="1" i="1" dirty="0">
                <a:latin typeface="Times New Roman"/>
                <a:cs typeface="Times New Roman"/>
              </a:rPr>
              <a:t>scadenza del termine per il loro pagamento e non con l'atto, eventualmente successivo - ed avente solo efficacia interruttiva della prescrizione anche a beneficio dell'Inps - con cui l'Agenzia delle Entrate abbia accertato, ex art. 1 del d.lgs. n. 462 del 1997, un maggior reddito</a:t>
            </a:r>
            <a:r>
              <a:rPr lang="it-IT" sz="2000" i="1" dirty="0">
                <a:latin typeface="Times New Roman"/>
                <a:cs typeface="Times New Roman"/>
              </a:rPr>
              <a:t>.» </a:t>
            </a:r>
          </a:p>
          <a:p>
            <a:pPr marL="0" indent="0" algn="just">
              <a:spcAft>
                <a:spcPts val="0"/>
              </a:spcAft>
              <a:buNone/>
            </a:pPr>
            <a:endParaRPr lang="it-IT" sz="2000" b="1" dirty="0" smtClean="0">
              <a:latin typeface="Times New Roman"/>
              <a:ea typeface="Times New Roman" panose="02020603050405020304" pitchFamily="18" charset="0"/>
              <a:cs typeface="Times New Roman"/>
            </a:endParaRPr>
          </a:p>
        </p:txBody>
      </p:sp>
      <p:sp>
        <p:nvSpPr>
          <p:cNvPr id="4" name="Segnaposto data 3"/>
          <p:cNvSpPr>
            <a:spLocks noGrp="1"/>
          </p:cNvSpPr>
          <p:nvPr>
            <p:ph type="dt" sz="half" idx="10"/>
          </p:nvPr>
        </p:nvSpPr>
        <p:spPr/>
        <p:txBody>
          <a:bodyPr/>
          <a:lstStyle/>
          <a:p>
            <a:fld id="{EC7DCBA2-5956-524A-B5FE-827450396EF9}"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11</a:t>
            </a:fld>
            <a:endParaRPr lang="it-IT"/>
          </a:p>
        </p:txBody>
      </p:sp>
    </p:spTree>
    <p:extLst>
      <p:ext uri="{BB962C8B-B14F-4D97-AF65-F5344CB8AC3E}">
        <p14:creationId xmlns:p14="http://schemas.microsoft.com/office/powerpoint/2010/main" val="4150912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7030A0"/>
          </a:solidFill>
        </p:spPr>
        <p:txBody>
          <a:bodyPr>
            <a:normAutofit/>
          </a:bodyPr>
          <a:lstStyle/>
          <a:p>
            <a:r>
              <a:rPr lang="it-IT" sz="2800" b="1" dirty="0" smtClean="0">
                <a:solidFill>
                  <a:prstClr val="white"/>
                </a:solidFill>
                <a:latin typeface="Kokila" panose="020B0604020202020204" pitchFamily="34" charset="0"/>
                <a:cs typeface="Kokila" panose="020B0604020202020204" pitchFamily="34" charset="0"/>
              </a:rPr>
              <a:t>GLI ATTI INTERRUTTIVI</a:t>
            </a:r>
            <a:endParaRPr lang="it-IT" sz="2800" b="1" dirty="0"/>
          </a:p>
        </p:txBody>
      </p:sp>
      <p:sp>
        <p:nvSpPr>
          <p:cNvPr id="3" name="Segnaposto contenuto 2"/>
          <p:cNvSpPr>
            <a:spLocks noGrp="1"/>
          </p:cNvSpPr>
          <p:nvPr>
            <p:ph idx="1"/>
          </p:nvPr>
        </p:nvSpPr>
        <p:spPr/>
        <p:txBody>
          <a:bodyPr>
            <a:normAutofit/>
          </a:bodyPr>
          <a:lstStyle/>
          <a:p>
            <a:pPr algn="just"/>
            <a:r>
              <a:rPr lang="it-IT" sz="2400" dirty="0" smtClean="0">
                <a:latin typeface="Times New Roman"/>
                <a:cs typeface="Times New Roman"/>
              </a:rPr>
              <a:t>Ai fini interruttivi della prescrizione è sufficiente la mera comunicazione del fatto costitutivo della pretesa</a:t>
            </a:r>
          </a:p>
          <a:p>
            <a:pPr algn="just"/>
            <a:r>
              <a:rPr lang="it-IT" sz="2400" dirty="0" smtClean="0">
                <a:latin typeface="Times New Roman"/>
                <a:cs typeface="Times New Roman"/>
              </a:rPr>
              <a:t>Calcolo dell’importo della contribuzione </a:t>
            </a:r>
            <a:r>
              <a:rPr lang="it-IT" sz="2400" i="1" dirty="0" smtClean="0">
                <a:latin typeface="Times New Roman"/>
                <a:cs typeface="Times New Roman"/>
              </a:rPr>
              <a:t>ex lege</a:t>
            </a:r>
          </a:p>
          <a:p>
            <a:pPr algn="just"/>
            <a:r>
              <a:rPr lang="it-IT" sz="2400" b="1" dirty="0">
                <a:latin typeface="Times New Roman"/>
                <a:cs typeface="Times New Roman"/>
              </a:rPr>
              <a:t>Cass. n. 24054/2015</a:t>
            </a:r>
          </a:p>
          <a:p>
            <a:pPr marL="0" indent="0" algn="just">
              <a:buNone/>
            </a:pPr>
            <a:endParaRPr lang="it-IT" dirty="0"/>
          </a:p>
        </p:txBody>
      </p:sp>
      <p:sp>
        <p:nvSpPr>
          <p:cNvPr id="4" name="Segnaposto data 3"/>
          <p:cNvSpPr>
            <a:spLocks noGrp="1"/>
          </p:cNvSpPr>
          <p:nvPr>
            <p:ph type="dt" sz="half" idx="10"/>
          </p:nvPr>
        </p:nvSpPr>
        <p:spPr/>
        <p:txBody>
          <a:bodyPr/>
          <a:lstStyle/>
          <a:p>
            <a:fld id="{13F6E73B-382F-F045-9C1C-AB3F2F5B435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12</a:t>
            </a:fld>
            <a:endParaRPr lang="it-IT"/>
          </a:p>
        </p:txBody>
      </p:sp>
    </p:spTree>
    <p:extLst>
      <p:ext uri="{BB962C8B-B14F-4D97-AF65-F5344CB8AC3E}">
        <p14:creationId xmlns:p14="http://schemas.microsoft.com/office/powerpoint/2010/main" val="563829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7030A0"/>
          </a:solidFill>
        </p:spPr>
        <p:txBody>
          <a:bodyPr>
            <a:normAutofit/>
          </a:bodyPr>
          <a:lstStyle/>
          <a:p>
            <a:r>
              <a:rPr lang="it-IT" sz="2800" b="1" dirty="0" smtClean="0">
                <a:solidFill>
                  <a:prstClr val="white"/>
                </a:solidFill>
                <a:latin typeface="Kokila" panose="020B0604020202020204" pitchFamily="34" charset="0"/>
                <a:cs typeface="Kokila" panose="020B0604020202020204" pitchFamily="34" charset="0"/>
              </a:rPr>
              <a:t>GLI ATTI INTERRUTTIVI</a:t>
            </a:r>
            <a:endParaRPr lang="it-IT" sz="2800" b="1" dirty="0"/>
          </a:p>
        </p:txBody>
      </p:sp>
      <p:sp>
        <p:nvSpPr>
          <p:cNvPr id="3" name="Segnaposto contenuto 2"/>
          <p:cNvSpPr>
            <a:spLocks noGrp="1"/>
          </p:cNvSpPr>
          <p:nvPr>
            <p:ph idx="1"/>
          </p:nvPr>
        </p:nvSpPr>
        <p:spPr/>
        <p:txBody>
          <a:bodyPr>
            <a:normAutofit fontScale="92500"/>
          </a:bodyPr>
          <a:lstStyle/>
          <a:p>
            <a:pPr algn="just"/>
            <a:r>
              <a:rPr lang="it-IT" sz="2400" b="1" dirty="0" smtClean="0">
                <a:latin typeface="Times New Roman"/>
                <a:cs typeface="Times New Roman"/>
              </a:rPr>
              <a:t>il </a:t>
            </a:r>
            <a:r>
              <a:rPr lang="it-IT" sz="2400" b="1" dirty="0">
                <a:latin typeface="Times New Roman"/>
                <a:cs typeface="Times New Roman"/>
              </a:rPr>
              <a:t>verbale redatto dagli </a:t>
            </a:r>
            <a:r>
              <a:rPr lang="it-IT" sz="2400" b="1" dirty="0" smtClean="0">
                <a:latin typeface="Times New Roman"/>
                <a:cs typeface="Times New Roman"/>
              </a:rPr>
              <a:t>ispettori</a:t>
            </a:r>
          </a:p>
          <a:p>
            <a:pPr algn="just"/>
            <a:r>
              <a:rPr lang="it-IT" sz="2400" b="1" dirty="0">
                <a:latin typeface="Times New Roman"/>
                <a:cs typeface="Times New Roman"/>
              </a:rPr>
              <a:t>la diffida proveniente dagli Uffici </a:t>
            </a:r>
            <a:r>
              <a:rPr lang="it-IT" sz="2400" b="1" dirty="0" smtClean="0">
                <a:latin typeface="Times New Roman"/>
                <a:cs typeface="Times New Roman"/>
              </a:rPr>
              <a:t>dell'INPS</a:t>
            </a:r>
          </a:p>
          <a:p>
            <a:pPr algn="just"/>
            <a:r>
              <a:rPr lang="it-IT" sz="2400" b="1" dirty="0">
                <a:latin typeface="Times New Roman"/>
                <a:cs typeface="Times New Roman"/>
              </a:rPr>
              <a:t>il riconoscimento del debito da parte del </a:t>
            </a:r>
            <a:r>
              <a:rPr lang="it-IT" sz="2400" b="1" dirty="0" smtClean="0">
                <a:latin typeface="Times New Roman"/>
                <a:cs typeface="Times New Roman"/>
              </a:rPr>
              <a:t>debitore</a:t>
            </a:r>
          </a:p>
          <a:p>
            <a:pPr algn="just"/>
            <a:r>
              <a:rPr lang="it-IT" sz="2400" b="1" dirty="0">
                <a:latin typeface="Times New Roman"/>
                <a:cs typeface="Times New Roman"/>
              </a:rPr>
              <a:t>i modelli di denuncia mensile obbligatoria da parte del datore di lavoro </a:t>
            </a:r>
            <a:endParaRPr lang="it-IT" sz="2400" b="1" dirty="0" smtClean="0">
              <a:latin typeface="Times New Roman"/>
              <a:cs typeface="Times New Roman"/>
            </a:endParaRPr>
          </a:p>
          <a:p>
            <a:pPr algn="just"/>
            <a:r>
              <a:rPr lang="it-IT" sz="2400" b="1" dirty="0">
                <a:latin typeface="Times New Roman"/>
                <a:cs typeface="Times New Roman"/>
              </a:rPr>
              <a:t>i modelli 0/1M (corrispondenti agli attuali mod. 770</a:t>
            </a:r>
            <a:r>
              <a:rPr lang="it-IT" sz="2400" b="1" dirty="0" smtClean="0">
                <a:latin typeface="Times New Roman"/>
                <a:cs typeface="Times New Roman"/>
              </a:rPr>
              <a:t>)</a:t>
            </a:r>
          </a:p>
          <a:p>
            <a:pPr algn="just"/>
            <a:r>
              <a:rPr lang="it-IT" sz="2400" b="1" dirty="0">
                <a:latin typeface="Times New Roman"/>
                <a:cs typeface="Times New Roman"/>
              </a:rPr>
              <a:t>i pagamenti in acconto </a:t>
            </a:r>
            <a:endParaRPr lang="it-IT" sz="2400" b="1" dirty="0" smtClean="0">
              <a:latin typeface="Times New Roman"/>
              <a:cs typeface="Times New Roman"/>
            </a:endParaRPr>
          </a:p>
          <a:p>
            <a:pPr algn="just"/>
            <a:r>
              <a:rPr lang="it-IT" sz="2400" b="1" dirty="0">
                <a:latin typeface="Times New Roman"/>
                <a:cs typeface="Times New Roman"/>
              </a:rPr>
              <a:t>l</a:t>
            </a:r>
            <a:r>
              <a:rPr lang="it-IT" sz="2400" b="1" dirty="0" smtClean="0">
                <a:latin typeface="Times New Roman"/>
                <a:cs typeface="Times New Roman"/>
              </a:rPr>
              <a:t>a domanda </a:t>
            </a:r>
            <a:r>
              <a:rPr lang="it-IT" sz="2400" b="1" dirty="0">
                <a:latin typeface="Times New Roman"/>
                <a:cs typeface="Times New Roman"/>
              </a:rPr>
              <a:t>giudiziale e la domanda di ammissione al </a:t>
            </a:r>
            <a:r>
              <a:rPr lang="it-IT" sz="2400" b="1" dirty="0" smtClean="0">
                <a:latin typeface="Times New Roman"/>
                <a:cs typeface="Times New Roman"/>
              </a:rPr>
              <a:t>passivo</a:t>
            </a:r>
          </a:p>
          <a:p>
            <a:pPr algn="just"/>
            <a:r>
              <a:rPr lang="it-IT" sz="2400" b="1" dirty="0">
                <a:latin typeface="Times New Roman"/>
                <a:cs typeface="Times New Roman"/>
              </a:rPr>
              <a:t>g</a:t>
            </a:r>
            <a:r>
              <a:rPr lang="it-IT" sz="2400" b="1" dirty="0" smtClean="0">
                <a:latin typeface="Times New Roman"/>
                <a:cs typeface="Times New Roman"/>
              </a:rPr>
              <a:t>li atti </a:t>
            </a:r>
            <a:r>
              <a:rPr lang="it-IT" sz="2400" b="1" dirty="0">
                <a:latin typeface="Times New Roman"/>
                <a:cs typeface="Times New Roman"/>
              </a:rPr>
              <a:t>di intervento nelle esecuzioni </a:t>
            </a:r>
            <a:r>
              <a:rPr lang="it-IT" sz="2400" b="1" dirty="0" smtClean="0">
                <a:latin typeface="Times New Roman"/>
                <a:cs typeface="Times New Roman"/>
              </a:rPr>
              <a:t>immobiliari</a:t>
            </a:r>
          </a:p>
          <a:p>
            <a:pPr algn="just"/>
            <a:r>
              <a:rPr lang="it-IT" sz="2400" b="1" dirty="0">
                <a:latin typeface="Times New Roman"/>
                <a:cs typeface="Times New Roman"/>
              </a:rPr>
              <a:t>l</a:t>
            </a:r>
            <a:r>
              <a:rPr lang="it-IT" sz="2400" b="1" dirty="0" smtClean="0">
                <a:latin typeface="Times New Roman"/>
                <a:cs typeface="Times New Roman"/>
              </a:rPr>
              <a:t>a notifica </a:t>
            </a:r>
            <a:r>
              <a:rPr lang="it-IT" sz="2400" b="1" dirty="0">
                <a:latin typeface="Times New Roman"/>
                <a:cs typeface="Times New Roman"/>
              </a:rPr>
              <a:t>dell’accertamento dei contributi previdenziali da parte dell'Agenzia delle entrate </a:t>
            </a:r>
            <a:endParaRPr lang="it-IT" sz="2400" b="1" dirty="0" smtClean="0">
              <a:latin typeface="Times New Roman"/>
              <a:cs typeface="Times New Roman"/>
            </a:endParaRPr>
          </a:p>
          <a:p>
            <a:pPr algn="just"/>
            <a:endParaRPr lang="it-IT" sz="2400" b="1" dirty="0">
              <a:latin typeface="Times New Roman"/>
              <a:cs typeface="Times New Roman"/>
            </a:endParaRPr>
          </a:p>
          <a:p>
            <a:pPr algn="just"/>
            <a:endParaRPr lang="it-IT" sz="2400" dirty="0"/>
          </a:p>
        </p:txBody>
      </p:sp>
      <p:sp>
        <p:nvSpPr>
          <p:cNvPr id="4" name="Segnaposto data 3"/>
          <p:cNvSpPr>
            <a:spLocks noGrp="1"/>
          </p:cNvSpPr>
          <p:nvPr>
            <p:ph type="dt" sz="half" idx="10"/>
          </p:nvPr>
        </p:nvSpPr>
        <p:spPr/>
        <p:txBody>
          <a:bodyPr/>
          <a:lstStyle/>
          <a:p>
            <a:fld id="{9D4426FE-FC60-8941-9469-1AA721ABAEB0}"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13</a:t>
            </a:fld>
            <a:endParaRPr lang="it-IT"/>
          </a:p>
        </p:txBody>
      </p:sp>
    </p:spTree>
    <p:extLst>
      <p:ext uri="{BB962C8B-B14F-4D97-AF65-F5344CB8AC3E}">
        <p14:creationId xmlns:p14="http://schemas.microsoft.com/office/powerpoint/2010/main" val="2499100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7030A0"/>
          </a:solidFill>
        </p:spPr>
        <p:txBody>
          <a:bodyPr>
            <a:normAutofit/>
          </a:bodyPr>
          <a:lstStyle/>
          <a:p>
            <a:r>
              <a:rPr lang="it-IT" sz="2800" b="1" dirty="0">
                <a:solidFill>
                  <a:prstClr val="white"/>
                </a:solidFill>
                <a:latin typeface="Kokila" panose="020B0604020202020204" pitchFamily="34" charset="0"/>
                <a:cs typeface="Kokila" panose="020B0604020202020204" pitchFamily="34" charset="0"/>
              </a:rPr>
              <a:t>GLI ATTI INTERRUTTIVI</a:t>
            </a:r>
            <a:endParaRPr lang="it-IT" sz="2800" b="1" dirty="0"/>
          </a:p>
        </p:txBody>
      </p:sp>
      <p:sp>
        <p:nvSpPr>
          <p:cNvPr id="3" name="Segnaposto contenuto 2"/>
          <p:cNvSpPr>
            <a:spLocks noGrp="1"/>
          </p:cNvSpPr>
          <p:nvPr>
            <p:ph idx="1"/>
          </p:nvPr>
        </p:nvSpPr>
        <p:spPr/>
        <p:txBody>
          <a:bodyPr>
            <a:normAutofit fontScale="85000" lnSpcReduction="10000"/>
          </a:bodyPr>
          <a:lstStyle/>
          <a:p>
            <a:pPr algn="just"/>
            <a:r>
              <a:rPr lang="it-IT" b="1" dirty="0" smtClean="0">
                <a:solidFill>
                  <a:srgbClr val="FF0000"/>
                </a:solidFill>
                <a:latin typeface="Times New Roman"/>
                <a:cs typeface="Times New Roman"/>
              </a:rPr>
              <a:t>Prova dell’avviso di ricevimento dell’atto interruttivo </a:t>
            </a:r>
            <a:r>
              <a:rPr lang="it-IT" dirty="0" smtClean="0">
                <a:latin typeface="Times New Roman"/>
                <a:cs typeface="Times New Roman"/>
              </a:rPr>
              <a:t>(</a:t>
            </a:r>
            <a:r>
              <a:rPr lang="it-IT" b="1" dirty="0" smtClean="0">
                <a:latin typeface="Times New Roman"/>
                <a:cs typeface="Times New Roman"/>
              </a:rPr>
              <a:t>Corte </a:t>
            </a:r>
            <a:r>
              <a:rPr lang="it-IT" b="1" dirty="0">
                <a:latin typeface="Times New Roman"/>
                <a:cs typeface="Times New Roman"/>
              </a:rPr>
              <a:t>di Cassazione, sezione Lavoro, 19 aprile 2018, n. 9729</a:t>
            </a:r>
            <a:r>
              <a:rPr lang="it-IT" dirty="0" smtClean="0">
                <a:latin typeface="Times New Roman"/>
                <a:cs typeface="Times New Roman"/>
              </a:rPr>
              <a:t>)</a:t>
            </a:r>
          </a:p>
          <a:p>
            <a:pPr algn="just"/>
            <a:r>
              <a:rPr lang="it-IT" dirty="0">
                <a:latin typeface="Times New Roman"/>
                <a:cs typeface="Times New Roman"/>
              </a:rPr>
              <a:t>L’atto di costituzione in mora spedito al debitore con raccomandata, si presume giunto a destinazione, anche senza la produzione in giudizio dell’avviso di ricevimento, in presenza cioè della sola attestazione della spedizione; sarà quindi onere del debitore contestare l’avvenuta ricezione o il contenuto dell’atto al fine di neutralizzare gli effetti dell’eccezione di interruzione della prescrizione. . </a:t>
            </a:r>
          </a:p>
        </p:txBody>
      </p:sp>
      <p:sp>
        <p:nvSpPr>
          <p:cNvPr id="4" name="Segnaposto data 3"/>
          <p:cNvSpPr>
            <a:spLocks noGrp="1"/>
          </p:cNvSpPr>
          <p:nvPr>
            <p:ph type="dt" sz="half" idx="10"/>
          </p:nvPr>
        </p:nvSpPr>
        <p:spPr/>
        <p:txBody>
          <a:bodyPr/>
          <a:lstStyle/>
          <a:p>
            <a:fld id="{009105A7-2604-C941-A585-E44E61BE23BA}"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14</a:t>
            </a:fld>
            <a:endParaRPr lang="it-IT"/>
          </a:p>
        </p:txBody>
      </p:sp>
    </p:spTree>
    <p:extLst>
      <p:ext uri="{BB962C8B-B14F-4D97-AF65-F5344CB8AC3E}">
        <p14:creationId xmlns:p14="http://schemas.microsoft.com/office/powerpoint/2010/main" val="96525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fontScale="90000"/>
          </a:bodyPr>
          <a:lstStyle/>
          <a:p>
            <a:r>
              <a:rPr lang="it-IT" sz="2800" b="1" dirty="0" smtClean="0">
                <a:latin typeface="Kokila" panose="020B0604020202020204" pitchFamily="34" charset="0"/>
                <a:cs typeface="Kokila" panose="020B0604020202020204" pitchFamily="34" charset="0"/>
              </a:rPr>
              <a:t>LA QUESTIONE DELLA PRESCRIZIONE </a:t>
            </a:r>
            <a:br>
              <a:rPr lang="it-IT" sz="2800" b="1" dirty="0" smtClean="0">
                <a:latin typeface="Kokila" panose="020B0604020202020204" pitchFamily="34" charset="0"/>
                <a:cs typeface="Kokila" panose="020B0604020202020204" pitchFamily="34" charset="0"/>
              </a:rPr>
            </a:br>
            <a:r>
              <a:rPr lang="it-IT" sz="2800" b="1" dirty="0" smtClean="0">
                <a:latin typeface="Kokila" panose="020B0604020202020204" pitchFamily="34" charset="0"/>
                <a:cs typeface="Kokila" panose="020B0604020202020204" pitchFamily="34" charset="0"/>
              </a:rPr>
              <a:t>DOPO LA NOTIFICA DELL’AVVISO DI PAGAMENTO/CARTELLA</a:t>
            </a:r>
            <a:endParaRPr lang="it-IT" sz="2800" b="1" dirty="0"/>
          </a:p>
        </p:txBody>
      </p:sp>
      <p:sp>
        <p:nvSpPr>
          <p:cNvPr id="3" name="Segnaposto contenuto 2"/>
          <p:cNvSpPr>
            <a:spLocks noGrp="1"/>
          </p:cNvSpPr>
          <p:nvPr>
            <p:ph idx="1"/>
          </p:nvPr>
        </p:nvSpPr>
        <p:spPr/>
        <p:txBody>
          <a:bodyPr>
            <a:normAutofit/>
          </a:bodyPr>
          <a:lstStyle/>
          <a:p>
            <a:pPr algn="just"/>
            <a:r>
              <a:rPr lang="it-IT" sz="2400" dirty="0" smtClean="0">
                <a:latin typeface="Times New Roman"/>
                <a:cs typeface="Times New Roman"/>
              </a:rPr>
              <a:t>Sulla durata della prescrizione</a:t>
            </a:r>
          </a:p>
          <a:p>
            <a:pPr algn="just"/>
            <a:r>
              <a:rPr lang="it-IT" sz="2400" dirty="0" smtClean="0">
                <a:latin typeface="Times New Roman"/>
                <a:cs typeface="Times New Roman"/>
              </a:rPr>
              <a:t>Questione risolta da </a:t>
            </a:r>
            <a:r>
              <a:rPr lang="it-IT" sz="2400" b="1" dirty="0" smtClean="0">
                <a:latin typeface="Times New Roman"/>
                <a:cs typeface="Times New Roman"/>
              </a:rPr>
              <a:t>Cass. sez. Unite n. 23397 del 17 novembre 2016</a:t>
            </a:r>
            <a:r>
              <a:rPr lang="it-IT" sz="2400" dirty="0" smtClean="0">
                <a:latin typeface="Times New Roman"/>
                <a:cs typeface="Times New Roman"/>
              </a:rPr>
              <a:t>: la decorrenza del termine per l’opposizione a ruolo esattoriale pur provocando l’irretrattabilità del credito non determina anche l’effetto di rendere applicabile l’art. 2953 c.c. ai fini dell’operatività della conversione del termine breve di prescrizione (quinquennale) in quello ordinario decennale</a:t>
            </a:r>
          </a:p>
        </p:txBody>
      </p:sp>
      <p:sp>
        <p:nvSpPr>
          <p:cNvPr id="4" name="Segnaposto data 3"/>
          <p:cNvSpPr>
            <a:spLocks noGrp="1"/>
          </p:cNvSpPr>
          <p:nvPr>
            <p:ph type="dt" sz="half" idx="10"/>
          </p:nvPr>
        </p:nvSpPr>
        <p:spPr/>
        <p:txBody>
          <a:bodyPr/>
          <a:lstStyle/>
          <a:p>
            <a:fld id="{748CA33F-B605-9648-9CF5-59E65F9B71B4}"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15</a:t>
            </a:fld>
            <a:endParaRPr lang="it-IT"/>
          </a:p>
        </p:txBody>
      </p:sp>
    </p:spTree>
    <p:extLst>
      <p:ext uri="{BB962C8B-B14F-4D97-AF65-F5344CB8AC3E}">
        <p14:creationId xmlns:p14="http://schemas.microsoft.com/office/powerpoint/2010/main" val="232753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fontScale="90000"/>
          </a:bodyPr>
          <a:lstStyle/>
          <a:p>
            <a:r>
              <a:rPr lang="it-IT" sz="2800" b="1" dirty="0">
                <a:latin typeface="Kokila" panose="020B0604020202020204" pitchFamily="34" charset="0"/>
                <a:cs typeface="Kokila" panose="020B0604020202020204" pitchFamily="34" charset="0"/>
              </a:rPr>
              <a:t>LA QUESTIONE DELLA PRESCRIZIONE </a:t>
            </a:r>
            <a:br>
              <a:rPr lang="it-IT" sz="2800" b="1" dirty="0">
                <a:latin typeface="Kokila" panose="020B0604020202020204" pitchFamily="34" charset="0"/>
                <a:cs typeface="Kokila" panose="020B0604020202020204" pitchFamily="34" charset="0"/>
              </a:rPr>
            </a:br>
            <a:r>
              <a:rPr lang="it-IT" sz="2800" b="1" dirty="0">
                <a:latin typeface="Kokila" panose="020B0604020202020204" pitchFamily="34" charset="0"/>
                <a:cs typeface="Kokila" panose="020B0604020202020204" pitchFamily="34" charset="0"/>
              </a:rPr>
              <a:t>DOPO LA NOTIFICA DELL’AVVISO DI PAGAMENTO/CARTELLA</a:t>
            </a:r>
            <a:endParaRPr lang="it-IT" sz="2800" b="1" dirty="0"/>
          </a:p>
        </p:txBody>
      </p:sp>
      <p:sp>
        <p:nvSpPr>
          <p:cNvPr id="3" name="Segnaposto contenuto 2"/>
          <p:cNvSpPr>
            <a:spLocks noGrp="1"/>
          </p:cNvSpPr>
          <p:nvPr>
            <p:ph idx="1"/>
          </p:nvPr>
        </p:nvSpPr>
        <p:spPr/>
        <p:txBody>
          <a:bodyPr>
            <a:normAutofit/>
          </a:bodyPr>
          <a:lstStyle/>
          <a:p>
            <a:pPr algn="just"/>
            <a:r>
              <a:rPr lang="it-IT" sz="2400" b="1" dirty="0" smtClean="0">
                <a:latin typeface="Times New Roman"/>
                <a:cs typeface="Times New Roman"/>
              </a:rPr>
              <a:t>Il problema dell’interesse ad agire</a:t>
            </a:r>
          </a:p>
          <a:p>
            <a:pPr algn="just"/>
            <a:r>
              <a:rPr lang="it-IT" sz="2400" dirty="0" smtClean="0">
                <a:latin typeface="Times New Roman"/>
                <a:cs typeface="Times New Roman"/>
              </a:rPr>
              <a:t>Secondo una tesi giurisprudenziale abbastanza seguita, la proposizione su questa materia di un’azione di mero accertamento negativo senza la prova dell’esistenza di un concreto ed attuale interesse ad agire in giudizio è inammissibile</a:t>
            </a:r>
            <a:r>
              <a:rPr lang="it-IT" sz="2400" dirty="0">
                <a:latin typeface="Times New Roman"/>
                <a:cs typeface="Times New Roman"/>
              </a:rPr>
              <a:t> </a:t>
            </a:r>
            <a:r>
              <a:rPr lang="it-IT" sz="2400" dirty="0" smtClean="0">
                <a:latin typeface="Times New Roman"/>
                <a:cs typeface="Times New Roman"/>
              </a:rPr>
              <a:t>(cfr. </a:t>
            </a:r>
            <a:r>
              <a:rPr lang="it-IT" sz="2400" dirty="0">
                <a:latin typeface="Times New Roman"/>
                <a:cs typeface="Times New Roman"/>
              </a:rPr>
              <a:t>C</a:t>
            </a:r>
            <a:r>
              <a:rPr lang="it-IT" sz="2400" dirty="0" smtClean="0">
                <a:latin typeface="Times New Roman"/>
                <a:cs typeface="Times New Roman"/>
              </a:rPr>
              <a:t>ass. n. 7096/2012)</a:t>
            </a:r>
          </a:p>
          <a:p>
            <a:pPr algn="just"/>
            <a:r>
              <a:rPr lang="it-IT" sz="2400" dirty="0" smtClean="0">
                <a:latin typeface="Times New Roman"/>
                <a:cs typeface="Times New Roman"/>
              </a:rPr>
              <a:t>Le ultime precisazioni della giurisprudenza</a:t>
            </a:r>
          </a:p>
          <a:p>
            <a:pPr algn="just"/>
            <a:endParaRPr lang="it-IT" sz="2400" dirty="0">
              <a:latin typeface="Times New Roman"/>
              <a:cs typeface="Times New Roman"/>
            </a:endParaRPr>
          </a:p>
        </p:txBody>
      </p:sp>
      <p:sp>
        <p:nvSpPr>
          <p:cNvPr id="4" name="Segnaposto data 3"/>
          <p:cNvSpPr>
            <a:spLocks noGrp="1"/>
          </p:cNvSpPr>
          <p:nvPr>
            <p:ph type="dt" sz="half" idx="10"/>
          </p:nvPr>
        </p:nvSpPr>
        <p:spPr/>
        <p:txBody>
          <a:bodyPr/>
          <a:lstStyle/>
          <a:p>
            <a:fld id="{B7200D6A-B0B9-F740-B7DA-0282082D16CD}"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16</a:t>
            </a:fld>
            <a:endParaRPr lang="it-IT"/>
          </a:p>
        </p:txBody>
      </p:sp>
    </p:spTree>
    <p:extLst>
      <p:ext uri="{BB962C8B-B14F-4D97-AF65-F5344CB8AC3E}">
        <p14:creationId xmlns:p14="http://schemas.microsoft.com/office/powerpoint/2010/main" val="3800754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normAutofit/>
          </a:bodyPr>
          <a:lstStyle/>
          <a:p>
            <a:r>
              <a:rPr lang="it-IT" sz="2800" b="1" dirty="0" smtClean="0">
                <a:latin typeface="Kokila" panose="020B0604020202020204" pitchFamily="34" charset="0"/>
                <a:cs typeface="Kokila" panose="020B0604020202020204" pitchFamily="34" charset="0"/>
              </a:rPr>
              <a:t>LA DENUNCIA DEL LAVORATORE</a:t>
            </a:r>
            <a:endParaRPr lang="it-IT" sz="2800" b="1" dirty="0"/>
          </a:p>
        </p:txBody>
      </p:sp>
      <p:sp>
        <p:nvSpPr>
          <p:cNvPr id="3" name="Segnaposto contenuto 2"/>
          <p:cNvSpPr>
            <a:spLocks noGrp="1"/>
          </p:cNvSpPr>
          <p:nvPr>
            <p:ph idx="1"/>
          </p:nvPr>
        </p:nvSpPr>
        <p:spPr/>
        <p:txBody>
          <a:bodyPr>
            <a:normAutofit/>
          </a:bodyPr>
          <a:lstStyle/>
          <a:p>
            <a:pPr algn="just"/>
            <a:r>
              <a:rPr lang="it-IT" dirty="0" smtClean="0">
                <a:latin typeface="Times New Roman"/>
                <a:cs typeface="Times New Roman"/>
              </a:rPr>
              <a:t>non </a:t>
            </a:r>
            <a:r>
              <a:rPr lang="it-IT" dirty="0">
                <a:latin typeface="Times New Roman"/>
                <a:cs typeface="Times New Roman"/>
              </a:rPr>
              <a:t>opera come proprio atto </a:t>
            </a:r>
            <a:r>
              <a:rPr lang="it-IT" dirty="0" smtClean="0">
                <a:latin typeface="Times New Roman"/>
                <a:cs typeface="Times New Roman"/>
              </a:rPr>
              <a:t>interruttivo </a:t>
            </a:r>
          </a:p>
          <a:p>
            <a:pPr algn="just"/>
            <a:r>
              <a:rPr lang="it-IT" dirty="0" smtClean="0">
                <a:latin typeface="Times New Roman"/>
                <a:cs typeface="Times New Roman"/>
              </a:rPr>
              <a:t>non </a:t>
            </a:r>
            <a:r>
              <a:rPr lang="it-IT" dirty="0">
                <a:latin typeface="Times New Roman"/>
                <a:cs typeface="Times New Roman"/>
              </a:rPr>
              <a:t>necessita di essere notificata al datore di </a:t>
            </a:r>
            <a:r>
              <a:rPr lang="it-IT" dirty="0" smtClean="0">
                <a:latin typeface="Times New Roman"/>
                <a:cs typeface="Times New Roman"/>
              </a:rPr>
              <a:t>lavoro</a:t>
            </a:r>
            <a:r>
              <a:rPr lang="it-IT" dirty="0">
                <a:latin typeface="Times New Roman"/>
                <a:cs typeface="Times New Roman"/>
              </a:rPr>
              <a:t> </a:t>
            </a:r>
            <a:r>
              <a:rPr lang="it-IT" dirty="0" smtClean="0">
                <a:latin typeface="Times New Roman"/>
                <a:cs typeface="Times New Roman"/>
              </a:rPr>
              <a:t>(cfr</a:t>
            </a:r>
            <a:r>
              <a:rPr lang="it-IT" dirty="0">
                <a:latin typeface="Times New Roman"/>
                <a:cs typeface="Times New Roman"/>
              </a:rPr>
              <a:t>. </a:t>
            </a:r>
            <a:r>
              <a:rPr lang="it-IT" b="1" dirty="0">
                <a:latin typeface="Times New Roman"/>
                <a:cs typeface="Times New Roman"/>
              </a:rPr>
              <a:t>Cass. 29479/2008</a:t>
            </a:r>
            <a:r>
              <a:rPr lang="it-IT" dirty="0" smtClean="0">
                <a:latin typeface="Times New Roman"/>
                <a:cs typeface="Times New Roman"/>
              </a:rPr>
              <a:t>) </a:t>
            </a:r>
          </a:p>
          <a:p>
            <a:pPr algn="just"/>
            <a:r>
              <a:rPr lang="it-IT" dirty="0">
                <a:latin typeface="Times New Roman"/>
                <a:cs typeface="Times New Roman"/>
              </a:rPr>
              <a:t>p</a:t>
            </a:r>
            <a:r>
              <a:rPr lang="it-IT" dirty="0" smtClean="0">
                <a:latin typeface="Times New Roman"/>
                <a:cs typeface="Times New Roman"/>
              </a:rPr>
              <a:t>roduce in via automatica l’applicazione del termine decennale</a:t>
            </a:r>
          </a:p>
          <a:p>
            <a:pPr algn="just"/>
            <a:r>
              <a:rPr lang="it-IT" dirty="0">
                <a:latin typeface="Times New Roman"/>
                <a:cs typeface="Times New Roman"/>
              </a:rPr>
              <a:t>deve essere TEMPESTIVA (cfr. </a:t>
            </a:r>
            <a:r>
              <a:rPr lang="it-IT" b="1" dirty="0">
                <a:latin typeface="Times New Roman"/>
                <a:cs typeface="Times New Roman"/>
              </a:rPr>
              <a:t>Cass. Sez. Unite 6173/2008</a:t>
            </a:r>
            <a:r>
              <a:rPr lang="it-IT" dirty="0">
                <a:latin typeface="Times New Roman"/>
                <a:cs typeface="Times New Roman"/>
              </a:rPr>
              <a:t>)</a:t>
            </a:r>
          </a:p>
        </p:txBody>
      </p:sp>
      <p:sp>
        <p:nvSpPr>
          <p:cNvPr id="4" name="Segnaposto data 3"/>
          <p:cNvSpPr>
            <a:spLocks noGrp="1"/>
          </p:cNvSpPr>
          <p:nvPr>
            <p:ph type="dt" sz="half" idx="10"/>
          </p:nvPr>
        </p:nvSpPr>
        <p:spPr/>
        <p:txBody>
          <a:bodyPr/>
          <a:lstStyle/>
          <a:p>
            <a:fld id="{18B0E928-EC98-014F-BD2C-BC86F5C68FE3}"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17</a:t>
            </a:fld>
            <a:endParaRPr lang="it-IT"/>
          </a:p>
        </p:txBody>
      </p:sp>
    </p:spTree>
    <p:extLst>
      <p:ext uri="{BB962C8B-B14F-4D97-AF65-F5344CB8AC3E}">
        <p14:creationId xmlns:p14="http://schemas.microsoft.com/office/powerpoint/2010/main" val="1956149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normAutofit/>
          </a:bodyPr>
          <a:lstStyle/>
          <a:p>
            <a:r>
              <a:rPr lang="it-IT" sz="2800" b="1" dirty="0">
                <a:solidFill>
                  <a:prstClr val="black"/>
                </a:solidFill>
                <a:latin typeface="Kokila" panose="020B0604020202020204" pitchFamily="34" charset="0"/>
                <a:cs typeface="Kokila" panose="020B0604020202020204" pitchFamily="34" charset="0"/>
              </a:rPr>
              <a:t>LA DENUNCIA DEL LAVORATORE</a:t>
            </a:r>
            <a:endParaRPr lang="it-IT" sz="2800" b="1" dirty="0"/>
          </a:p>
        </p:txBody>
      </p:sp>
      <p:sp>
        <p:nvSpPr>
          <p:cNvPr id="3" name="Segnaposto contenuto 2"/>
          <p:cNvSpPr>
            <a:spLocks noGrp="1"/>
          </p:cNvSpPr>
          <p:nvPr>
            <p:ph idx="1"/>
          </p:nvPr>
        </p:nvSpPr>
        <p:spPr/>
        <p:txBody>
          <a:bodyPr>
            <a:normAutofit/>
          </a:bodyPr>
          <a:lstStyle/>
          <a:p>
            <a:pPr marL="0" indent="0" algn="just">
              <a:buNone/>
            </a:pPr>
            <a:r>
              <a:rPr lang="it-IT" sz="2400" b="1" dirty="0" smtClean="0">
                <a:latin typeface="Times New Roman"/>
                <a:cs typeface="Times New Roman"/>
              </a:rPr>
              <a:t>I chiarimenti dell’INPS (</a:t>
            </a:r>
            <a:r>
              <a:rPr lang="it-IT" sz="2400" dirty="0">
                <a:latin typeface="Times New Roman"/>
                <a:cs typeface="Times New Roman"/>
              </a:rPr>
              <a:t>Circolare n. </a:t>
            </a:r>
            <a:r>
              <a:rPr lang="it-IT" sz="2400" dirty="0" smtClean="0">
                <a:latin typeface="Times New Roman"/>
                <a:cs typeface="Times New Roman"/>
              </a:rPr>
              <a:t>31.2012)</a:t>
            </a:r>
            <a:endParaRPr lang="it-IT" sz="2400" b="1" dirty="0" smtClean="0">
              <a:latin typeface="Times New Roman"/>
              <a:cs typeface="Times New Roman"/>
            </a:endParaRPr>
          </a:p>
          <a:p>
            <a:pPr marL="0" indent="0" algn="just">
              <a:buNone/>
            </a:pPr>
            <a:r>
              <a:rPr lang="it-IT" sz="2400" u="sng" dirty="0" smtClean="0">
                <a:latin typeface="Times New Roman"/>
                <a:cs typeface="Times New Roman"/>
              </a:rPr>
              <a:t>Soggetti che possono presentare denuncia</a:t>
            </a:r>
            <a:r>
              <a:rPr lang="it-IT" sz="2400" dirty="0" smtClean="0">
                <a:latin typeface="Times New Roman"/>
                <a:cs typeface="Times New Roman"/>
              </a:rPr>
              <a:t>:</a:t>
            </a:r>
          </a:p>
          <a:p>
            <a:pPr algn="just"/>
            <a:r>
              <a:rPr lang="it-IT" sz="2400" dirty="0" smtClean="0">
                <a:solidFill>
                  <a:srgbClr val="000000"/>
                </a:solidFill>
                <a:latin typeface="Times New Roman"/>
                <a:ea typeface="Times New Roman"/>
                <a:cs typeface="Times New Roman"/>
              </a:rPr>
              <a:t>i </a:t>
            </a:r>
            <a:r>
              <a:rPr lang="it-IT" sz="2400" dirty="0">
                <a:solidFill>
                  <a:srgbClr val="000000"/>
                </a:solidFill>
                <a:latin typeface="Times New Roman"/>
                <a:ea typeface="Times New Roman"/>
                <a:cs typeface="Times New Roman"/>
              </a:rPr>
              <a:t>lavoratori subordinati o a </a:t>
            </a:r>
            <a:r>
              <a:rPr lang="it-IT" sz="2400" dirty="0" smtClean="0">
                <a:solidFill>
                  <a:srgbClr val="000000"/>
                </a:solidFill>
                <a:latin typeface="Times New Roman"/>
                <a:ea typeface="Times New Roman"/>
                <a:cs typeface="Times New Roman"/>
              </a:rPr>
              <a:t>progetto </a:t>
            </a:r>
          </a:p>
          <a:p>
            <a:pPr algn="just"/>
            <a:r>
              <a:rPr lang="it-IT" sz="2400" dirty="0" smtClean="0">
                <a:solidFill>
                  <a:srgbClr val="000000"/>
                </a:solidFill>
                <a:latin typeface="Times New Roman"/>
                <a:ea typeface="Times New Roman"/>
                <a:cs typeface="Times New Roman"/>
              </a:rPr>
              <a:t>i </a:t>
            </a:r>
            <a:r>
              <a:rPr lang="it-IT" sz="2400" dirty="0">
                <a:solidFill>
                  <a:srgbClr val="000000"/>
                </a:solidFill>
                <a:latin typeface="Times New Roman"/>
                <a:ea typeface="Times New Roman"/>
                <a:cs typeface="Times New Roman"/>
              </a:rPr>
              <a:t>lavoratori con contratto di collaborazione coordinata e </a:t>
            </a:r>
            <a:r>
              <a:rPr lang="it-IT" sz="2400" dirty="0" smtClean="0">
                <a:solidFill>
                  <a:srgbClr val="000000"/>
                </a:solidFill>
                <a:latin typeface="Times New Roman"/>
                <a:ea typeface="Times New Roman"/>
                <a:cs typeface="Times New Roman"/>
              </a:rPr>
              <a:t>continuativa</a:t>
            </a:r>
          </a:p>
          <a:p>
            <a:pPr algn="just"/>
            <a:r>
              <a:rPr lang="it-IT" sz="2400" dirty="0" smtClean="0">
                <a:solidFill>
                  <a:srgbClr val="000000"/>
                </a:solidFill>
                <a:latin typeface="Times New Roman"/>
                <a:ea typeface="Times New Roman"/>
                <a:cs typeface="Times New Roman"/>
              </a:rPr>
              <a:t>gli </a:t>
            </a:r>
            <a:r>
              <a:rPr lang="it-IT" sz="2400" dirty="0">
                <a:solidFill>
                  <a:srgbClr val="000000"/>
                </a:solidFill>
                <a:latin typeface="Times New Roman"/>
                <a:ea typeface="Times New Roman"/>
                <a:cs typeface="Times New Roman"/>
              </a:rPr>
              <a:t>associati in </a:t>
            </a:r>
            <a:r>
              <a:rPr lang="it-IT" sz="2400" dirty="0" smtClean="0">
                <a:solidFill>
                  <a:srgbClr val="000000"/>
                </a:solidFill>
                <a:latin typeface="Times New Roman"/>
                <a:ea typeface="Times New Roman"/>
                <a:cs typeface="Times New Roman"/>
              </a:rPr>
              <a:t>partecipazione </a:t>
            </a:r>
          </a:p>
          <a:p>
            <a:pPr algn="just"/>
            <a:r>
              <a:rPr lang="it-IT" sz="2400" dirty="0" smtClean="0">
                <a:solidFill>
                  <a:srgbClr val="000000"/>
                </a:solidFill>
                <a:latin typeface="Times New Roman"/>
                <a:ea typeface="Times New Roman"/>
                <a:cs typeface="Times New Roman"/>
              </a:rPr>
              <a:t>i </a:t>
            </a:r>
            <a:r>
              <a:rPr lang="it-IT" sz="2400" dirty="0">
                <a:solidFill>
                  <a:srgbClr val="000000"/>
                </a:solidFill>
                <a:latin typeface="Times New Roman"/>
                <a:ea typeface="Times New Roman"/>
                <a:cs typeface="Times New Roman"/>
              </a:rPr>
              <a:t>coadiuvanti dell’imprenditore artigiano e </a:t>
            </a:r>
            <a:r>
              <a:rPr lang="it-IT" sz="2400" dirty="0" smtClean="0">
                <a:solidFill>
                  <a:srgbClr val="000000"/>
                </a:solidFill>
                <a:latin typeface="Times New Roman"/>
                <a:ea typeface="Times New Roman"/>
                <a:cs typeface="Times New Roman"/>
              </a:rPr>
              <a:t>commerciante</a:t>
            </a:r>
          </a:p>
          <a:p>
            <a:pPr algn="just"/>
            <a:r>
              <a:rPr lang="it-IT" sz="2400" dirty="0" smtClean="0">
                <a:solidFill>
                  <a:srgbClr val="000000"/>
                </a:solidFill>
                <a:latin typeface="Times New Roman"/>
                <a:ea typeface="Times New Roman"/>
                <a:cs typeface="Times New Roman"/>
              </a:rPr>
              <a:t>i </a:t>
            </a:r>
            <a:r>
              <a:rPr lang="it-IT" sz="2400" dirty="0">
                <a:solidFill>
                  <a:srgbClr val="000000"/>
                </a:solidFill>
                <a:latin typeface="Times New Roman"/>
                <a:ea typeface="Times New Roman"/>
                <a:cs typeface="Times New Roman"/>
              </a:rPr>
              <a:t>componenti del nucleo familiare dei lavoratori autonomi agricoli</a:t>
            </a:r>
            <a:r>
              <a:rPr lang="it-IT" sz="2400" dirty="0">
                <a:latin typeface="Times New Roman"/>
                <a:cs typeface="Times New Roman"/>
              </a:rPr>
              <a:t> </a:t>
            </a:r>
          </a:p>
        </p:txBody>
      </p:sp>
      <p:sp>
        <p:nvSpPr>
          <p:cNvPr id="4" name="Segnaposto data 3"/>
          <p:cNvSpPr>
            <a:spLocks noGrp="1"/>
          </p:cNvSpPr>
          <p:nvPr>
            <p:ph type="dt" sz="half" idx="10"/>
          </p:nvPr>
        </p:nvSpPr>
        <p:spPr/>
        <p:txBody>
          <a:bodyPr/>
          <a:lstStyle/>
          <a:p>
            <a:fld id="{36CF7871-FEA7-3743-A42D-B727E326EE93}"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18</a:t>
            </a:fld>
            <a:endParaRPr lang="it-IT"/>
          </a:p>
        </p:txBody>
      </p:sp>
    </p:spTree>
    <p:extLst>
      <p:ext uri="{BB962C8B-B14F-4D97-AF65-F5344CB8AC3E}">
        <p14:creationId xmlns:p14="http://schemas.microsoft.com/office/powerpoint/2010/main" val="3694954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normAutofit/>
          </a:bodyPr>
          <a:lstStyle/>
          <a:p>
            <a:r>
              <a:rPr lang="it-IT" sz="2800" b="1" dirty="0">
                <a:solidFill>
                  <a:prstClr val="black"/>
                </a:solidFill>
                <a:latin typeface="Kokila" panose="020B0604020202020204" pitchFamily="34" charset="0"/>
                <a:cs typeface="Kokila" panose="020B0604020202020204" pitchFamily="34" charset="0"/>
              </a:rPr>
              <a:t>LA DENUNCIA DEL LAVORATORE</a:t>
            </a:r>
            <a:endParaRPr lang="it-IT" sz="2800" b="1" dirty="0"/>
          </a:p>
        </p:txBody>
      </p:sp>
      <p:sp>
        <p:nvSpPr>
          <p:cNvPr id="3" name="Segnaposto contenuto 2"/>
          <p:cNvSpPr>
            <a:spLocks noGrp="1"/>
          </p:cNvSpPr>
          <p:nvPr>
            <p:ph idx="1"/>
          </p:nvPr>
        </p:nvSpPr>
        <p:spPr/>
        <p:txBody>
          <a:bodyPr>
            <a:normAutofit/>
          </a:bodyPr>
          <a:lstStyle/>
          <a:p>
            <a:pPr marL="0" indent="0" algn="just">
              <a:buNone/>
            </a:pPr>
            <a:r>
              <a:rPr lang="it-IT" sz="2400" b="1" dirty="0" smtClean="0">
                <a:latin typeface="Times New Roman"/>
                <a:cs typeface="Times New Roman"/>
              </a:rPr>
              <a:t>I chiarimenti dell’INPS (messaggio n. 8447.2012</a:t>
            </a:r>
            <a:r>
              <a:rPr lang="it-IT" sz="2400" dirty="0" smtClean="0">
                <a:latin typeface="Times New Roman"/>
                <a:cs typeface="Times New Roman"/>
              </a:rPr>
              <a:t>)</a:t>
            </a:r>
          </a:p>
          <a:p>
            <a:pPr lvl="0" algn="just"/>
            <a:r>
              <a:rPr lang="it-IT" sz="2400" dirty="0" smtClean="0">
                <a:latin typeface="Times New Roman"/>
                <a:cs typeface="Times New Roman"/>
              </a:rPr>
              <a:t>L’atto interruttivo dell’INPS nel caso di denuncia deve contenere</a:t>
            </a:r>
          </a:p>
          <a:p>
            <a:pPr lvl="0" algn="just">
              <a:buFont typeface="Wingdings" charset="2"/>
              <a:buChar char="q"/>
            </a:pPr>
            <a:r>
              <a:rPr lang="it-IT" sz="2400" dirty="0">
                <a:latin typeface="Times New Roman"/>
                <a:cs typeface="Times New Roman"/>
              </a:rPr>
              <a:t>l</a:t>
            </a:r>
            <a:r>
              <a:rPr lang="it-IT" sz="2400" dirty="0" smtClean="0">
                <a:latin typeface="Times New Roman"/>
                <a:cs typeface="Times New Roman"/>
              </a:rPr>
              <a:t>’importo </a:t>
            </a:r>
            <a:r>
              <a:rPr lang="it-IT" sz="2400" dirty="0">
                <a:latin typeface="Times New Roman"/>
                <a:cs typeface="Times New Roman"/>
              </a:rPr>
              <a:t>dei contributi omessi e il periodo al quale l`omissione si riferisce;</a:t>
            </a:r>
          </a:p>
          <a:p>
            <a:pPr lvl="0" algn="just">
              <a:buFont typeface="Wingdings" charset="2"/>
              <a:buChar char="q"/>
            </a:pPr>
            <a:r>
              <a:rPr lang="it-IT" sz="2400" dirty="0">
                <a:latin typeface="Times New Roman"/>
                <a:cs typeface="Times New Roman"/>
              </a:rPr>
              <a:t>il nominativo ed i dati anagrafici del lavoratore denunciante;</a:t>
            </a:r>
          </a:p>
          <a:p>
            <a:pPr lvl="0" algn="just">
              <a:buFont typeface="Wingdings" charset="2"/>
              <a:buChar char="q"/>
            </a:pPr>
            <a:r>
              <a:rPr lang="it-IT" sz="2400" dirty="0">
                <a:latin typeface="Times New Roman"/>
                <a:cs typeface="Times New Roman"/>
              </a:rPr>
              <a:t>il regime sanzionatorio applicabile;</a:t>
            </a:r>
          </a:p>
          <a:p>
            <a:pPr algn="just">
              <a:buFont typeface="Wingdings" charset="2"/>
              <a:buChar char="q"/>
            </a:pPr>
            <a:r>
              <a:rPr lang="it-IT" sz="2400" dirty="0">
                <a:latin typeface="Times New Roman"/>
                <a:cs typeface="Times New Roman"/>
              </a:rPr>
              <a:t>gli estremi della denuncia, ed in particolare la data di presentazione </a:t>
            </a:r>
            <a:endParaRPr lang="it-IT" sz="2400" dirty="0" smtClean="0">
              <a:latin typeface="Times New Roman"/>
              <a:cs typeface="Times New Roman"/>
            </a:endParaRPr>
          </a:p>
        </p:txBody>
      </p:sp>
      <p:sp>
        <p:nvSpPr>
          <p:cNvPr id="4" name="Segnaposto data 3"/>
          <p:cNvSpPr>
            <a:spLocks noGrp="1"/>
          </p:cNvSpPr>
          <p:nvPr>
            <p:ph type="dt" sz="half" idx="10"/>
          </p:nvPr>
        </p:nvSpPr>
        <p:spPr/>
        <p:txBody>
          <a:bodyPr/>
          <a:lstStyle/>
          <a:p>
            <a:fld id="{ABC81368-0E5B-4D48-A159-7BA501BFF9C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19</a:t>
            </a:fld>
            <a:endParaRPr lang="it-IT"/>
          </a:p>
        </p:txBody>
      </p:sp>
    </p:spTree>
    <p:extLst>
      <p:ext uri="{BB962C8B-B14F-4D97-AF65-F5344CB8AC3E}">
        <p14:creationId xmlns:p14="http://schemas.microsoft.com/office/powerpoint/2010/main" val="364695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r>
              <a:rPr lang="it-IT" sz="2800" b="1" dirty="0" smtClean="0">
                <a:latin typeface="Kokila" panose="020B0604020202020204" pitchFamily="34" charset="0"/>
                <a:cs typeface="Kokila" panose="020B0604020202020204" pitchFamily="34" charset="0"/>
              </a:rPr>
              <a:t>LA PRESCRIZIONE DEI CONTRIBUTI</a:t>
            </a:r>
            <a:br>
              <a:rPr lang="it-IT" sz="2800" b="1" dirty="0" smtClean="0">
                <a:latin typeface="Kokila" panose="020B0604020202020204" pitchFamily="34" charset="0"/>
                <a:cs typeface="Kokila" panose="020B0604020202020204" pitchFamily="34" charset="0"/>
              </a:rPr>
            </a:br>
            <a:r>
              <a:rPr lang="it-IT" sz="2800" b="1" dirty="0" smtClean="0">
                <a:latin typeface="Kokila" panose="020B0604020202020204" pitchFamily="34" charset="0"/>
                <a:cs typeface="Kokila" panose="020B0604020202020204" pitchFamily="34" charset="0"/>
              </a:rPr>
              <a:t>NORMATIVA</a:t>
            </a:r>
            <a:endParaRPr lang="it-IT" sz="2800" b="1" dirty="0">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algn="just"/>
            <a:r>
              <a:rPr lang="it-IT" sz="2400" b="1" dirty="0" smtClean="0">
                <a:latin typeface="Times New Roman"/>
                <a:cs typeface="Times New Roman"/>
              </a:rPr>
              <a:t>RDL </a:t>
            </a:r>
            <a:r>
              <a:rPr lang="it-IT" sz="2400" b="1" dirty="0">
                <a:latin typeface="Times New Roman"/>
                <a:cs typeface="Times New Roman"/>
              </a:rPr>
              <a:t>n. 1827 del 1935 (art. 55) </a:t>
            </a:r>
            <a:r>
              <a:rPr lang="it-IT" sz="2400" dirty="0" smtClean="0">
                <a:latin typeface="Times New Roman"/>
                <a:cs typeface="Times New Roman"/>
              </a:rPr>
              <a:t>termine </a:t>
            </a:r>
            <a:r>
              <a:rPr lang="it-IT" sz="2400" dirty="0">
                <a:latin typeface="Times New Roman"/>
                <a:cs typeface="Times New Roman"/>
              </a:rPr>
              <a:t>prescrizionale quinquennale per il recupero dei contributi </a:t>
            </a:r>
            <a:r>
              <a:rPr lang="it-IT" sz="2400" dirty="0" smtClean="0">
                <a:latin typeface="Times New Roman"/>
                <a:cs typeface="Times New Roman"/>
              </a:rPr>
              <a:t>previdenziali</a:t>
            </a:r>
          </a:p>
          <a:p>
            <a:pPr algn="just"/>
            <a:r>
              <a:rPr lang="it-IT" sz="2400" b="1" dirty="0" smtClean="0">
                <a:latin typeface="Times New Roman"/>
                <a:cs typeface="Times New Roman"/>
              </a:rPr>
              <a:t>L. n. 153/1969 (art. 41) </a:t>
            </a:r>
            <a:r>
              <a:rPr lang="it-IT" sz="2400" dirty="0" smtClean="0">
                <a:latin typeface="Times New Roman"/>
                <a:cs typeface="Times New Roman"/>
              </a:rPr>
              <a:t>elevazione a</a:t>
            </a:r>
            <a:r>
              <a:rPr lang="it-IT" sz="2400" b="1" dirty="0" smtClean="0">
                <a:latin typeface="Times New Roman"/>
                <a:cs typeface="Times New Roman"/>
              </a:rPr>
              <a:t> </a:t>
            </a:r>
            <a:r>
              <a:rPr lang="it-IT" sz="2400" dirty="0" smtClean="0">
                <a:latin typeface="Times New Roman"/>
                <a:cs typeface="Times New Roman"/>
              </a:rPr>
              <a:t>dieci anni</a:t>
            </a:r>
          </a:p>
          <a:p>
            <a:pPr algn="just"/>
            <a:r>
              <a:rPr lang="it-IT" sz="2400" b="1" dirty="0" smtClean="0">
                <a:latin typeface="Times New Roman"/>
                <a:cs typeface="Times New Roman"/>
              </a:rPr>
              <a:t>Art. 12, X comma, l. n. 155/1981</a:t>
            </a:r>
            <a:r>
              <a:rPr lang="it-IT" sz="2400" dirty="0" smtClean="0">
                <a:latin typeface="Times New Roman"/>
                <a:cs typeface="Times New Roman"/>
              </a:rPr>
              <a:t>: per artigiani e commercianti durata di 5 anni (con applicazione diretta alle prescrizioni in corso). Poi riportata a dieci anni dall’art. </a:t>
            </a:r>
            <a:r>
              <a:rPr lang="it-IT" sz="2400" b="1" dirty="0" smtClean="0">
                <a:latin typeface="Times New Roman"/>
                <a:cs typeface="Times New Roman"/>
              </a:rPr>
              <a:t>1, comma 6, l. n. 233/1990</a:t>
            </a:r>
          </a:p>
          <a:p>
            <a:pPr algn="just"/>
            <a:r>
              <a:rPr lang="it-IT" sz="2400" b="1" dirty="0" smtClean="0">
                <a:latin typeface="Times New Roman"/>
                <a:cs typeface="Times New Roman"/>
              </a:rPr>
              <a:t>art</a:t>
            </a:r>
            <a:r>
              <a:rPr lang="it-IT" sz="2400" b="1" dirty="0">
                <a:latin typeface="Times New Roman"/>
                <a:cs typeface="Times New Roman"/>
              </a:rPr>
              <a:t>. 2 comma 19 </a:t>
            </a:r>
            <a:r>
              <a:rPr lang="it-IT" sz="2400" b="1" dirty="0" smtClean="0">
                <a:latin typeface="Times New Roman"/>
                <a:cs typeface="Times New Roman"/>
              </a:rPr>
              <a:t>D.L</a:t>
            </a:r>
            <a:r>
              <a:rPr lang="it-IT" sz="2400" b="1" dirty="0">
                <a:latin typeface="Times New Roman"/>
                <a:cs typeface="Times New Roman"/>
              </a:rPr>
              <a:t>. 638/1983 </a:t>
            </a:r>
            <a:r>
              <a:rPr lang="it-IT" sz="2400" dirty="0" smtClean="0">
                <a:latin typeface="Times New Roman"/>
                <a:cs typeface="Times New Roman"/>
              </a:rPr>
              <a:t>sospensione </a:t>
            </a:r>
            <a:r>
              <a:rPr lang="it-IT" sz="2400" dirty="0">
                <a:latin typeface="Times New Roman"/>
                <a:cs typeface="Times New Roman"/>
              </a:rPr>
              <a:t>dei termini per un periodo di tre anni (dall'11 gennaio 1983 al 12 settembre 1986).</a:t>
            </a:r>
          </a:p>
        </p:txBody>
      </p:sp>
      <p:sp>
        <p:nvSpPr>
          <p:cNvPr id="4" name="Segnaposto data 3"/>
          <p:cNvSpPr>
            <a:spLocks noGrp="1"/>
          </p:cNvSpPr>
          <p:nvPr>
            <p:ph type="dt" sz="half" idx="10"/>
          </p:nvPr>
        </p:nvSpPr>
        <p:spPr/>
        <p:txBody>
          <a:bodyPr/>
          <a:lstStyle/>
          <a:p>
            <a:fld id="{43E1D06C-48DE-6049-9308-F873F431B7EC}"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a:t>
            </a:fld>
            <a:endParaRPr lang="it-IT"/>
          </a:p>
        </p:txBody>
      </p:sp>
    </p:spTree>
    <p:extLst>
      <p:ext uri="{BB962C8B-B14F-4D97-AF65-F5344CB8AC3E}">
        <p14:creationId xmlns:p14="http://schemas.microsoft.com/office/powerpoint/2010/main" val="2842228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lumMod val="50000"/>
            </a:schemeClr>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IL VERSAMENTO DI CONTRIBUZIONE PRESCRITTA</a:t>
            </a:r>
            <a:endParaRPr lang="it-IT" sz="2800" b="1" dirty="0">
              <a:solidFill>
                <a:schemeClr val="bg1"/>
              </a:solidFill>
            </a:endParaRPr>
          </a:p>
        </p:txBody>
      </p:sp>
      <p:sp>
        <p:nvSpPr>
          <p:cNvPr id="3" name="Segnaposto contenuto 2"/>
          <p:cNvSpPr>
            <a:spLocks noGrp="1"/>
          </p:cNvSpPr>
          <p:nvPr>
            <p:ph idx="1"/>
          </p:nvPr>
        </p:nvSpPr>
        <p:spPr/>
        <p:txBody>
          <a:bodyPr>
            <a:normAutofit lnSpcReduction="10000"/>
          </a:bodyPr>
          <a:lstStyle/>
          <a:p>
            <a:pPr marL="0" indent="0" algn="just">
              <a:buNone/>
            </a:pPr>
            <a:r>
              <a:rPr lang="it-IT" sz="2400" u="sng" dirty="0" smtClean="0">
                <a:latin typeface="Times New Roman"/>
                <a:cs typeface="Times New Roman"/>
              </a:rPr>
              <a:t>Caratteri dell’obbligazione contributiva</a:t>
            </a:r>
          </a:p>
          <a:p>
            <a:pPr algn="just"/>
            <a:r>
              <a:rPr lang="it-IT" sz="2400" dirty="0" smtClean="0">
                <a:latin typeface="Times New Roman"/>
                <a:cs typeface="Times New Roman"/>
              </a:rPr>
              <a:t>Inderogabilità</a:t>
            </a:r>
          </a:p>
          <a:p>
            <a:pPr algn="just"/>
            <a:r>
              <a:rPr lang="it-IT" sz="2400" dirty="0" smtClean="0">
                <a:latin typeface="Times New Roman"/>
                <a:cs typeface="Times New Roman"/>
              </a:rPr>
              <a:t>Personalità</a:t>
            </a:r>
          </a:p>
          <a:p>
            <a:pPr algn="just"/>
            <a:r>
              <a:rPr lang="it-IT" sz="2400" dirty="0" smtClean="0">
                <a:latin typeface="Times New Roman"/>
                <a:cs typeface="Times New Roman"/>
              </a:rPr>
              <a:t>Solidarietà</a:t>
            </a:r>
          </a:p>
          <a:p>
            <a:pPr algn="just"/>
            <a:r>
              <a:rPr lang="it-IT" sz="2400" dirty="0" smtClean="0">
                <a:latin typeface="Times New Roman"/>
                <a:cs typeface="Times New Roman"/>
              </a:rPr>
              <a:t>Indivisibilità</a:t>
            </a:r>
          </a:p>
          <a:p>
            <a:pPr algn="just"/>
            <a:r>
              <a:rPr lang="it-IT" sz="2400" dirty="0" smtClean="0">
                <a:latin typeface="Times New Roman"/>
                <a:cs typeface="Times New Roman"/>
              </a:rPr>
              <a:t>Indisponibilità </a:t>
            </a:r>
          </a:p>
          <a:p>
            <a:pPr algn="just"/>
            <a:r>
              <a:rPr lang="it-IT" sz="2400" dirty="0" smtClean="0">
                <a:latin typeface="Times New Roman"/>
                <a:cs typeface="Times New Roman"/>
              </a:rPr>
              <a:t>Nell’obbligazione civilistica il </a:t>
            </a:r>
            <a:r>
              <a:rPr lang="it-IT" sz="2400" dirty="0">
                <a:latin typeface="Times New Roman"/>
                <a:cs typeface="Times New Roman"/>
              </a:rPr>
              <a:t>debitore può rinunciare alla prescrizione maturata e pagare </a:t>
            </a:r>
            <a:r>
              <a:rPr lang="it-IT" sz="2400" dirty="0" smtClean="0">
                <a:latin typeface="Times New Roman"/>
                <a:cs typeface="Times New Roman"/>
              </a:rPr>
              <a:t>il debito </a:t>
            </a:r>
            <a:r>
              <a:rPr lang="it-IT" sz="2400" dirty="0">
                <a:latin typeface="Times New Roman"/>
                <a:cs typeface="Times New Roman"/>
              </a:rPr>
              <a:t>prescritto, in ottemperanza al principio di disponibilità; </a:t>
            </a:r>
            <a:endParaRPr lang="it-IT" sz="2400" dirty="0" smtClean="0">
              <a:latin typeface="Times New Roman"/>
              <a:cs typeface="Times New Roman"/>
            </a:endParaRPr>
          </a:p>
          <a:p>
            <a:pPr algn="just"/>
            <a:r>
              <a:rPr lang="it-IT" sz="2400" dirty="0">
                <a:latin typeface="Times New Roman"/>
                <a:cs typeface="Times New Roman"/>
              </a:rPr>
              <a:t>I</a:t>
            </a:r>
            <a:r>
              <a:rPr lang="it-IT" sz="2400" dirty="0" smtClean="0">
                <a:latin typeface="Times New Roman"/>
                <a:cs typeface="Times New Roman"/>
              </a:rPr>
              <a:t>n </a:t>
            </a:r>
            <a:r>
              <a:rPr lang="it-IT" sz="2400" dirty="0">
                <a:latin typeface="Times New Roman"/>
                <a:cs typeface="Times New Roman"/>
              </a:rPr>
              <a:t>ambito previdenziale, invece, la </a:t>
            </a:r>
            <a:r>
              <a:rPr lang="it-IT" sz="2400" dirty="0" smtClean="0">
                <a:latin typeface="Times New Roman"/>
                <a:cs typeface="Times New Roman"/>
              </a:rPr>
              <a:t>prescrizione non </a:t>
            </a:r>
            <a:r>
              <a:rPr lang="it-IT" sz="2400" dirty="0">
                <a:latin typeface="Times New Roman"/>
                <a:cs typeface="Times New Roman"/>
              </a:rPr>
              <a:t>è rinunciabile, ha efficacia estintiva ed è rilevabile d'ufficio</a:t>
            </a:r>
            <a:endParaRPr lang="it-IT" sz="2400" dirty="0" smtClean="0">
              <a:latin typeface="Times New Roman"/>
              <a:cs typeface="Times New Roman"/>
            </a:endParaRPr>
          </a:p>
        </p:txBody>
      </p:sp>
      <p:sp>
        <p:nvSpPr>
          <p:cNvPr id="4" name="Segnaposto data 3"/>
          <p:cNvSpPr>
            <a:spLocks noGrp="1"/>
          </p:cNvSpPr>
          <p:nvPr>
            <p:ph type="dt" sz="half" idx="10"/>
          </p:nvPr>
        </p:nvSpPr>
        <p:spPr/>
        <p:txBody>
          <a:bodyPr/>
          <a:lstStyle/>
          <a:p>
            <a:fld id="{C91ED0A8-CC0C-0D41-A2A9-88EC5125C65B}"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20</a:t>
            </a:fld>
            <a:endParaRPr lang="it-IT"/>
          </a:p>
        </p:txBody>
      </p:sp>
    </p:spTree>
    <p:extLst>
      <p:ext uri="{BB962C8B-B14F-4D97-AF65-F5344CB8AC3E}">
        <p14:creationId xmlns:p14="http://schemas.microsoft.com/office/powerpoint/2010/main" val="1983636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lumMod val="50000"/>
            </a:schemeClr>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IL VERSAMENTO DI CONTRIBUZIONE PRESCRITTA</a:t>
            </a:r>
            <a:endParaRPr lang="it-IT" sz="2800" b="1" dirty="0">
              <a:solidFill>
                <a:schemeClr val="bg1"/>
              </a:solidFill>
            </a:endParaRPr>
          </a:p>
        </p:txBody>
      </p:sp>
      <p:sp>
        <p:nvSpPr>
          <p:cNvPr id="3" name="Segnaposto contenuto 2"/>
          <p:cNvSpPr>
            <a:spLocks noGrp="1"/>
          </p:cNvSpPr>
          <p:nvPr>
            <p:ph idx="1"/>
          </p:nvPr>
        </p:nvSpPr>
        <p:spPr/>
        <p:txBody>
          <a:bodyPr>
            <a:normAutofit/>
          </a:bodyPr>
          <a:lstStyle/>
          <a:p>
            <a:pPr algn="just"/>
            <a:r>
              <a:rPr lang="it-IT" sz="2400" dirty="0" smtClean="0">
                <a:latin typeface="Times New Roman"/>
                <a:cs typeface="Times New Roman"/>
              </a:rPr>
              <a:t>I contributi </a:t>
            </a:r>
            <a:r>
              <a:rPr lang="it-IT" sz="2400" dirty="0">
                <a:latin typeface="Times New Roman"/>
                <a:cs typeface="Times New Roman"/>
              </a:rPr>
              <a:t>prescritti non possono essere versati in un momento successivo allo spirare </a:t>
            </a:r>
            <a:r>
              <a:rPr lang="it-IT" sz="2400" dirty="0" smtClean="0">
                <a:latin typeface="Times New Roman"/>
                <a:cs typeface="Times New Roman"/>
              </a:rPr>
              <a:t>del termine </a:t>
            </a:r>
            <a:r>
              <a:rPr lang="it-IT" sz="2400" dirty="0">
                <a:latin typeface="Times New Roman"/>
                <a:cs typeface="Times New Roman"/>
              </a:rPr>
              <a:t>prescrizionale. </a:t>
            </a:r>
            <a:endParaRPr lang="it-IT" sz="2400" dirty="0" smtClean="0">
              <a:latin typeface="Times New Roman"/>
              <a:cs typeface="Times New Roman"/>
            </a:endParaRPr>
          </a:p>
          <a:p>
            <a:pPr algn="just"/>
            <a:r>
              <a:rPr lang="it-IT" sz="2400" i="1" dirty="0" smtClean="0">
                <a:latin typeface="Times New Roman"/>
                <a:cs typeface="Times New Roman"/>
              </a:rPr>
              <a:t>nella </a:t>
            </a:r>
            <a:r>
              <a:rPr lang="it-IT" sz="2400" i="1" dirty="0">
                <a:latin typeface="Times New Roman"/>
                <a:cs typeface="Times New Roman"/>
              </a:rPr>
              <a:t>materia previdenziale, </a:t>
            </a:r>
            <a:r>
              <a:rPr lang="it-IT" sz="2400" i="1" dirty="0" smtClean="0">
                <a:latin typeface="Times New Roman"/>
                <a:cs typeface="Times New Roman"/>
              </a:rPr>
              <a:t>a differenza </a:t>
            </a:r>
            <a:r>
              <a:rPr lang="it-IT" sz="2400" i="1" dirty="0">
                <a:latin typeface="Times New Roman"/>
                <a:cs typeface="Times New Roman"/>
              </a:rPr>
              <a:t>che in quella civile, il regime della prescrizione già maturata è sottratto alla disponibilità delle parti</a:t>
            </a:r>
            <a:r>
              <a:rPr lang="it-IT" sz="2400" i="1" dirty="0" smtClean="0">
                <a:latin typeface="Times New Roman"/>
                <a:cs typeface="Times New Roman"/>
              </a:rPr>
              <a:t>, sicché </a:t>
            </a:r>
            <a:r>
              <a:rPr lang="it-IT" sz="2400" i="1" dirty="0">
                <a:latin typeface="Times New Roman"/>
                <a:cs typeface="Times New Roman"/>
              </a:rPr>
              <a:t>deve escludersi l'esistenza di un diritto soggettivo degli assicurati a versare contributi </a:t>
            </a:r>
            <a:r>
              <a:rPr lang="it-IT" sz="2400" i="1" dirty="0" smtClean="0">
                <a:latin typeface="Times New Roman"/>
                <a:cs typeface="Times New Roman"/>
              </a:rPr>
              <a:t>previdenziali prescritti</a:t>
            </a:r>
            <a:r>
              <a:rPr lang="it-IT" sz="2400" dirty="0" smtClean="0">
                <a:latin typeface="Times New Roman"/>
                <a:cs typeface="Times New Roman"/>
              </a:rPr>
              <a:t> </a:t>
            </a:r>
            <a:r>
              <a:rPr lang="it-IT" sz="2400" dirty="0">
                <a:latin typeface="Times New Roman"/>
                <a:cs typeface="Times New Roman"/>
              </a:rPr>
              <a:t>(Cass. n. 11140/01, Cass. n. 4349/02</a:t>
            </a:r>
            <a:r>
              <a:rPr lang="it-IT" sz="2400" dirty="0" smtClean="0">
                <a:latin typeface="Times New Roman"/>
                <a:cs typeface="Times New Roman"/>
              </a:rPr>
              <a:t>)</a:t>
            </a:r>
          </a:p>
          <a:p>
            <a:pPr algn="just"/>
            <a:r>
              <a:rPr lang="it-IT" sz="2400" dirty="0" smtClean="0">
                <a:latin typeface="Times New Roman"/>
                <a:cs typeface="Times New Roman"/>
              </a:rPr>
              <a:t>Art. 3, comma 9, l. n. 335/1995</a:t>
            </a:r>
          </a:p>
          <a:p>
            <a:pPr algn="just"/>
            <a:endParaRPr lang="it-IT" sz="2400" dirty="0" smtClean="0">
              <a:latin typeface="Times New Roman"/>
              <a:cs typeface="Times New Roman"/>
            </a:endParaRPr>
          </a:p>
        </p:txBody>
      </p:sp>
      <p:sp>
        <p:nvSpPr>
          <p:cNvPr id="4" name="Segnaposto data 3"/>
          <p:cNvSpPr>
            <a:spLocks noGrp="1"/>
          </p:cNvSpPr>
          <p:nvPr>
            <p:ph type="dt" sz="half" idx="10"/>
          </p:nvPr>
        </p:nvSpPr>
        <p:spPr/>
        <p:txBody>
          <a:bodyPr/>
          <a:lstStyle/>
          <a:p>
            <a:fld id="{43DA1807-F289-8B41-8B42-5642673A5A8D}"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21</a:t>
            </a:fld>
            <a:endParaRPr lang="it-IT"/>
          </a:p>
        </p:txBody>
      </p:sp>
    </p:spTree>
    <p:extLst>
      <p:ext uri="{BB962C8B-B14F-4D97-AF65-F5344CB8AC3E}">
        <p14:creationId xmlns:p14="http://schemas.microsoft.com/office/powerpoint/2010/main" val="2996923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lumMod val="50000"/>
            </a:schemeClr>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IL VERSAMENTO DI CONTRIBUZIONE PRESCRITTA</a:t>
            </a:r>
            <a:endParaRPr lang="it-IT" sz="2800" b="1" dirty="0">
              <a:solidFill>
                <a:schemeClr val="bg1"/>
              </a:solidFill>
            </a:endParaRPr>
          </a:p>
        </p:txBody>
      </p:sp>
      <p:sp>
        <p:nvSpPr>
          <p:cNvPr id="3" name="Segnaposto contenuto 2"/>
          <p:cNvSpPr>
            <a:spLocks noGrp="1"/>
          </p:cNvSpPr>
          <p:nvPr>
            <p:ph idx="1"/>
          </p:nvPr>
        </p:nvSpPr>
        <p:spPr/>
        <p:txBody>
          <a:bodyPr>
            <a:normAutofit/>
          </a:bodyPr>
          <a:lstStyle/>
          <a:p>
            <a:pPr algn="just"/>
            <a:r>
              <a:rPr lang="it-IT" sz="2400" dirty="0" smtClean="0">
                <a:latin typeface="Times New Roman"/>
                <a:cs typeface="Times New Roman"/>
              </a:rPr>
              <a:t>La </a:t>
            </a:r>
            <a:r>
              <a:rPr lang="it-IT" sz="2400" b="1" dirty="0" smtClean="0">
                <a:latin typeface="Times New Roman"/>
                <a:cs typeface="Times New Roman"/>
              </a:rPr>
              <a:t>restituzione dei contributi </a:t>
            </a:r>
            <a:r>
              <a:rPr lang="it-IT" sz="2400" dirty="0" smtClean="0">
                <a:latin typeface="Times New Roman"/>
                <a:cs typeface="Times New Roman"/>
              </a:rPr>
              <a:t>dovrebbe essere automatica.</a:t>
            </a:r>
          </a:p>
          <a:p>
            <a:pPr algn="just"/>
            <a:r>
              <a:rPr lang="it-IT" sz="2400" dirty="0" smtClean="0">
                <a:latin typeface="Times New Roman"/>
                <a:cs typeface="Times New Roman"/>
              </a:rPr>
              <a:t>Tuttavia esiste una norma (</a:t>
            </a:r>
            <a:r>
              <a:rPr lang="it-IT" sz="2400" b="1" dirty="0" smtClean="0">
                <a:latin typeface="Times New Roman"/>
                <a:cs typeface="Times New Roman"/>
              </a:rPr>
              <a:t>art. 8 d.p.r. 26 aprile 1957, n. 818</a:t>
            </a:r>
            <a:r>
              <a:rPr lang="it-IT" sz="2400" dirty="0" smtClean="0">
                <a:latin typeface="Times New Roman"/>
                <a:cs typeface="Times New Roman"/>
              </a:rPr>
              <a:t>) secondo cui </a:t>
            </a:r>
            <a:r>
              <a:rPr lang="it-IT" sz="2400" i="1" dirty="0" smtClean="0">
                <a:latin typeface="Times New Roman"/>
                <a:cs typeface="Times New Roman"/>
              </a:rPr>
              <a:t>rimangono acquisiti alle singole gestioni e sono computabili agli effetti del diritto alle prestazioni i contributi per i quali l’accertamento dell’indebito versamento sia posteriore di oltre cinque anni dalla data in cui il versamento è stato effettuato</a:t>
            </a:r>
          </a:p>
        </p:txBody>
      </p:sp>
      <p:sp>
        <p:nvSpPr>
          <p:cNvPr id="4" name="Segnaposto data 3"/>
          <p:cNvSpPr>
            <a:spLocks noGrp="1"/>
          </p:cNvSpPr>
          <p:nvPr>
            <p:ph type="dt" sz="half" idx="10"/>
          </p:nvPr>
        </p:nvSpPr>
        <p:spPr/>
        <p:txBody>
          <a:bodyPr/>
          <a:lstStyle/>
          <a:p>
            <a:fld id="{15DCE99A-DAC0-D841-962E-FC08F5ACA11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22</a:t>
            </a:fld>
            <a:endParaRPr lang="it-IT"/>
          </a:p>
        </p:txBody>
      </p:sp>
    </p:spTree>
    <p:extLst>
      <p:ext uri="{BB962C8B-B14F-4D97-AF65-F5344CB8AC3E}">
        <p14:creationId xmlns:p14="http://schemas.microsoft.com/office/powerpoint/2010/main" val="3276158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r>
              <a:rPr lang="it-IT" sz="2800" b="1" dirty="0" smtClean="0"/>
              <a:t>RILEVABILITA’</a:t>
            </a:r>
            <a:endParaRPr lang="it-IT" sz="2800" b="1" dirty="0"/>
          </a:p>
        </p:txBody>
      </p:sp>
      <p:sp>
        <p:nvSpPr>
          <p:cNvPr id="3" name="Segnaposto contenuto 2"/>
          <p:cNvSpPr>
            <a:spLocks noGrp="1"/>
          </p:cNvSpPr>
          <p:nvPr>
            <p:ph idx="1"/>
          </p:nvPr>
        </p:nvSpPr>
        <p:spPr/>
        <p:txBody>
          <a:bodyPr>
            <a:normAutofit fontScale="77500" lnSpcReduction="20000"/>
          </a:bodyPr>
          <a:lstStyle/>
          <a:p>
            <a:pPr algn="just"/>
            <a:r>
              <a:rPr lang="it-IT" b="1" dirty="0">
                <a:latin typeface="Times New Roman"/>
                <a:cs typeface="Times New Roman"/>
              </a:rPr>
              <a:t>Rilevabilità della prescrizione</a:t>
            </a:r>
            <a:r>
              <a:rPr lang="it-IT" dirty="0">
                <a:latin typeface="Times New Roman"/>
                <a:cs typeface="Times New Roman"/>
              </a:rPr>
              <a:t>. </a:t>
            </a:r>
            <a:endParaRPr lang="it-IT" dirty="0" smtClean="0">
              <a:latin typeface="Times New Roman"/>
              <a:cs typeface="Times New Roman"/>
            </a:endParaRPr>
          </a:p>
          <a:p>
            <a:pPr algn="just"/>
            <a:r>
              <a:rPr lang="it-IT" dirty="0" smtClean="0">
                <a:latin typeface="Times New Roman"/>
                <a:cs typeface="Times New Roman"/>
              </a:rPr>
              <a:t>Cfr. Cass. n. 16542/2010 sulla rilevabilità d’ufficio</a:t>
            </a:r>
          </a:p>
          <a:p>
            <a:pPr algn="just"/>
            <a:r>
              <a:rPr lang="it-IT" dirty="0">
                <a:latin typeface="Times New Roman"/>
                <a:cs typeface="Times New Roman"/>
              </a:rPr>
              <a:t>il rilievo d’ufficio delle eccezioni in senso lato non è subordinato alla specifica e tempestiva allegazione della parte ed è ammissibile anche in appello, dovendosi ritenere sufficiente che i fatti risultino documentati “ex </a:t>
            </a:r>
            <a:r>
              <a:rPr lang="it-IT" dirty="0" err="1">
                <a:latin typeface="Times New Roman"/>
                <a:cs typeface="Times New Roman"/>
              </a:rPr>
              <a:t>actis</a:t>
            </a:r>
            <a:r>
              <a:rPr lang="it-IT" dirty="0">
                <a:latin typeface="Times New Roman"/>
                <a:cs typeface="Times New Roman"/>
              </a:rPr>
              <a:t>”, in quanto il regime delle eccezioni si pone in funzione del valore primario del processo, costituito dalla giustizia della decisione, che resterebbe svisato ove anche le questioni rilevabili d’ufficio fossero subordinate ai limiti preclusivi di allegazione e prova previsti per le eccezioni in senso </a:t>
            </a:r>
            <a:r>
              <a:rPr lang="it-IT" dirty="0" smtClean="0">
                <a:latin typeface="Times New Roman"/>
                <a:cs typeface="Times New Roman"/>
              </a:rPr>
              <a:t>stretto</a:t>
            </a:r>
          </a:p>
          <a:p>
            <a:pPr algn="just"/>
            <a:r>
              <a:rPr lang="it-IT" dirty="0" smtClean="0">
                <a:latin typeface="Times New Roman"/>
                <a:cs typeface="Times New Roman"/>
              </a:rPr>
              <a:t>Cfr. Cass. </a:t>
            </a:r>
            <a:r>
              <a:rPr lang="fr-FR" dirty="0" smtClean="0">
                <a:latin typeface="Times New Roman" panose="02020603050405020304" pitchFamily="18" charset="0"/>
                <a:cs typeface="Times New Roman" panose="02020603050405020304" pitchFamily="18" charset="0"/>
              </a:rPr>
              <a:t>9 </a:t>
            </a:r>
            <a:r>
              <a:rPr lang="fr-FR" dirty="0">
                <a:latin typeface="Times New Roman" panose="02020603050405020304" pitchFamily="18" charset="0"/>
                <a:cs typeface="Times New Roman" panose="02020603050405020304" pitchFamily="18" charset="0"/>
              </a:rPr>
              <a:t>novembre 2017, n. 26604</a:t>
            </a:r>
            <a:endParaRPr lang="it-IT" dirty="0">
              <a:latin typeface="Times New Roman" panose="02020603050405020304" pitchFamily="18" charset="0"/>
              <a:cs typeface="Times New Roman" panose="02020603050405020304" pitchFamily="18" charset="0"/>
            </a:endParaRPr>
          </a:p>
        </p:txBody>
      </p:sp>
      <p:sp>
        <p:nvSpPr>
          <p:cNvPr id="4" name="Segnaposto data 3"/>
          <p:cNvSpPr>
            <a:spLocks noGrp="1"/>
          </p:cNvSpPr>
          <p:nvPr>
            <p:ph type="dt" sz="half" idx="10"/>
          </p:nvPr>
        </p:nvSpPr>
        <p:spPr/>
        <p:txBody>
          <a:bodyPr/>
          <a:lstStyle/>
          <a:p>
            <a:fld id="{01075521-B0DF-D940-8251-DC36A5BD6BF1}"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23</a:t>
            </a:fld>
            <a:endParaRPr lang="it-IT"/>
          </a:p>
        </p:txBody>
      </p:sp>
    </p:spTree>
    <p:extLst>
      <p:ext uri="{BB962C8B-B14F-4D97-AF65-F5344CB8AC3E}">
        <p14:creationId xmlns:p14="http://schemas.microsoft.com/office/powerpoint/2010/main" val="923148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r>
              <a:rPr lang="it-IT" sz="2800" b="1" dirty="0" smtClean="0">
                <a:latin typeface="Kokila" panose="020B0604020202020204" pitchFamily="34" charset="0"/>
                <a:cs typeface="Kokila" panose="020B0604020202020204" pitchFamily="34" charset="0"/>
              </a:rPr>
              <a:t>SOMME AGGIUNTIVE</a:t>
            </a:r>
            <a:endParaRPr lang="it-IT" sz="2800" b="1" dirty="0">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lnSpcReduction="10000"/>
          </a:bodyPr>
          <a:lstStyle/>
          <a:p>
            <a:pPr algn="just"/>
            <a:r>
              <a:rPr lang="it-IT" sz="2400" b="1" dirty="0" smtClean="0">
                <a:latin typeface="Times New Roman"/>
                <a:cs typeface="Times New Roman"/>
              </a:rPr>
              <a:t>La </a:t>
            </a:r>
            <a:r>
              <a:rPr lang="it-IT" sz="2400" b="1" dirty="0">
                <a:latin typeface="Times New Roman"/>
                <a:cs typeface="Times New Roman"/>
              </a:rPr>
              <a:t>prescrizione delle somme aggiuntive. </a:t>
            </a:r>
            <a:endParaRPr lang="it-IT" sz="2400" b="1" dirty="0" smtClean="0">
              <a:latin typeface="Times New Roman"/>
              <a:cs typeface="Times New Roman"/>
            </a:endParaRPr>
          </a:p>
          <a:p>
            <a:pPr algn="just"/>
            <a:r>
              <a:rPr lang="it-IT" sz="2400" dirty="0" smtClean="0">
                <a:latin typeface="Times New Roman"/>
                <a:cs typeface="Times New Roman"/>
              </a:rPr>
              <a:t>Secondo </a:t>
            </a:r>
            <a:r>
              <a:rPr lang="it-IT" sz="2400" b="1" dirty="0">
                <a:latin typeface="Times New Roman"/>
                <a:cs typeface="Times New Roman"/>
              </a:rPr>
              <a:t>Cassazione 10 agosto 2006, n. 18148</a:t>
            </a:r>
            <a:r>
              <a:rPr lang="it-IT" sz="2400" dirty="0">
                <a:latin typeface="Times New Roman"/>
                <a:cs typeface="Times New Roman"/>
              </a:rPr>
              <a:t> l'obbligo di pagamento delle somme aggiuntive, quale conseguenza </a:t>
            </a:r>
            <a:r>
              <a:rPr lang="it-IT" sz="2400" dirty="0" smtClean="0">
                <a:latin typeface="Times New Roman"/>
                <a:cs typeface="Times New Roman"/>
              </a:rPr>
              <a:t>automatica </a:t>
            </a:r>
            <a:r>
              <a:rPr lang="it-IT" sz="2400" dirty="0">
                <a:latin typeface="Times New Roman"/>
                <a:cs typeface="Times New Roman"/>
              </a:rPr>
              <a:t>del mancato o ritardato adempimento dell'obbligo contributivo, è soggetto ad autonomo termine prescrizionale che deve ritenersi decennale ai sensi e per gli effetti dell'art. 2946 c.c</a:t>
            </a:r>
            <a:r>
              <a:rPr lang="it-IT" sz="2400" dirty="0" smtClean="0">
                <a:latin typeface="Times New Roman"/>
                <a:cs typeface="Times New Roman"/>
              </a:rPr>
              <a:t>.</a:t>
            </a:r>
          </a:p>
          <a:p>
            <a:pPr algn="just"/>
            <a:r>
              <a:rPr lang="it-IT" sz="2400" dirty="0" smtClean="0">
                <a:latin typeface="Times New Roman"/>
                <a:cs typeface="Times New Roman"/>
              </a:rPr>
              <a:t>l’orientamento </a:t>
            </a:r>
            <a:r>
              <a:rPr lang="it-IT" sz="2400" dirty="0">
                <a:latin typeface="Times New Roman"/>
                <a:cs typeface="Times New Roman"/>
              </a:rPr>
              <a:t>opposto </a:t>
            </a:r>
            <a:r>
              <a:rPr lang="it-IT" sz="2400" dirty="0" smtClean="0">
                <a:latin typeface="Times New Roman"/>
                <a:cs typeface="Times New Roman"/>
              </a:rPr>
              <a:t>(</a:t>
            </a:r>
            <a:r>
              <a:rPr lang="it-IT" sz="2400" b="1" dirty="0">
                <a:latin typeface="Times New Roman"/>
                <a:cs typeface="Times New Roman"/>
              </a:rPr>
              <a:t>C</a:t>
            </a:r>
            <a:r>
              <a:rPr lang="it-IT" sz="2400" b="1" dirty="0" smtClean="0">
                <a:latin typeface="Times New Roman"/>
                <a:cs typeface="Times New Roman"/>
              </a:rPr>
              <a:t>ass</a:t>
            </a:r>
            <a:r>
              <a:rPr lang="it-IT" sz="2400" b="1" dirty="0">
                <a:latin typeface="Times New Roman"/>
                <a:cs typeface="Times New Roman"/>
              </a:rPr>
              <a:t>. n. 9054/2004</a:t>
            </a:r>
            <a:r>
              <a:rPr lang="it-IT" sz="2400" dirty="0" smtClean="0">
                <a:latin typeface="Times New Roman"/>
                <a:cs typeface="Times New Roman"/>
              </a:rPr>
              <a:t>) – assolutamente prevalente - </a:t>
            </a:r>
            <a:r>
              <a:rPr lang="it-IT" sz="2400" dirty="0">
                <a:latin typeface="Times New Roman"/>
                <a:cs typeface="Times New Roman"/>
              </a:rPr>
              <a:t>evidenzia invece l'identica natura delle somme aggiuntive rispetto ai contributi e ne deduce l'applicabilità del regime della prescrizione come indicato dalla legge n. 335/1995</a:t>
            </a:r>
            <a:r>
              <a:rPr lang="it-IT" sz="2400" dirty="0" smtClean="0">
                <a:latin typeface="Times New Roman"/>
                <a:cs typeface="Times New Roman"/>
              </a:rPr>
              <a:t>.</a:t>
            </a:r>
            <a:endParaRPr lang="it-IT" sz="2400" dirty="0">
              <a:latin typeface="Times New Roman"/>
              <a:cs typeface="Times New Roman"/>
            </a:endParaRPr>
          </a:p>
        </p:txBody>
      </p:sp>
      <p:sp>
        <p:nvSpPr>
          <p:cNvPr id="4" name="Segnaposto data 3"/>
          <p:cNvSpPr>
            <a:spLocks noGrp="1"/>
          </p:cNvSpPr>
          <p:nvPr>
            <p:ph type="dt" sz="half" idx="10"/>
          </p:nvPr>
        </p:nvSpPr>
        <p:spPr/>
        <p:txBody>
          <a:bodyPr/>
          <a:lstStyle/>
          <a:p>
            <a:fld id="{8DC4D186-14DD-4C4E-B3A8-1E1339336C3B}"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24</a:t>
            </a:fld>
            <a:endParaRPr lang="it-IT"/>
          </a:p>
        </p:txBody>
      </p:sp>
    </p:spTree>
    <p:extLst>
      <p:ext uri="{BB962C8B-B14F-4D97-AF65-F5344CB8AC3E}">
        <p14:creationId xmlns:p14="http://schemas.microsoft.com/office/powerpoint/2010/main" val="509226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B0F0"/>
          </a:solidFill>
          <a:ln>
            <a:solidFill>
              <a:srgbClr val="FFC000"/>
            </a:solidFill>
          </a:ln>
        </p:spPr>
        <p:txBody>
          <a:bodyPr>
            <a:normAutofit/>
          </a:bodyPr>
          <a:lstStyle/>
          <a:p>
            <a:r>
              <a:rPr lang="it-IT" sz="2800" b="1" dirty="0" smtClean="0">
                <a:latin typeface="Kokila" panose="020B0604020202020204" pitchFamily="34" charset="0"/>
                <a:cs typeface="Kokila" panose="020B0604020202020204" pitchFamily="34" charset="0"/>
              </a:rPr>
              <a:t>LITI FISCALI E RECUPERO DELLA CONTRIBUZIONE</a:t>
            </a:r>
            <a:endParaRPr lang="it-IT" sz="2800" b="1" dirty="0">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algn="just"/>
            <a:r>
              <a:rPr lang="it-IT" sz="2400" dirty="0">
                <a:latin typeface="Times New Roman"/>
                <a:cs typeface="Times New Roman"/>
              </a:rPr>
              <a:t>L</a:t>
            </a:r>
            <a:r>
              <a:rPr lang="it-IT" sz="2400" dirty="0" smtClean="0">
                <a:latin typeface="Times New Roman"/>
                <a:cs typeface="Times New Roman"/>
              </a:rPr>
              <a:t>a </a:t>
            </a:r>
            <a:r>
              <a:rPr lang="it-IT" sz="2400" dirty="0">
                <a:latin typeface="Times New Roman"/>
                <a:cs typeface="Times New Roman"/>
              </a:rPr>
              <a:t>definizione concordata del giudizio tributario non estende gli effetti sulla rideterminazione del presupposto impositivo accertato dall’Agenzia per fini diversi da quelli fiscali, quali ad esempio la contribuzione a percentuale calcolata sul reddito. Quando infatti il legislatore ha voluto che tali effetti si producessero, lo ha espressamente detto, come nel caso della mediazione introdotta dall’art. 17 bis del d.lgs. n 546/1992, a decorrere dal 2016, o l’accertamento con adesione (art. 2, comma 3, d.lgs. n. 218/1997), situazioni cioè nelle quali effettivamente si assiste ad una rideterminazione del reddito imponibile, con conseguenze dirette sull’imponibile previdenziale.</a:t>
            </a:r>
          </a:p>
        </p:txBody>
      </p:sp>
      <p:sp>
        <p:nvSpPr>
          <p:cNvPr id="4" name="Segnaposto data 3"/>
          <p:cNvSpPr>
            <a:spLocks noGrp="1"/>
          </p:cNvSpPr>
          <p:nvPr>
            <p:ph type="dt" sz="half" idx="10"/>
          </p:nvPr>
        </p:nvSpPr>
        <p:spPr/>
        <p:txBody>
          <a:bodyPr/>
          <a:lstStyle/>
          <a:p>
            <a:fld id="{8DC4D186-14DD-4C4E-B3A8-1E1339336C3B}"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25</a:t>
            </a:fld>
            <a:endParaRPr lang="it-IT"/>
          </a:p>
        </p:txBody>
      </p:sp>
    </p:spTree>
    <p:extLst>
      <p:ext uri="{BB962C8B-B14F-4D97-AF65-F5344CB8AC3E}">
        <p14:creationId xmlns:p14="http://schemas.microsoft.com/office/powerpoint/2010/main" val="1448890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00B0F0"/>
          </a:solidFill>
          <a:ln>
            <a:solidFill>
              <a:srgbClr val="FFC000"/>
            </a:solidFill>
          </a:ln>
        </p:spPr>
        <p:txBody>
          <a:bodyPr>
            <a:normAutofit/>
          </a:bodyPr>
          <a:lstStyle/>
          <a:p>
            <a:r>
              <a:rPr lang="it-IT" sz="2800" b="1" dirty="0" smtClean="0">
                <a:latin typeface="Kokila" panose="020B0604020202020204" pitchFamily="34" charset="0"/>
                <a:cs typeface="Kokila" panose="020B0604020202020204" pitchFamily="34" charset="0"/>
              </a:rPr>
              <a:t>ROTTAMAZIONE TER E PRESCRIZIONE</a:t>
            </a:r>
            <a:endParaRPr lang="it-IT" sz="2800" b="1" dirty="0">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sz="2400" b="1" dirty="0" smtClean="0">
                <a:latin typeface="Times New Roman"/>
                <a:cs typeface="Times New Roman"/>
              </a:rPr>
              <a:t>art</a:t>
            </a:r>
            <a:r>
              <a:rPr lang="it-IT" sz="2400" b="1" dirty="0">
                <a:latin typeface="Times New Roman"/>
                <a:cs typeface="Times New Roman"/>
              </a:rPr>
              <a:t>. 3 </a:t>
            </a:r>
            <a:r>
              <a:rPr lang="it-IT" sz="2400" b="1" dirty="0" smtClean="0">
                <a:latin typeface="Times New Roman"/>
                <a:cs typeface="Times New Roman"/>
              </a:rPr>
              <a:t>d.l</a:t>
            </a:r>
            <a:r>
              <a:rPr lang="it-IT" sz="2400" b="1" dirty="0">
                <a:latin typeface="Times New Roman"/>
                <a:cs typeface="Times New Roman"/>
              </a:rPr>
              <a:t>. n. 119/2018 (conv. in legge 17 dicembre 2018, n. </a:t>
            </a:r>
            <a:r>
              <a:rPr lang="it-IT" sz="2400" b="1" dirty="0" smtClean="0">
                <a:latin typeface="Times New Roman"/>
                <a:cs typeface="Times New Roman"/>
              </a:rPr>
              <a:t>119)</a:t>
            </a:r>
          </a:p>
          <a:p>
            <a:pPr algn="just"/>
            <a:r>
              <a:rPr lang="it-IT" sz="2400" dirty="0">
                <a:latin typeface="Times New Roman"/>
                <a:cs typeface="Times New Roman"/>
              </a:rPr>
              <a:t>Il debitore non rinuncia direttamente, ma assume l’impegno a rinunciare agli stessi giudizi, che quindi non si estinguono ma sono sospesi dal giudice. L’estinzione è invece differita e subordinata all’effettivo perfezionamento della definizione e alla produzione nello stesso giudizio della documentazione attestante i pagamenti effettuati. </a:t>
            </a:r>
            <a:endParaRPr lang="it-IT" sz="2400" dirty="0" smtClean="0">
              <a:latin typeface="Times New Roman"/>
              <a:cs typeface="Times New Roman"/>
            </a:endParaRPr>
          </a:p>
          <a:p>
            <a:pPr algn="just"/>
            <a:r>
              <a:rPr lang="it-IT" sz="2400" dirty="0">
                <a:latin typeface="Times New Roman"/>
                <a:cs typeface="Times New Roman"/>
              </a:rPr>
              <a:t>Da un punto di vista sostanziale invece la norma (art. 3, comma 10) indica espressamente quali effetti della presentazione dell’istanza, la sospensione dei termini di prescrizione e di decadenza, il divieto di iscrizione di nuovi fermi amministrativi e ipoteche, di attivazione di nuove procedure esecutive e il divieto di prosecuzione delle procedure esecutive precedentemente avviate, salvo che non si sia tenuto il primo incanto con esito positivo. Tali effetti positivi sotto il profilo sostanziale cadono nel momento in cui sia omesso il pagamento (anche in misura parziale) </a:t>
            </a:r>
          </a:p>
        </p:txBody>
      </p:sp>
      <p:sp>
        <p:nvSpPr>
          <p:cNvPr id="4" name="Segnaposto data 3"/>
          <p:cNvSpPr>
            <a:spLocks noGrp="1"/>
          </p:cNvSpPr>
          <p:nvPr>
            <p:ph type="dt" sz="half" idx="10"/>
          </p:nvPr>
        </p:nvSpPr>
        <p:spPr/>
        <p:txBody>
          <a:bodyPr/>
          <a:lstStyle/>
          <a:p>
            <a:fld id="{8DC4D186-14DD-4C4E-B3A8-1E1339336C3B}"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26</a:t>
            </a:fld>
            <a:endParaRPr lang="it-IT"/>
          </a:p>
        </p:txBody>
      </p:sp>
    </p:spTree>
    <p:extLst>
      <p:ext uri="{BB962C8B-B14F-4D97-AF65-F5344CB8AC3E}">
        <p14:creationId xmlns:p14="http://schemas.microsoft.com/office/powerpoint/2010/main" val="2333393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2800" b="1" dirty="0" smtClean="0">
                <a:solidFill>
                  <a:prstClr val="black"/>
                </a:solidFill>
              </a:rPr>
              <a:t>PRINCIPIO DI AUTOMATICITA’</a:t>
            </a:r>
            <a:endParaRPr lang="it-IT" sz="3600" dirty="0">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algn="just"/>
            <a:r>
              <a:rPr lang="it-IT" sz="2400" b="1" dirty="0" smtClean="0">
                <a:latin typeface="Times New Roman"/>
                <a:cs typeface="Times New Roman"/>
              </a:rPr>
              <a:t>Principio della AUTOMATICITA</a:t>
            </a:r>
            <a:r>
              <a:rPr lang="it-IT" sz="2400" dirty="0" smtClean="0">
                <a:latin typeface="Times New Roman"/>
                <a:cs typeface="Times New Roman"/>
              </a:rPr>
              <a:t>’ delle prestazioni: l’ente previdenziale deve garantire l’erogazione delle prestazioni di previdenza e di assistenza anche in caso di mancato adempimento dell’obbligo contributivo per i periodi oggetto di attività lavorativa (art. 2116 c.c.)</a:t>
            </a:r>
          </a:p>
          <a:p>
            <a:pPr algn="just"/>
            <a:r>
              <a:rPr lang="it-IT" sz="2400" b="1" dirty="0">
                <a:solidFill>
                  <a:srgbClr val="FF0000"/>
                </a:solidFill>
                <a:latin typeface="Times New Roman"/>
                <a:cs typeface="Times New Roman"/>
              </a:rPr>
              <a:t>Vigenza nei limiti della prescrizione dei contributi. </a:t>
            </a:r>
          </a:p>
          <a:p>
            <a:pPr algn="just"/>
            <a:endParaRPr lang="it-IT" sz="2400" dirty="0" smtClean="0">
              <a:latin typeface="Times New Roman"/>
              <a:cs typeface="Times New Roman"/>
            </a:endParaRPr>
          </a:p>
        </p:txBody>
      </p:sp>
      <p:sp>
        <p:nvSpPr>
          <p:cNvPr id="4" name="Segnaposto data 3"/>
          <p:cNvSpPr>
            <a:spLocks noGrp="1"/>
          </p:cNvSpPr>
          <p:nvPr>
            <p:ph type="dt" sz="half" idx="10"/>
          </p:nvPr>
        </p:nvSpPr>
        <p:spPr/>
        <p:txBody>
          <a:bodyPr/>
          <a:lstStyle/>
          <a:p>
            <a:fld id="{4D7F9FF7-FADB-AC44-9C1A-EEFEE2F4497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27</a:t>
            </a:fld>
            <a:endParaRPr lang="it-IT"/>
          </a:p>
        </p:txBody>
      </p:sp>
    </p:spTree>
    <p:extLst>
      <p:ext uri="{BB962C8B-B14F-4D97-AF65-F5344CB8AC3E}">
        <p14:creationId xmlns:p14="http://schemas.microsoft.com/office/powerpoint/2010/main" val="1179452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2800" b="1" dirty="0">
                <a:solidFill>
                  <a:prstClr val="black"/>
                </a:solidFill>
              </a:rPr>
              <a:t>PRINCIPIO DI </a:t>
            </a:r>
            <a:r>
              <a:rPr lang="it-IT" sz="2800" b="1" dirty="0" smtClean="0">
                <a:solidFill>
                  <a:prstClr val="black"/>
                </a:solidFill>
              </a:rPr>
              <a:t>AUTOMATICITA’</a:t>
            </a:r>
            <a:endParaRPr lang="it-IT" sz="3600" dirty="0"/>
          </a:p>
        </p:txBody>
      </p:sp>
      <p:sp>
        <p:nvSpPr>
          <p:cNvPr id="3" name="Segnaposto contenuto 2"/>
          <p:cNvSpPr>
            <a:spLocks noGrp="1"/>
          </p:cNvSpPr>
          <p:nvPr>
            <p:ph idx="1"/>
          </p:nvPr>
        </p:nvSpPr>
        <p:spPr/>
        <p:txBody>
          <a:bodyPr>
            <a:normAutofit fontScale="77500" lnSpcReduction="20000"/>
          </a:bodyPr>
          <a:lstStyle/>
          <a:p>
            <a:pPr algn="just"/>
            <a:r>
              <a:rPr lang="it-IT" i="1" dirty="0">
                <a:latin typeface="Times New Roman"/>
                <a:cs typeface="Times New Roman"/>
              </a:rPr>
              <a:t>Il principio dell'automaticità della costituzione del rapporto assicurativo e delle conseguenti prestazioni previdenziali pur in mancanza del versamento dei relativi contributi, principio che trova applicazione anche in tema di pensione d'invalidità, </a:t>
            </a:r>
            <a:r>
              <a:rPr lang="it-IT" b="1" i="1" dirty="0">
                <a:latin typeface="Times New Roman"/>
                <a:cs typeface="Times New Roman"/>
              </a:rPr>
              <a:t>presuppone il duplice requisito sia dell'esistenza di un rapporto di lavoro subordinato, che deve essere provato dal lavoratore mediante elementi certi, sia del mancato decorso della prescrizione decennale </a:t>
            </a:r>
            <a:r>
              <a:rPr lang="it-IT" i="1" dirty="0">
                <a:latin typeface="Times New Roman"/>
                <a:cs typeface="Times New Roman"/>
              </a:rPr>
              <a:t>talché il pagamento tardivo di tali contributi possa essere effettuato dal datore di lavoro volontariamente (ex art. 55 r.d. l.4 ottobre 1935 n. 1827) oppure coattivamente su richiesta </a:t>
            </a:r>
            <a:r>
              <a:rPr lang="it-IT" i="1" dirty="0" smtClean="0">
                <a:latin typeface="Times New Roman"/>
                <a:cs typeface="Times New Roman"/>
              </a:rPr>
              <a:t>dell'Inps </a:t>
            </a:r>
            <a:r>
              <a:rPr lang="it-IT" dirty="0">
                <a:latin typeface="Times New Roman"/>
                <a:cs typeface="Times New Roman"/>
              </a:rPr>
              <a:t>(</a:t>
            </a:r>
            <a:r>
              <a:rPr lang="it-IT" dirty="0" smtClean="0">
                <a:latin typeface="Times New Roman"/>
                <a:cs typeface="Times New Roman"/>
              </a:rPr>
              <a:t>cfr. </a:t>
            </a:r>
            <a:r>
              <a:rPr lang="it-IT" b="1" dirty="0" smtClean="0">
                <a:latin typeface="Times New Roman"/>
                <a:cs typeface="Times New Roman"/>
              </a:rPr>
              <a:t>Cassazione civile, </a:t>
            </a:r>
            <a:r>
              <a:rPr lang="it-IT" b="1" dirty="0">
                <a:latin typeface="Times New Roman"/>
                <a:cs typeface="Times New Roman"/>
              </a:rPr>
              <a:t> sez. </a:t>
            </a:r>
            <a:r>
              <a:rPr lang="it-IT" b="1" dirty="0" smtClean="0">
                <a:latin typeface="Times New Roman"/>
                <a:cs typeface="Times New Roman"/>
              </a:rPr>
              <a:t>VI, 19 giugno 2012, n. 10119</a:t>
            </a:r>
            <a:r>
              <a:rPr lang="it-IT" dirty="0" smtClean="0">
                <a:latin typeface="Times New Roman"/>
                <a:cs typeface="Times New Roman"/>
              </a:rPr>
              <a:t>)</a:t>
            </a:r>
          </a:p>
        </p:txBody>
      </p:sp>
      <p:sp>
        <p:nvSpPr>
          <p:cNvPr id="4" name="Segnaposto data 3"/>
          <p:cNvSpPr>
            <a:spLocks noGrp="1"/>
          </p:cNvSpPr>
          <p:nvPr>
            <p:ph type="dt" sz="half" idx="10"/>
          </p:nvPr>
        </p:nvSpPr>
        <p:spPr/>
        <p:txBody>
          <a:bodyPr/>
          <a:lstStyle/>
          <a:p>
            <a:fld id="{0A063F8C-EFA6-C040-9E5A-7B0E4F9CC7C0}"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28</a:t>
            </a:fld>
            <a:endParaRPr lang="it-IT"/>
          </a:p>
        </p:txBody>
      </p:sp>
    </p:spTree>
    <p:extLst>
      <p:ext uri="{BB962C8B-B14F-4D97-AF65-F5344CB8AC3E}">
        <p14:creationId xmlns:p14="http://schemas.microsoft.com/office/powerpoint/2010/main" val="3845556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3200" b="1" dirty="0" smtClean="0">
                <a:solidFill>
                  <a:prstClr val="black"/>
                </a:solidFill>
              </a:rPr>
              <a:t>COSTITUZIONE DI RENDITA VITALIZIA</a:t>
            </a:r>
            <a:endParaRPr lang="it-IT" sz="3200" dirty="0"/>
          </a:p>
        </p:txBody>
      </p:sp>
      <p:sp>
        <p:nvSpPr>
          <p:cNvPr id="3" name="Segnaposto contenuto 2"/>
          <p:cNvSpPr>
            <a:spLocks noGrp="1"/>
          </p:cNvSpPr>
          <p:nvPr>
            <p:ph idx="1"/>
          </p:nvPr>
        </p:nvSpPr>
        <p:spPr/>
        <p:txBody>
          <a:bodyPr>
            <a:normAutofit fontScale="47500" lnSpcReduction="20000"/>
          </a:bodyPr>
          <a:lstStyle/>
          <a:p>
            <a:pPr algn="just"/>
            <a:r>
              <a:rPr lang="it-IT" sz="5500" b="1" u="sng" dirty="0" smtClean="0">
                <a:latin typeface="Times New Roman"/>
                <a:cs typeface="Times New Roman"/>
              </a:rPr>
              <a:t>Costituzione rendita vitalizia ex art. 13 l. n. 1338/1962 </a:t>
            </a:r>
          </a:p>
          <a:p>
            <a:pPr algn="just"/>
            <a:r>
              <a:rPr lang="it-IT" sz="5500" dirty="0" smtClean="0">
                <a:latin typeface="Times New Roman"/>
                <a:cs typeface="Times New Roman"/>
              </a:rPr>
              <a:t>L’art. 13, </a:t>
            </a:r>
            <a:r>
              <a:rPr lang="it-IT" sz="5500" dirty="0">
                <a:latin typeface="Times New Roman"/>
                <a:cs typeface="Times New Roman"/>
              </a:rPr>
              <a:t>al primo comma, attribuisce al datore di lavoro che abbia omesso di versare i contributi e </a:t>
            </a:r>
            <a:r>
              <a:rPr lang="it-IT" sz="5500" b="1" dirty="0">
                <a:solidFill>
                  <a:srgbClr val="FF0000"/>
                </a:solidFill>
                <a:latin typeface="Times New Roman"/>
                <a:cs typeface="Times New Roman"/>
              </a:rPr>
              <a:t>non possa più versarli per sopravvenuta prescrizione</a:t>
            </a:r>
            <a:r>
              <a:rPr lang="it-IT" sz="5500" dirty="0">
                <a:latin typeface="Times New Roman"/>
                <a:cs typeface="Times New Roman"/>
              </a:rPr>
              <a:t>, il diritto di chiedere all'Istituto previdenziale di costituire una rendita vitalizia reversibile pari alla pensione o quota di pensione adeguata dell'assicurazione obbligatoria che spetterebbe al lavoratore dipendente in relazione ai contributi omessi. A norma del comma 5 il lavoratore, quando non possa ottenere dal datore la costituzione di detta rendita, può sostituirsi al datore salvo il diritto al risarcimento del danno.</a:t>
            </a:r>
          </a:p>
          <a:p>
            <a:pPr algn="just"/>
            <a:endParaRPr lang="it-IT" dirty="0" smtClean="0"/>
          </a:p>
        </p:txBody>
      </p:sp>
      <p:sp>
        <p:nvSpPr>
          <p:cNvPr id="4" name="Segnaposto data 3"/>
          <p:cNvSpPr>
            <a:spLocks noGrp="1"/>
          </p:cNvSpPr>
          <p:nvPr>
            <p:ph type="dt" sz="half" idx="10"/>
          </p:nvPr>
        </p:nvSpPr>
        <p:spPr/>
        <p:txBody>
          <a:bodyPr/>
          <a:lstStyle/>
          <a:p>
            <a:fld id="{1E005CDE-8B5C-7C45-8734-FBBD4620351B}"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29</a:t>
            </a:fld>
            <a:endParaRPr lang="it-IT"/>
          </a:p>
        </p:txBody>
      </p:sp>
    </p:spTree>
    <p:extLst>
      <p:ext uri="{BB962C8B-B14F-4D97-AF65-F5344CB8AC3E}">
        <p14:creationId xmlns:p14="http://schemas.microsoft.com/office/powerpoint/2010/main" val="229622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r>
              <a:rPr lang="it-IT" sz="2800" b="1" dirty="0">
                <a:solidFill>
                  <a:prstClr val="black"/>
                </a:solidFill>
                <a:latin typeface="Kokila" panose="020B0604020202020204" pitchFamily="34" charset="0"/>
                <a:cs typeface="Kokila" panose="020B0604020202020204" pitchFamily="34" charset="0"/>
              </a:rPr>
              <a:t>LA PRESCRIZIONE DEI CONTRIBUTI</a:t>
            </a:r>
            <a:br>
              <a:rPr lang="it-IT" sz="2800" b="1" dirty="0">
                <a:solidFill>
                  <a:prstClr val="black"/>
                </a:solidFill>
                <a:latin typeface="Kokila" panose="020B0604020202020204" pitchFamily="34" charset="0"/>
                <a:cs typeface="Kokila" panose="020B0604020202020204" pitchFamily="34" charset="0"/>
              </a:rPr>
            </a:br>
            <a:r>
              <a:rPr lang="it-IT" sz="2800" b="1" dirty="0">
                <a:solidFill>
                  <a:prstClr val="black"/>
                </a:solidFill>
                <a:latin typeface="Kokila" panose="020B0604020202020204" pitchFamily="34" charset="0"/>
                <a:cs typeface="Kokila" panose="020B0604020202020204" pitchFamily="34" charset="0"/>
              </a:rPr>
              <a:t>NORMATIVA</a:t>
            </a:r>
            <a:endParaRPr lang="it-IT" sz="2800" b="1" dirty="0"/>
          </a:p>
        </p:txBody>
      </p:sp>
      <p:sp>
        <p:nvSpPr>
          <p:cNvPr id="3" name="Segnaposto contenuto 2"/>
          <p:cNvSpPr>
            <a:spLocks noGrp="1"/>
          </p:cNvSpPr>
          <p:nvPr>
            <p:ph idx="1"/>
          </p:nvPr>
        </p:nvSpPr>
        <p:spPr/>
        <p:txBody>
          <a:bodyPr>
            <a:normAutofit/>
          </a:bodyPr>
          <a:lstStyle/>
          <a:p>
            <a:pPr marL="0" indent="0" algn="just">
              <a:buNone/>
            </a:pPr>
            <a:r>
              <a:rPr lang="it-IT" b="1" dirty="0" smtClean="0">
                <a:latin typeface="Times New Roman"/>
                <a:cs typeface="Times New Roman"/>
              </a:rPr>
              <a:t>Principi guida della riforma</a:t>
            </a:r>
            <a:r>
              <a:rPr lang="it-IT" dirty="0" smtClean="0">
                <a:latin typeface="Times New Roman"/>
                <a:cs typeface="Times New Roman"/>
              </a:rPr>
              <a:t>:</a:t>
            </a:r>
          </a:p>
          <a:p>
            <a:pPr algn="just"/>
            <a:r>
              <a:rPr lang="it-IT" dirty="0" smtClean="0">
                <a:latin typeface="Times New Roman"/>
                <a:cs typeface="Times New Roman"/>
              </a:rPr>
              <a:t>divieto </a:t>
            </a:r>
            <a:r>
              <a:rPr lang="it-IT" dirty="0">
                <a:latin typeface="Times New Roman"/>
                <a:cs typeface="Times New Roman"/>
              </a:rPr>
              <a:t>di versare contribuzione già </a:t>
            </a:r>
            <a:r>
              <a:rPr lang="it-IT" dirty="0" smtClean="0">
                <a:latin typeface="Times New Roman"/>
                <a:cs typeface="Times New Roman"/>
              </a:rPr>
              <a:t>prescritta</a:t>
            </a:r>
            <a:endParaRPr lang="it-IT" dirty="0">
              <a:latin typeface="Times New Roman"/>
              <a:cs typeface="Times New Roman"/>
            </a:endParaRPr>
          </a:p>
          <a:p>
            <a:pPr algn="just"/>
            <a:r>
              <a:rPr lang="it-IT" dirty="0" smtClean="0">
                <a:latin typeface="Times New Roman"/>
                <a:cs typeface="Times New Roman"/>
              </a:rPr>
              <a:t>unificazione </a:t>
            </a:r>
            <a:r>
              <a:rPr lang="it-IT" dirty="0">
                <a:latin typeface="Times New Roman"/>
                <a:cs typeface="Times New Roman"/>
              </a:rPr>
              <a:t>dei termini di </a:t>
            </a:r>
            <a:r>
              <a:rPr lang="it-IT" dirty="0" smtClean="0">
                <a:latin typeface="Times New Roman"/>
                <a:cs typeface="Times New Roman"/>
              </a:rPr>
              <a:t>prescrizione (carattere universale della disciplina)</a:t>
            </a:r>
          </a:p>
          <a:p>
            <a:pPr algn="just"/>
            <a:r>
              <a:rPr lang="it-IT" dirty="0" smtClean="0">
                <a:latin typeface="Times New Roman"/>
                <a:cs typeface="Times New Roman"/>
              </a:rPr>
              <a:t>conservazione </a:t>
            </a:r>
            <a:r>
              <a:rPr lang="it-IT" dirty="0">
                <a:latin typeface="Times New Roman"/>
                <a:cs typeface="Times New Roman"/>
              </a:rPr>
              <a:t>del termine quinquennale per la contribuzione minore</a:t>
            </a:r>
          </a:p>
          <a:p>
            <a:pPr algn="just"/>
            <a:r>
              <a:rPr lang="it-IT" dirty="0" smtClean="0">
                <a:latin typeface="Times New Roman"/>
                <a:cs typeface="Times New Roman"/>
              </a:rPr>
              <a:t>previsione </a:t>
            </a:r>
            <a:r>
              <a:rPr lang="it-IT" dirty="0">
                <a:latin typeface="Times New Roman"/>
                <a:cs typeface="Times New Roman"/>
              </a:rPr>
              <a:t>di una disciplina </a:t>
            </a:r>
            <a:r>
              <a:rPr lang="it-IT" dirty="0" smtClean="0">
                <a:latin typeface="Times New Roman"/>
                <a:cs typeface="Times New Roman"/>
              </a:rPr>
              <a:t>intertemporale</a:t>
            </a:r>
            <a:endParaRPr lang="it-IT" dirty="0">
              <a:latin typeface="Times New Roman"/>
              <a:cs typeface="Times New Roman"/>
            </a:endParaRPr>
          </a:p>
        </p:txBody>
      </p:sp>
      <p:sp>
        <p:nvSpPr>
          <p:cNvPr id="4" name="Segnaposto data 3"/>
          <p:cNvSpPr>
            <a:spLocks noGrp="1"/>
          </p:cNvSpPr>
          <p:nvPr>
            <p:ph type="dt" sz="half" idx="10"/>
          </p:nvPr>
        </p:nvSpPr>
        <p:spPr/>
        <p:txBody>
          <a:bodyPr/>
          <a:lstStyle/>
          <a:p>
            <a:fld id="{615EE6BC-47F0-5441-8541-04F6DD756B4D}"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a:t>
            </a:fld>
            <a:endParaRPr lang="it-IT"/>
          </a:p>
        </p:txBody>
      </p:sp>
    </p:spTree>
    <p:extLst>
      <p:ext uri="{BB962C8B-B14F-4D97-AF65-F5344CB8AC3E}">
        <p14:creationId xmlns:p14="http://schemas.microsoft.com/office/powerpoint/2010/main" val="154978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3200" b="1" dirty="0">
                <a:solidFill>
                  <a:prstClr val="black"/>
                </a:solidFill>
              </a:rPr>
              <a:t>COSTITUZIONE DI RENDITA VITALIZIA</a:t>
            </a:r>
            <a:endParaRPr lang="it-IT" sz="2700" dirty="0"/>
          </a:p>
        </p:txBody>
      </p:sp>
      <p:sp>
        <p:nvSpPr>
          <p:cNvPr id="3" name="Segnaposto contenuto 2"/>
          <p:cNvSpPr>
            <a:spLocks noGrp="1"/>
          </p:cNvSpPr>
          <p:nvPr>
            <p:ph idx="1"/>
          </p:nvPr>
        </p:nvSpPr>
        <p:spPr/>
        <p:txBody>
          <a:bodyPr>
            <a:normAutofit/>
          </a:bodyPr>
          <a:lstStyle/>
          <a:p>
            <a:pPr algn="just">
              <a:buFont typeface="Arial"/>
              <a:buChar char="•"/>
            </a:pPr>
            <a:r>
              <a:rPr lang="it-IT" sz="2800" dirty="0" smtClean="0">
                <a:latin typeface="Times New Roman"/>
                <a:cs typeface="Times New Roman"/>
              </a:rPr>
              <a:t>Maturata </a:t>
            </a:r>
            <a:r>
              <a:rPr lang="it-IT" sz="2800" dirty="0">
                <a:latin typeface="Times New Roman"/>
                <a:cs typeface="Times New Roman"/>
              </a:rPr>
              <a:t>la prescrizione del credito contributivo, il lavoratore è titolare delle seguenti posizioni soggettive: </a:t>
            </a:r>
            <a:endParaRPr lang="it-IT" sz="2800" dirty="0" smtClean="0">
              <a:latin typeface="Times New Roman"/>
              <a:cs typeface="Times New Roman"/>
            </a:endParaRPr>
          </a:p>
          <a:p>
            <a:pPr algn="just">
              <a:buFont typeface="Arial"/>
              <a:buChar char="•"/>
            </a:pPr>
            <a:r>
              <a:rPr lang="it-IT" sz="2800" dirty="0" smtClean="0">
                <a:latin typeface="Times New Roman"/>
                <a:cs typeface="Times New Roman"/>
              </a:rPr>
              <a:t>a</a:t>
            </a:r>
            <a:r>
              <a:rPr lang="it-IT" sz="2800" dirty="0">
                <a:latin typeface="Times New Roman"/>
                <a:cs typeface="Times New Roman"/>
              </a:rPr>
              <a:t>) nei confronti dell'Istituto, del diritto alla costituzione della rendita vitalizia; </a:t>
            </a:r>
            <a:endParaRPr lang="it-IT" sz="2800" dirty="0" smtClean="0">
              <a:latin typeface="Times New Roman"/>
              <a:cs typeface="Times New Roman"/>
            </a:endParaRPr>
          </a:p>
          <a:p>
            <a:pPr algn="just">
              <a:buFont typeface="Arial"/>
              <a:buChar char="•"/>
            </a:pPr>
            <a:r>
              <a:rPr lang="it-IT" sz="2800" dirty="0" smtClean="0">
                <a:latin typeface="Times New Roman"/>
                <a:cs typeface="Times New Roman"/>
              </a:rPr>
              <a:t>b</a:t>
            </a:r>
            <a:r>
              <a:rPr lang="it-IT" sz="2800" dirty="0">
                <a:latin typeface="Times New Roman"/>
                <a:cs typeface="Times New Roman"/>
              </a:rPr>
              <a:t>) nei confronti del datore di lavoro, del diritto a che questi versi all'Istituto la riserva matematica per la costituzione della rendita; </a:t>
            </a:r>
            <a:endParaRPr lang="it-IT" sz="2800" dirty="0" smtClean="0">
              <a:latin typeface="Times New Roman"/>
              <a:cs typeface="Times New Roman"/>
            </a:endParaRPr>
          </a:p>
        </p:txBody>
      </p:sp>
      <p:sp>
        <p:nvSpPr>
          <p:cNvPr id="4" name="Segnaposto data 3"/>
          <p:cNvSpPr>
            <a:spLocks noGrp="1"/>
          </p:cNvSpPr>
          <p:nvPr>
            <p:ph type="dt" sz="half" idx="10"/>
          </p:nvPr>
        </p:nvSpPr>
        <p:spPr/>
        <p:txBody>
          <a:bodyPr/>
          <a:lstStyle/>
          <a:p>
            <a:fld id="{A0D540E7-1D64-7C46-AE39-D94570FB1AE4}"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30</a:t>
            </a:fld>
            <a:endParaRPr lang="it-IT"/>
          </a:p>
        </p:txBody>
      </p:sp>
    </p:spTree>
    <p:extLst>
      <p:ext uri="{BB962C8B-B14F-4D97-AF65-F5344CB8AC3E}">
        <p14:creationId xmlns:p14="http://schemas.microsoft.com/office/powerpoint/2010/main" val="19211999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3200" b="1" dirty="0">
                <a:solidFill>
                  <a:prstClr val="black"/>
                </a:solidFill>
              </a:rPr>
              <a:t>COSTITUZIONE DI RENDITA VITALIZIA</a:t>
            </a:r>
            <a:endParaRPr lang="it-IT" sz="2700" dirty="0"/>
          </a:p>
        </p:txBody>
      </p:sp>
      <p:sp>
        <p:nvSpPr>
          <p:cNvPr id="3" name="Segnaposto contenuto 2"/>
          <p:cNvSpPr>
            <a:spLocks noGrp="1"/>
          </p:cNvSpPr>
          <p:nvPr>
            <p:ph idx="1"/>
          </p:nvPr>
        </p:nvSpPr>
        <p:spPr/>
        <p:txBody>
          <a:bodyPr>
            <a:normAutofit/>
          </a:bodyPr>
          <a:lstStyle/>
          <a:p>
            <a:pPr algn="just">
              <a:buFont typeface="Arial"/>
              <a:buChar char="•"/>
            </a:pPr>
            <a:r>
              <a:rPr lang="it-IT" sz="2800" dirty="0">
                <a:latin typeface="Times New Roman"/>
                <a:cs typeface="Times New Roman"/>
              </a:rPr>
              <a:t>(Circolare INPS n. 78 del 29 maggio 2019)</a:t>
            </a:r>
          </a:p>
          <a:p>
            <a:pPr algn="just">
              <a:buFont typeface="Arial"/>
              <a:buChar char="•"/>
            </a:pPr>
            <a:r>
              <a:rPr lang="it-IT" sz="2800" dirty="0">
                <a:latin typeface="Times New Roman"/>
                <a:cs typeface="Times New Roman"/>
              </a:rPr>
              <a:t>(Corte di Cassazione, Sez. Lavoro, 27 maggio 2019, n. 14416)</a:t>
            </a:r>
          </a:p>
          <a:p>
            <a:pPr algn="just">
              <a:buFont typeface="Arial"/>
              <a:buChar char="•"/>
            </a:pPr>
            <a:r>
              <a:rPr lang="it-IT" sz="2800" dirty="0">
                <a:latin typeface="Times New Roman"/>
                <a:cs typeface="Times New Roman"/>
              </a:rPr>
              <a:t>(Corte di Cassazione, Sez. Lavoro, 17 maggio 2019, n. 13423)</a:t>
            </a:r>
          </a:p>
          <a:p>
            <a:pPr algn="just">
              <a:buFont typeface="Arial"/>
              <a:buChar char="•"/>
            </a:pPr>
            <a:r>
              <a:rPr lang="it-IT" sz="2800" dirty="0">
                <a:latin typeface="Times New Roman"/>
                <a:cs typeface="Times New Roman"/>
              </a:rPr>
              <a:t>(Corte di Cassazione, Sez. Lavoro, 16 maggio 2019, n. 13202)</a:t>
            </a:r>
          </a:p>
          <a:p>
            <a:pPr algn="just">
              <a:buFont typeface="Arial"/>
              <a:buChar char="•"/>
            </a:pPr>
            <a:endParaRPr lang="it-IT" sz="2800" dirty="0" smtClean="0">
              <a:latin typeface="Times New Roman"/>
              <a:cs typeface="Times New Roman"/>
            </a:endParaRPr>
          </a:p>
        </p:txBody>
      </p:sp>
      <p:sp>
        <p:nvSpPr>
          <p:cNvPr id="4" name="Segnaposto data 3"/>
          <p:cNvSpPr>
            <a:spLocks noGrp="1"/>
          </p:cNvSpPr>
          <p:nvPr>
            <p:ph type="dt" sz="half" idx="10"/>
          </p:nvPr>
        </p:nvSpPr>
        <p:spPr/>
        <p:txBody>
          <a:bodyPr/>
          <a:lstStyle/>
          <a:p>
            <a:fld id="{A0D540E7-1D64-7C46-AE39-D94570FB1AE4}"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31</a:t>
            </a:fld>
            <a:endParaRPr lang="it-IT"/>
          </a:p>
        </p:txBody>
      </p:sp>
    </p:spTree>
    <p:extLst>
      <p:ext uri="{BB962C8B-B14F-4D97-AF65-F5344CB8AC3E}">
        <p14:creationId xmlns:p14="http://schemas.microsoft.com/office/powerpoint/2010/main" val="1147715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3200" b="1" dirty="0">
                <a:solidFill>
                  <a:prstClr val="black"/>
                </a:solidFill>
              </a:rPr>
              <a:t>COSTITUZIONE DI RENDITA VITALIZIA</a:t>
            </a:r>
            <a:endParaRPr lang="it-IT" sz="2700" dirty="0"/>
          </a:p>
        </p:txBody>
      </p:sp>
      <p:sp>
        <p:nvSpPr>
          <p:cNvPr id="3" name="Segnaposto contenuto 2"/>
          <p:cNvSpPr>
            <a:spLocks noGrp="1"/>
          </p:cNvSpPr>
          <p:nvPr>
            <p:ph idx="1"/>
          </p:nvPr>
        </p:nvSpPr>
        <p:spPr/>
        <p:txBody>
          <a:bodyPr>
            <a:normAutofit/>
          </a:bodyPr>
          <a:lstStyle/>
          <a:p>
            <a:pPr marL="514350" indent="-514350" algn="just">
              <a:buAutoNum type="arabicParenR"/>
            </a:pPr>
            <a:r>
              <a:rPr lang="it-IT" sz="2800" dirty="0" smtClean="0">
                <a:latin typeface="Times New Roman"/>
                <a:cs typeface="Times New Roman"/>
              </a:rPr>
              <a:t>la </a:t>
            </a:r>
            <a:r>
              <a:rPr lang="it-IT" sz="2800" dirty="0">
                <a:latin typeface="Times New Roman"/>
                <a:cs typeface="Times New Roman"/>
              </a:rPr>
              <a:t>prova dell’esistenza del rapporto di </a:t>
            </a:r>
            <a:r>
              <a:rPr lang="it-IT" sz="2800" dirty="0" smtClean="0">
                <a:latin typeface="Times New Roman"/>
                <a:cs typeface="Times New Roman"/>
              </a:rPr>
              <a:t>lavoro</a:t>
            </a:r>
          </a:p>
          <a:p>
            <a:pPr marL="514350" indent="-514350" algn="just">
              <a:buAutoNum type="arabicParenR"/>
            </a:pPr>
            <a:r>
              <a:rPr lang="it-IT" sz="2800" dirty="0" smtClean="0">
                <a:latin typeface="Times New Roman"/>
                <a:cs typeface="Times New Roman"/>
              </a:rPr>
              <a:t>la </a:t>
            </a:r>
            <a:r>
              <a:rPr lang="it-IT" sz="2800" dirty="0">
                <a:latin typeface="Times New Roman"/>
                <a:cs typeface="Times New Roman"/>
              </a:rPr>
              <a:t>prova della durata del rapporto di </a:t>
            </a:r>
            <a:r>
              <a:rPr lang="it-IT" sz="2800" dirty="0" smtClean="0">
                <a:latin typeface="Times New Roman"/>
                <a:cs typeface="Times New Roman"/>
              </a:rPr>
              <a:t>lavoro</a:t>
            </a:r>
          </a:p>
          <a:p>
            <a:pPr marL="514350" indent="-514350" algn="just">
              <a:buAutoNum type="arabicParenR"/>
            </a:pPr>
            <a:r>
              <a:rPr lang="it-IT" sz="2800" dirty="0">
                <a:latin typeface="Times New Roman"/>
                <a:cs typeface="Times New Roman"/>
              </a:rPr>
              <a:t>l</a:t>
            </a:r>
            <a:r>
              <a:rPr lang="it-IT" sz="2800" dirty="0" smtClean="0">
                <a:latin typeface="Times New Roman"/>
                <a:cs typeface="Times New Roman"/>
              </a:rPr>
              <a:t>a </a:t>
            </a:r>
            <a:r>
              <a:rPr lang="it-IT" sz="2800" dirty="0">
                <a:latin typeface="Times New Roman"/>
                <a:cs typeface="Times New Roman"/>
              </a:rPr>
              <a:t>prova della </a:t>
            </a:r>
            <a:r>
              <a:rPr lang="it-IT" sz="2800" dirty="0" smtClean="0">
                <a:latin typeface="Times New Roman"/>
                <a:cs typeface="Times New Roman"/>
              </a:rPr>
              <a:t>retribuzione</a:t>
            </a:r>
          </a:p>
          <a:p>
            <a:pPr marL="514350" indent="-514350" algn="just">
              <a:buAutoNum type="arabicParenR"/>
            </a:pPr>
            <a:endParaRPr lang="it-IT" sz="2800" dirty="0">
              <a:latin typeface="Times New Roman"/>
              <a:cs typeface="Times New Roman"/>
            </a:endParaRPr>
          </a:p>
          <a:p>
            <a:pPr marL="0" indent="0" algn="just">
              <a:buNone/>
            </a:pPr>
            <a:r>
              <a:rPr lang="it-IT" sz="2800" dirty="0">
                <a:latin typeface="Times New Roman"/>
                <a:cs typeface="Times New Roman"/>
              </a:rPr>
              <a:t>La documentazione da allegare alla </a:t>
            </a:r>
            <a:r>
              <a:rPr lang="it-IT" sz="2800" dirty="0" smtClean="0">
                <a:latin typeface="Times New Roman"/>
                <a:cs typeface="Times New Roman"/>
              </a:rPr>
              <a:t>domanda</a:t>
            </a:r>
          </a:p>
        </p:txBody>
      </p:sp>
      <p:sp>
        <p:nvSpPr>
          <p:cNvPr id="4" name="Segnaposto data 3"/>
          <p:cNvSpPr>
            <a:spLocks noGrp="1"/>
          </p:cNvSpPr>
          <p:nvPr>
            <p:ph type="dt" sz="half" idx="10"/>
          </p:nvPr>
        </p:nvSpPr>
        <p:spPr/>
        <p:txBody>
          <a:bodyPr/>
          <a:lstStyle/>
          <a:p>
            <a:fld id="{A0D540E7-1D64-7C46-AE39-D94570FB1AE4}"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32</a:t>
            </a:fld>
            <a:endParaRPr lang="it-IT"/>
          </a:p>
        </p:txBody>
      </p:sp>
    </p:spTree>
    <p:extLst>
      <p:ext uri="{BB962C8B-B14F-4D97-AF65-F5344CB8AC3E}">
        <p14:creationId xmlns:p14="http://schemas.microsoft.com/office/powerpoint/2010/main" val="7720555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3200" b="1" dirty="0" smtClean="0">
                <a:solidFill>
                  <a:prstClr val="black"/>
                </a:solidFill>
              </a:rPr>
              <a:t>RISARCIMENTO DEL DANNO</a:t>
            </a:r>
            <a:endParaRPr lang="it-IT" sz="2700" dirty="0"/>
          </a:p>
        </p:txBody>
      </p:sp>
      <p:sp>
        <p:nvSpPr>
          <p:cNvPr id="3" name="Segnaposto contenuto 2"/>
          <p:cNvSpPr>
            <a:spLocks noGrp="1"/>
          </p:cNvSpPr>
          <p:nvPr>
            <p:ph idx="1"/>
          </p:nvPr>
        </p:nvSpPr>
        <p:spPr/>
        <p:txBody>
          <a:bodyPr>
            <a:normAutofit fontScale="70000" lnSpcReduction="20000"/>
          </a:bodyPr>
          <a:lstStyle/>
          <a:p>
            <a:pPr algn="just"/>
            <a:r>
              <a:rPr lang="it-IT" b="1" dirty="0" smtClean="0">
                <a:latin typeface="Times New Roman"/>
                <a:cs typeface="Times New Roman"/>
              </a:rPr>
              <a:t>Azione di risarcimento del danno nei confronti del datore di lavoro (art. 2116 II co c.c.)</a:t>
            </a:r>
          </a:p>
          <a:p>
            <a:pPr algn="just"/>
            <a:r>
              <a:rPr lang="it-IT" b="1" dirty="0" smtClean="0">
                <a:solidFill>
                  <a:srgbClr val="FF0000"/>
                </a:solidFill>
                <a:latin typeface="Times New Roman"/>
                <a:cs typeface="Times New Roman"/>
              </a:rPr>
              <a:t>Sul rapporto tra i due </a:t>
            </a:r>
            <a:r>
              <a:rPr lang="it-IT" b="1" dirty="0">
                <a:solidFill>
                  <a:srgbClr val="FF0000"/>
                </a:solidFill>
                <a:latin typeface="Times New Roman"/>
                <a:cs typeface="Times New Roman"/>
              </a:rPr>
              <a:t>rimedi </a:t>
            </a:r>
            <a:r>
              <a:rPr lang="it-IT" dirty="0" smtClean="0">
                <a:latin typeface="Times New Roman"/>
                <a:cs typeface="Times New Roman"/>
              </a:rPr>
              <a:t>:  </a:t>
            </a:r>
            <a:r>
              <a:rPr lang="it-IT" i="1" dirty="0">
                <a:latin typeface="Times New Roman"/>
                <a:cs typeface="Times New Roman"/>
              </a:rPr>
              <a:t>Il danno subito dal lavoratore per la perdita della pensione, derivata dall'omessa contribuzione previdenziale da parte del datore di lavoro ex art. 2116 cod. civ., si verifica al raggiungimento dell'anzianità pensionabile, con la conseguenza che da tale momento decorre il termine decennale di prescrizione del diritto al risarcimento, fermo restando, peraltro, che - completata la fattispecie produttiva del danno - </a:t>
            </a:r>
            <a:r>
              <a:rPr lang="it-IT" b="1" i="1" dirty="0">
                <a:latin typeface="Times New Roman"/>
                <a:cs typeface="Times New Roman"/>
              </a:rPr>
              <a:t>il lavoratore è tenuto a provare di aver chiesto vanamente al datore di lavoro la costituzione della rendita vitalizia di cui all'art. 13, legge 12 agosto 1962, n. 1338</a:t>
            </a:r>
            <a:r>
              <a:rPr lang="it-IT" i="1" dirty="0">
                <a:latin typeface="Times New Roman"/>
                <a:cs typeface="Times New Roman"/>
              </a:rPr>
              <a:t>, dovendosi ritenere, diversamente, che abbia concorso con la propria negligenza a cagionare il danno medesimo, che può essere, conseguentemente, ridotto od escluso ai sensi dell'art. 1227 cod. civ.</a:t>
            </a:r>
            <a:r>
              <a:rPr lang="it-IT" dirty="0">
                <a:latin typeface="Times New Roman"/>
                <a:cs typeface="Times New Roman"/>
              </a:rPr>
              <a:t> (</a:t>
            </a:r>
            <a:r>
              <a:rPr lang="it-IT" b="1" dirty="0">
                <a:latin typeface="Times New Roman"/>
                <a:cs typeface="Times New Roman"/>
              </a:rPr>
              <a:t>Cassazione </a:t>
            </a:r>
            <a:r>
              <a:rPr lang="it-IT" b="1" dirty="0" smtClean="0">
                <a:latin typeface="Times New Roman"/>
                <a:cs typeface="Times New Roman"/>
              </a:rPr>
              <a:t>civile, sez</a:t>
            </a:r>
            <a:r>
              <a:rPr lang="it-IT" b="1" dirty="0">
                <a:latin typeface="Times New Roman"/>
                <a:cs typeface="Times New Roman"/>
              </a:rPr>
              <a:t>. </a:t>
            </a:r>
            <a:r>
              <a:rPr lang="it-IT" b="1" dirty="0" smtClean="0">
                <a:latin typeface="Times New Roman"/>
                <a:cs typeface="Times New Roman"/>
              </a:rPr>
              <a:t>lav., 11 settembre 2013, n. 20827</a:t>
            </a:r>
            <a:r>
              <a:rPr lang="it-IT" dirty="0" smtClean="0">
                <a:latin typeface="Times New Roman"/>
                <a:cs typeface="Times New Roman"/>
              </a:rPr>
              <a:t>)</a:t>
            </a:r>
            <a:endParaRPr lang="it-IT" dirty="0">
              <a:latin typeface="Times New Roman"/>
              <a:cs typeface="Times New Roman"/>
            </a:endParaRPr>
          </a:p>
          <a:p>
            <a:pPr algn="just"/>
            <a:endParaRPr lang="it-IT" dirty="0" smtClean="0">
              <a:latin typeface="Times New Roman"/>
              <a:cs typeface="Times New Roman"/>
            </a:endParaRPr>
          </a:p>
        </p:txBody>
      </p:sp>
      <p:sp>
        <p:nvSpPr>
          <p:cNvPr id="4" name="Segnaposto data 3"/>
          <p:cNvSpPr>
            <a:spLocks noGrp="1"/>
          </p:cNvSpPr>
          <p:nvPr>
            <p:ph type="dt" sz="half" idx="10"/>
          </p:nvPr>
        </p:nvSpPr>
        <p:spPr/>
        <p:txBody>
          <a:bodyPr/>
          <a:lstStyle/>
          <a:p>
            <a:fld id="{4D4390AE-E4DA-7345-B98E-10182F075519}"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33</a:t>
            </a:fld>
            <a:endParaRPr lang="it-IT"/>
          </a:p>
        </p:txBody>
      </p:sp>
    </p:spTree>
    <p:extLst>
      <p:ext uri="{BB962C8B-B14F-4D97-AF65-F5344CB8AC3E}">
        <p14:creationId xmlns:p14="http://schemas.microsoft.com/office/powerpoint/2010/main" val="955356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rmAutofit/>
          </a:bodyPr>
          <a:lstStyle/>
          <a:p>
            <a:r>
              <a:rPr lang="it-IT" sz="3600" b="1" dirty="0" smtClean="0">
                <a:solidFill>
                  <a:prstClr val="black"/>
                </a:solidFill>
              </a:rPr>
              <a:t>RISARCIMENTO DEL DANNO</a:t>
            </a:r>
            <a:endParaRPr lang="it-IT" sz="3600" dirty="0"/>
          </a:p>
        </p:txBody>
      </p:sp>
      <p:sp>
        <p:nvSpPr>
          <p:cNvPr id="3" name="Segnaposto contenuto 2"/>
          <p:cNvSpPr>
            <a:spLocks noGrp="1"/>
          </p:cNvSpPr>
          <p:nvPr>
            <p:ph idx="1"/>
          </p:nvPr>
        </p:nvSpPr>
        <p:spPr/>
        <p:txBody>
          <a:bodyPr>
            <a:normAutofit fontScale="77500" lnSpcReduction="20000"/>
          </a:bodyPr>
          <a:lstStyle/>
          <a:p>
            <a:pPr algn="just"/>
            <a:r>
              <a:rPr lang="it-IT" i="1" dirty="0" smtClean="0">
                <a:latin typeface="Times New Roman"/>
                <a:cs typeface="Times New Roman"/>
              </a:rPr>
              <a:t>Nel </a:t>
            </a:r>
            <a:r>
              <a:rPr lang="it-IT" i="1" dirty="0">
                <a:latin typeface="Times New Roman"/>
                <a:cs typeface="Times New Roman"/>
              </a:rPr>
              <a:t>caso di omissione contributiva, sussiste l'interesse del lavoratore ad agire per il risarcimento del danno ancor prima del verificarsi degli eventi condizionanti l'erogazione delle prestazioni previdenziali, avvalendosi della domanda di condanna generica, ammissibile anche nel rito del lavoro, per accertare la potenzialità dell'omissione contributiva a provocare danno, salva poi la facoltà di esperire, al momento del prodursi dell'evento dannoso (coincidente, in caso di omesso versamento dei contributi previdenziali, con il raggiungimento dell'età pensionabile), l'azione risarcitoria ex art. 2116, secondo comma, cod. civ., oppure quella diversa, in forma specifica, ex art. 13 della legge 12 agosto 1962 n. </a:t>
            </a:r>
            <a:r>
              <a:rPr lang="it-IT" i="1" dirty="0" smtClean="0">
                <a:latin typeface="Times New Roman"/>
                <a:cs typeface="Times New Roman"/>
              </a:rPr>
              <a:t>1338 </a:t>
            </a:r>
            <a:r>
              <a:rPr lang="it-IT" dirty="0" smtClean="0">
                <a:latin typeface="Times New Roman"/>
                <a:cs typeface="Times New Roman"/>
              </a:rPr>
              <a:t>(</a:t>
            </a:r>
            <a:r>
              <a:rPr lang="it-IT" b="1" dirty="0" smtClean="0">
                <a:latin typeface="Times New Roman"/>
                <a:cs typeface="Times New Roman"/>
              </a:rPr>
              <a:t>Cassazione </a:t>
            </a:r>
            <a:r>
              <a:rPr lang="it-IT" b="1" dirty="0">
                <a:latin typeface="Times New Roman"/>
                <a:cs typeface="Times New Roman"/>
              </a:rPr>
              <a:t>civile sez. lav.  05 febbraio 2014 n. </a:t>
            </a:r>
            <a:r>
              <a:rPr lang="it-IT" b="1" dirty="0" smtClean="0">
                <a:latin typeface="Times New Roman"/>
                <a:cs typeface="Times New Roman"/>
              </a:rPr>
              <a:t>2630) </a:t>
            </a:r>
            <a:r>
              <a:rPr lang="it-IT" b="1" dirty="0">
                <a:latin typeface="Kokila" panose="020B0604020202020204" pitchFamily="34" charset="0"/>
                <a:cs typeface="Kokila" panose="020B0604020202020204" pitchFamily="34" charset="0"/>
              </a:rPr>
              <a:t>  </a:t>
            </a:r>
            <a:endParaRPr lang="it-IT" dirty="0">
              <a:latin typeface="Kokila" panose="020B0604020202020204" pitchFamily="34" charset="0"/>
              <a:cs typeface="Kokila" panose="020B0604020202020204" pitchFamily="34" charset="0"/>
            </a:endParaRPr>
          </a:p>
          <a:p>
            <a:pPr algn="just"/>
            <a:endParaRPr lang="it-IT" dirty="0">
              <a:effectLst/>
            </a:endParaRPr>
          </a:p>
        </p:txBody>
      </p:sp>
      <p:sp>
        <p:nvSpPr>
          <p:cNvPr id="4" name="Segnaposto data 3"/>
          <p:cNvSpPr>
            <a:spLocks noGrp="1"/>
          </p:cNvSpPr>
          <p:nvPr>
            <p:ph type="dt" sz="half" idx="10"/>
          </p:nvPr>
        </p:nvSpPr>
        <p:spPr/>
        <p:txBody>
          <a:bodyPr/>
          <a:lstStyle/>
          <a:p>
            <a:fld id="{B1EC3124-2A97-F042-AD43-346975C07373}"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34</a:t>
            </a:fld>
            <a:endParaRPr lang="it-IT"/>
          </a:p>
        </p:txBody>
      </p:sp>
    </p:spTree>
    <p:extLst>
      <p:ext uri="{BB962C8B-B14F-4D97-AF65-F5344CB8AC3E}">
        <p14:creationId xmlns:p14="http://schemas.microsoft.com/office/powerpoint/2010/main" val="4226445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FF00"/>
          </a:solidFill>
        </p:spPr>
        <p:txBody>
          <a:bodyPr>
            <a:noAutofit/>
          </a:bodyPr>
          <a:lstStyle/>
          <a:p>
            <a:r>
              <a:rPr lang="it-IT" sz="3600" b="1" dirty="0" smtClean="0"/>
              <a:t>AUTOMATISMO </a:t>
            </a:r>
            <a:br>
              <a:rPr lang="it-IT" sz="3600" b="1" dirty="0" smtClean="0"/>
            </a:br>
            <a:r>
              <a:rPr lang="it-IT" sz="3600" b="1" dirty="0" smtClean="0"/>
              <a:t>E FONDO DI GARANZIA</a:t>
            </a:r>
            <a:endParaRPr lang="it-IT" sz="3600" b="1" dirty="0"/>
          </a:p>
        </p:txBody>
      </p:sp>
      <p:sp>
        <p:nvSpPr>
          <p:cNvPr id="3" name="Segnaposto contenuto 2"/>
          <p:cNvSpPr>
            <a:spLocks noGrp="1"/>
          </p:cNvSpPr>
          <p:nvPr>
            <p:ph idx="1"/>
          </p:nvPr>
        </p:nvSpPr>
        <p:spPr/>
        <p:txBody>
          <a:bodyPr>
            <a:normAutofit fontScale="77500" lnSpcReduction="20000"/>
          </a:bodyPr>
          <a:lstStyle/>
          <a:p>
            <a:pPr algn="just"/>
            <a:r>
              <a:rPr lang="it-IT" dirty="0" smtClean="0">
                <a:latin typeface="Times New Roman"/>
                <a:cs typeface="Times New Roman"/>
              </a:rPr>
              <a:t>Nel </a:t>
            </a:r>
            <a:r>
              <a:rPr lang="it-IT" dirty="0">
                <a:latin typeface="Times New Roman"/>
                <a:cs typeface="Times New Roman"/>
              </a:rPr>
              <a:t>caso in cui il datore di lavoro sottoposto ad una delle procedure di cui all'art. 1, comma 1, abbia omesso, in tutto o in parte, di versare i contributi per l'assicurazione obbligatoria invalidità, vecchiaia e superstiti </a:t>
            </a:r>
            <a:r>
              <a:rPr lang="it-IT" dirty="0">
                <a:solidFill>
                  <a:srgbClr val="FF0000"/>
                </a:solidFill>
                <a:latin typeface="Times New Roman"/>
                <a:cs typeface="Times New Roman"/>
              </a:rPr>
              <a:t>e non possa più versarli per sopravvenuta prescrizione</a:t>
            </a:r>
            <a:r>
              <a:rPr lang="it-IT" dirty="0">
                <a:latin typeface="Times New Roman"/>
                <a:cs typeface="Times New Roman"/>
              </a:rPr>
              <a:t>, il lavoratore interessato, </a:t>
            </a:r>
            <a:r>
              <a:rPr lang="it-IT" dirty="0">
                <a:solidFill>
                  <a:srgbClr val="FF0000"/>
                </a:solidFill>
                <a:latin typeface="Times New Roman"/>
                <a:cs typeface="Times New Roman"/>
              </a:rPr>
              <a:t>a condizione che non vi sia stata costituzione della rendita vitalizia </a:t>
            </a:r>
            <a:r>
              <a:rPr lang="it-IT" dirty="0">
                <a:latin typeface="Times New Roman"/>
                <a:cs typeface="Times New Roman"/>
              </a:rPr>
              <a:t>ai sensi dell'art. 13 della legge 12 agosto 1962, n. 1338, e il suo credito sia rimasto in tutto o in parte insoddisfatto in esito a una delle procedure indicate, può richiedere al competente istituto di previdenza e assistenza obbligatoria che ai fini del diritto e della misura della prestazione vengano considerati come </a:t>
            </a:r>
            <a:r>
              <a:rPr lang="it-IT" b="1" dirty="0">
                <a:latin typeface="Times New Roman"/>
                <a:cs typeface="Times New Roman"/>
              </a:rPr>
              <a:t>versati</a:t>
            </a:r>
            <a:r>
              <a:rPr lang="it-IT" dirty="0">
                <a:latin typeface="Times New Roman"/>
                <a:cs typeface="Times New Roman"/>
              </a:rPr>
              <a:t> i contributi omessi e prescritti</a:t>
            </a:r>
            <a:r>
              <a:rPr lang="it-IT" dirty="0" smtClean="0">
                <a:latin typeface="Times New Roman"/>
                <a:cs typeface="Times New Roman"/>
              </a:rPr>
              <a:t>.</a:t>
            </a:r>
          </a:p>
          <a:p>
            <a:pPr algn="just"/>
            <a:r>
              <a:rPr lang="it-IT" dirty="0" smtClean="0">
                <a:effectLst/>
                <a:latin typeface="Times New Roman"/>
                <a:cs typeface="Times New Roman"/>
              </a:rPr>
              <a:t>(art. 3 d.lgs. n. 80/1992)</a:t>
            </a:r>
            <a:endParaRPr lang="it-IT" dirty="0">
              <a:effectLst/>
              <a:latin typeface="Times New Roman"/>
              <a:cs typeface="Times New Roman"/>
            </a:endParaRPr>
          </a:p>
        </p:txBody>
      </p:sp>
      <p:sp>
        <p:nvSpPr>
          <p:cNvPr id="4" name="Segnaposto data 3"/>
          <p:cNvSpPr>
            <a:spLocks noGrp="1"/>
          </p:cNvSpPr>
          <p:nvPr>
            <p:ph type="dt" sz="half" idx="10"/>
          </p:nvPr>
        </p:nvSpPr>
        <p:spPr/>
        <p:txBody>
          <a:bodyPr/>
          <a:lstStyle/>
          <a:p>
            <a:fld id="{38DB4437-4DF6-DF4E-8506-91134E21BDC5}"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35</a:t>
            </a:fld>
            <a:endParaRPr lang="it-IT"/>
          </a:p>
        </p:txBody>
      </p:sp>
    </p:spTree>
    <p:extLst>
      <p:ext uri="{BB962C8B-B14F-4D97-AF65-F5344CB8AC3E}">
        <p14:creationId xmlns:p14="http://schemas.microsoft.com/office/powerpoint/2010/main" val="3505555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660066"/>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LA PRESCRIZIONE DEI CONTRIBUTI</a:t>
            </a:r>
            <a:br>
              <a:rPr lang="it-IT" sz="2800" b="1" dirty="0" smtClean="0">
                <a:solidFill>
                  <a:schemeClr val="bg1"/>
                </a:solidFill>
                <a:latin typeface="Kokila" panose="020B0604020202020204" pitchFamily="34" charset="0"/>
                <a:cs typeface="Kokila" panose="020B0604020202020204" pitchFamily="34" charset="0"/>
              </a:rPr>
            </a:br>
            <a:r>
              <a:rPr lang="it-IT" sz="2800" b="1" dirty="0" smtClean="0">
                <a:solidFill>
                  <a:schemeClr val="bg1"/>
                </a:solidFill>
                <a:latin typeface="Kokila" panose="020B0604020202020204" pitchFamily="34" charset="0"/>
                <a:cs typeface="Kokila" panose="020B0604020202020204" pitchFamily="34" charset="0"/>
              </a:rPr>
              <a:t>GESTIONI PUBBLICHE</a:t>
            </a:r>
            <a:endParaRPr lang="it-IT" sz="2800" b="1" dirty="0">
              <a:solidFill>
                <a:schemeClr val="bg1"/>
              </a:solidFill>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fontScale="92500" lnSpcReduction="10000"/>
          </a:bodyPr>
          <a:lstStyle/>
          <a:p>
            <a:pPr algn="just"/>
            <a:r>
              <a:rPr lang="it-IT" sz="2400" b="1" dirty="0">
                <a:latin typeface="Times New Roman"/>
                <a:cs typeface="Times New Roman"/>
              </a:rPr>
              <a:t>INPS, circolare </a:t>
            </a:r>
            <a:r>
              <a:rPr lang="it-IT" sz="2400" b="1" dirty="0" smtClean="0">
                <a:latin typeface="Times New Roman"/>
                <a:cs typeface="Times New Roman"/>
              </a:rPr>
              <a:t>31 maggio 2017, </a:t>
            </a:r>
            <a:r>
              <a:rPr lang="it-IT" sz="2400" b="1" dirty="0">
                <a:latin typeface="Times New Roman"/>
                <a:cs typeface="Times New Roman"/>
              </a:rPr>
              <a:t>n. </a:t>
            </a:r>
            <a:r>
              <a:rPr lang="it-IT" sz="2400" b="1" dirty="0" smtClean="0">
                <a:latin typeface="Times New Roman"/>
                <a:cs typeface="Times New Roman"/>
              </a:rPr>
              <a:t>94</a:t>
            </a:r>
          </a:p>
          <a:p>
            <a:pPr algn="just"/>
            <a:r>
              <a:rPr lang="it-IT" sz="2400" b="1" dirty="0" smtClean="0">
                <a:latin typeface="Times New Roman"/>
                <a:cs typeface="Times New Roman"/>
              </a:rPr>
              <a:t>INPS</a:t>
            </a:r>
            <a:r>
              <a:rPr lang="it-IT" sz="2400" b="1" dirty="0">
                <a:latin typeface="Times New Roman"/>
                <a:cs typeface="Times New Roman"/>
              </a:rPr>
              <a:t>, circolare 15 novembre 2017, n. </a:t>
            </a:r>
            <a:r>
              <a:rPr lang="it-IT" sz="2400" b="1" dirty="0" smtClean="0">
                <a:latin typeface="Times New Roman"/>
                <a:cs typeface="Times New Roman"/>
              </a:rPr>
              <a:t>169</a:t>
            </a:r>
            <a:endParaRPr lang="it-IT" sz="2400" dirty="0">
              <a:latin typeface="Times New Roman"/>
              <a:cs typeface="Times New Roman"/>
            </a:endParaRPr>
          </a:p>
          <a:p>
            <a:pPr algn="just"/>
            <a:r>
              <a:rPr lang="it-IT" sz="2400" dirty="0">
                <a:latin typeface="Times New Roman"/>
                <a:cs typeface="Times New Roman"/>
              </a:rPr>
              <a:t>L’applicazione della c.d. Riforma Dini (l. n. 335/1995) anche alle gestioni pubbliche, ha </a:t>
            </a:r>
            <a:r>
              <a:rPr lang="it-IT" sz="2400" dirty="0" smtClean="0">
                <a:latin typeface="Times New Roman"/>
                <a:cs typeface="Times New Roman"/>
              </a:rPr>
              <a:t>determinato </a:t>
            </a:r>
            <a:r>
              <a:rPr lang="it-IT" sz="2400" dirty="0">
                <a:latin typeface="Times New Roman"/>
                <a:cs typeface="Times New Roman"/>
              </a:rPr>
              <a:t>la necessità di verificare la diretta applicazione degli effetti </a:t>
            </a:r>
            <a:r>
              <a:rPr lang="it-IT" sz="2400" dirty="0" smtClean="0">
                <a:latin typeface="Times New Roman"/>
                <a:cs typeface="Times New Roman"/>
              </a:rPr>
              <a:t>sui </a:t>
            </a:r>
            <a:r>
              <a:rPr lang="it-IT" sz="2400" dirty="0">
                <a:latin typeface="Times New Roman"/>
                <a:cs typeface="Times New Roman"/>
              </a:rPr>
              <a:t>trattamenti pensionistici dei lavoratori iscritti, derivanti dall’impossibilità di versare la contribuzione eventualmente prescritta</a:t>
            </a:r>
            <a:r>
              <a:rPr lang="it-IT" sz="2400" dirty="0" smtClean="0">
                <a:latin typeface="Times New Roman"/>
                <a:cs typeface="Times New Roman"/>
              </a:rPr>
              <a:t>.</a:t>
            </a:r>
          </a:p>
          <a:p>
            <a:pPr algn="just"/>
            <a:r>
              <a:rPr lang="it-IT" sz="2400" dirty="0">
                <a:latin typeface="Times New Roman"/>
                <a:cs typeface="Times New Roman"/>
              </a:rPr>
              <a:t>Con riferimento ad alcune Casse Previdenziali pubbliche (Cassa Pensioni Dipendenti Enti Locali CPDEL; Cassa Pensioni Sanitari CPS;  Cassa Pensioni Ufficiali giudiziari CPUG) l’ordinamento prevede una particolare disposizione di favore, utilizzabile per il recupero della contribuzione non versata, ossia l’art. 31 della legge n. 610/1952; </a:t>
            </a:r>
            <a:r>
              <a:rPr lang="it-IT" sz="2400" dirty="0" smtClean="0">
                <a:latin typeface="Times New Roman"/>
                <a:cs typeface="Times New Roman"/>
              </a:rPr>
              <a:t> </a:t>
            </a:r>
            <a:endParaRPr lang="it-IT" sz="2400" dirty="0">
              <a:latin typeface="Times New Roman"/>
              <a:cs typeface="Times New Roman"/>
            </a:endParaRPr>
          </a:p>
        </p:txBody>
      </p:sp>
      <p:sp>
        <p:nvSpPr>
          <p:cNvPr id="4" name="Segnaposto data 3"/>
          <p:cNvSpPr>
            <a:spLocks noGrp="1"/>
          </p:cNvSpPr>
          <p:nvPr>
            <p:ph type="dt" sz="half" idx="10"/>
          </p:nvPr>
        </p:nvSpPr>
        <p:spPr/>
        <p:txBody>
          <a:bodyPr/>
          <a:lstStyle/>
          <a:p>
            <a:fld id="{DC52077D-917B-3E4C-AA45-9BC2D262B42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36</a:t>
            </a:fld>
            <a:endParaRPr lang="it-IT"/>
          </a:p>
        </p:txBody>
      </p:sp>
    </p:spTree>
    <p:extLst>
      <p:ext uri="{BB962C8B-B14F-4D97-AF65-F5344CB8AC3E}">
        <p14:creationId xmlns:p14="http://schemas.microsoft.com/office/powerpoint/2010/main" val="17032041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660066"/>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LA PRESCRIZIONE DEI CONTRIBUTI</a:t>
            </a:r>
            <a:br>
              <a:rPr lang="it-IT" sz="2800" b="1" dirty="0" smtClean="0">
                <a:solidFill>
                  <a:schemeClr val="bg1"/>
                </a:solidFill>
                <a:latin typeface="Kokila" panose="020B0604020202020204" pitchFamily="34" charset="0"/>
                <a:cs typeface="Kokila" panose="020B0604020202020204" pitchFamily="34" charset="0"/>
              </a:rPr>
            </a:br>
            <a:r>
              <a:rPr lang="it-IT" sz="2800" b="1" dirty="0" smtClean="0">
                <a:solidFill>
                  <a:schemeClr val="bg1"/>
                </a:solidFill>
                <a:latin typeface="Kokila" panose="020B0604020202020204" pitchFamily="34" charset="0"/>
                <a:cs typeface="Kokila" panose="020B0604020202020204" pitchFamily="34" charset="0"/>
              </a:rPr>
              <a:t>GESTIONI PUBBLICHE</a:t>
            </a:r>
            <a:endParaRPr lang="it-IT" sz="2800" b="1" dirty="0">
              <a:solidFill>
                <a:schemeClr val="bg1"/>
              </a:solidFill>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algn="just"/>
            <a:r>
              <a:rPr lang="it-IT" sz="2400" dirty="0">
                <a:latin typeface="Times New Roman"/>
                <a:cs typeface="Times New Roman"/>
              </a:rPr>
              <a:t>T</a:t>
            </a:r>
            <a:r>
              <a:rPr lang="it-IT" sz="2400" dirty="0" smtClean="0">
                <a:latin typeface="Times New Roman"/>
                <a:cs typeface="Times New Roman"/>
              </a:rPr>
              <a:t>ale </a:t>
            </a:r>
            <a:r>
              <a:rPr lang="it-IT" sz="2400" dirty="0">
                <a:latin typeface="Times New Roman"/>
                <a:cs typeface="Times New Roman"/>
              </a:rPr>
              <a:t>norma al primo comma descrive uno speciale procedimento di “sistemazione dell’iscrizione”, con recupero della contribuzione, anche se limitata temporalmente ai servizi prestati nell'ultimo decennio immediatamente anteriore alla data di inizio dell'avvenuto versamento dei contributi (primo periodo), mentre nella seconda parte del I comma (secondo periodo) consente la liquidazione del trattamento di </a:t>
            </a:r>
            <a:r>
              <a:rPr lang="it-IT" sz="2400" dirty="0" smtClean="0">
                <a:latin typeface="Times New Roman"/>
                <a:cs typeface="Times New Roman"/>
              </a:rPr>
              <a:t>quiescenza </a:t>
            </a:r>
            <a:r>
              <a:rPr lang="it-IT" sz="2400" dirty="0">
                <a:latin typeface="Times New Roman"/>
                <a:cs typeface="Times New Roman"/>
              </a:rPr>
              <a:t>tenendo presente l’intero servizio utile, comprensivo anche degli eventuali servizi di obbligatoria iscrizione non </a:t>
            </a:r>
            <a:r>
              <a:rPr lang="it-IT" sz="2400" dirty="0" smtClean="0">
                <a:latin typeface="Times New Roman"/>
                <a:cs typeface="Times New Roman"/>
              </a:rPr>
              <a:t>assistiti </a:t>
            </a:r>
            <a:r>
              <a:rPr lang="it-IT" sz="2400" dirty="0">
                <a:latin typeface="Times New Roman"/>
                <a:cs typeface="Times New Roman"/>
              </a:rPr>
              <a:t>dal versamento dei contributi (o dalla sistemazione di cui al primo periodo). </a:t>
            </a:r>
          </a:p>
        </p:txBody>
      </p:sp>
      <p:sp>
        <p:nvSpPr>
          <p:cNvPr id="4" name="Segnaposto data 3"/>
          <p:cNvSpPr>
            <a:spLocks noGrp="1"/>
          </p:cNvSpPr>
          <p:nvPr>
            <p:ph type="dt" sz="half" idx="10"/>
          </p:nvPr>
        </p:nvSpPr>
        <p:spPr/>
        <p:txBody>
          <a:bodyPr/>
          <a:lstStyle/>
          <a:p>
            <a:fld id="{D7ADEF30-A309-554F-8476-E0521364C050}"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37</a:t>
            </a:fld>
            <a:endParaRPr lang="it-IT"/>
          </a:p>
        </p:txBody>
      </p:sp>
    </p:spTree>
    <p:extLst>
      <p:ext uri="{BB962C8B-B14F-4D97-AF65-F5344CB8AC3E}">
        <p14:creationId xmlns:p14="http://schemas.microsoft.com/office/powerpoint/2010/main" val="876257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r>
              <a:rPr lang="it-IT" sz="2800" b="1" dirty="0">
                <a:solidFill>
                  <a:prstClr val="black"/>
                </a:solidFill>
                <a:latin typeface="Kokila" panose="020B0604020202020204" pitchFamily="34" charset="0"/>
                <a:cs typeface="Kokila" panose="020B0604020202020204" pitchFamily="34" charset="0"/>
              </a:rPr>
              <a:t>LA PRESCRIZIONE DEI CONTRIBUTI</a:t>
            </a:r>
            <a:br>
              <a:rPr lang="it-IT" sz="2800" b="1" dirty="0">
                <a:solidFill>
                  <a:prstClr val="black"/>
                </a:solidFill>
                <a:latin typeface="Kokila" panose="020B0604020202020204" pitchFamily="34" charset="0"/>
                <a:cs typeface="Kokila" panose="020B0604020202020204" pitchFamily="34" charset="0"/>
              </a:rPr>
            </a:br>
            <a:r>
              <a:rPr lang="it-IT" sz="2800" b="1" dirty="0">
                <a:solidFill>
                  <a:prstClr val="black"/>
                </a:solidFill>
                <a:latin typeface="Kokila" panose="020B0604020202020204" pitchFamily="34" charset="0"/>
                <a:cs typeface="Kokila" panose="020B0604020202020204" pitchFamily="34" charset="0"/>
              </a:rPr>
              <a:t>NORMATIVA</a:t>
            </a:r>
            <a:endParaRPr lang="it-IT" sz="2800" b="1"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b="1" dirty="0">
                <a:solidFill>
                  <a:srgbClr val="FF0000"/>
                </a:solidFill>
                <a:latin typeface="Times New Roman"/>
                <a:cs typeface="Times New Roman"/>
              </a:rPr>
              <a:t>art. 3, comma 9 lettera a)</a:t>
            </a:r>
          </a:p>
          <a:p>
            <a:pPr algn="just"/>
            <a:r>
              <a:rPr lang="it-IT" dirty="0" smtClean="0">
                <a:latin typeface="Times New Roman"/>
                <a:cs typeface="Times New Roman"/>
              </a:rPr>
              <a:t>conferma </a:t>
            </a:r>
            <a:r>
              <a:rPr lang="it-IT" dirty="0">
                <a:latin typeface="Times New Roman"/>
                <a:cs typeface="Times New Roman"/>
              </a:rPr>
              <a:t>in via generale il termine di 10 anni per la contribuzione dovuta al F.P.L.D. e alle altre gestioni pensionistiche obbligatorie, con la precisazione che a decorrere dal 1° gennaio 1996 tale termine viene ridotto a 5 anni salvo i casi di denuncia del lavoratore o dei suoi superstiti</a:t>
            </a:r>
          </a:p>
          <a:p>
            <a:pPr marL="0" indent="0" algn="just">
              <a:buNone/>
            </a:pPr>
            <a:r>
              <a:rPr lang="it-IT" b="1" dirty="0">
                <a:solidFill>
                  <a:srgbClr val="FF0000"/>
                </a:solidFill>
                <a:latin typeface="Times New Roman"/>
                <a:cs typeface="Times New Roman"/>
              </a:rPr>
              <a:t>art. 3, comma 9 lettera b)</a:t>
            </a:r>
          </a:p>
          <a:p>
            <a:pPr algn="just"/>
            <a:r>
              <a:rPr lang="it-IT" dirty="0" smtClean="0">
                <a:latin typeface="Times New Roman"/>
                <a:cs typeface="Times New Roman"/>
              </a:rPr>
              <a:t>applica </a:t>
            </a:r>
            <a:r>
              <a:rPr lang="it-IT" dirty="0">
                <a:latin typeface="Times New Roman"/>
                <a:cs typeface="Times New Roman"/>
              </a:rPr>
              <a:t>direttamente il termine quinquennale per le altre contribuzioni (c.d. minori) obbligatorie (es. tubercolosi, Fondo di garanzia, CIG, malattia, maternità)</a:t>
            </a:r>
          </a:p>
          <a:p>
            <a:pPr marL="0" indent="0" algn="just">
              <a:buNone/>
            </a:pPr>
            <a:r>
              <a:rPr lang="it-IT" b="1" dirty="0">
                <a:solidFill>
                  <a:srgbClr val="FF0000"/>
                </a:solidFill>
                <a:latin typeface="Times New Roman"/>
                <a:cs typeface="Times New Roman"/>
              </a:rPr>
              <a:t>art. 3, comma 10</a:t>
            </a:r>
          </a:p>
          <a:p>
            <a:pPr algn="just"/>
            <a:r>
              <a:rPr lang="it-IT" dirty="0" smtClean="0">
                <a:latin typeface="Times New Roman"/>
                <a:cs typeface="Times New Roman"/>
              </a:rPr>
              <a:t>applica </a:t>
            </a:r>
            <a:r>
              <a:rPr lang="it-IT" dirty="0">
                <a:latin typeface="Times New Roman"/>
                <a:cs typeface="Times New Roman"/>
              </a:rPr>
              <a:t>i termini di cui al comma 9 anche alle contribuzioni precedenti il periodo di entrata in vigore della legge (17 agosto 1995) fatta eccezione per gli atti interruttivi compiuti e le procedure iniziate nel rispetto della normativa previdente. Agli effetti del computo del termine di prescrizione non si tiene conto della sospensione triennale, fatti salvi gli atti interruttivi e le procedure in corso.</a:t>
            </a:r>
          </a:p>
        </p:txBody>
      </p:sp>
      <p:sp>
        <p:nvSpPr>
          <p:cNvPr id="4" name="Segnaposto data 3"/>
          <p:cNvSpPr>
            <a:spLocks noGrp="1"/>
          </p:cNvSpPr>
          <p:nvPr>
            <p:ph type="dt" sz="half" idx="10"/>
          </p:nvPr>
        </p:nvSpPr>
        <p:spPr/>
        <p:txBody>
          <a:bodyPr/>
          <a:lstStyle/>
          <a:p>
            <a:fld id="{28ECBF3F-A222-8947-AF28-DB14132B2393}"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4</a:t>
            </a:fld>
            <a:endParaRPr lang="it-IT"/>
          </a:p>
        </p:txBody>
      </p:sp>
    </p:spTree>
    <p:extLst>
      <p:ext uri="{BB962C8B-B14F-4D97-AF65-F5344CB8AC3E}">
        <p14:creationId xmlns:p14="http://schemas.microsoft.com/office/powerpoint/2010/main" val="1567470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LA DECORRENZA DELLA PRESCRIZIONE</a:t>
            </a:r>
            <a:endParaRPr lang="it-IT" sz="2800" b="1" dirty="0">
              <a:solidFill>
                <a:schemeClr val="bg1"/>
              </a:solidFill>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400" b="1" dirty="0" smtClean="0">
                <a:latin typeface="Times New Roman"/>
                <a:cs typeface="Times New Roman"/>
              </a:rPr>
              <a:t>Regola generale</a:t>
            </a:r>
          </a:p>
          <a:p>
            <a:pPr algn="just"/>
            <a:r>
              <a:rPr lang="it-IT" sz="2400" dirty="0" smtClean="0">
                <a:latin typeface="Times New Roman"/>
                <a:cs typeface="Times New Roman"/>
              </a:rPr>
              <a:t>La prescrizione dei contributi decorre dal giorno in cui gli stessi dovevano essere versati (</a:t>
            </a:r>
            <a:r>
              <a:rPr lang="it-IT" sz="2400" b="1" dirty="0" smtClean="0">
                <a:latin typeface="Times New Roman"/>
                <a:cs typeface="Times New Roman"/>
              </a:rPr>
              <a:t>nel momento in cui il credito dell’ente previdenziale diventa esigibile</a:t>
            </a:r>
            <a:r>
              <a:rPr lang="it-IT" sz="2400" dirty="0" smtClean="0">
                <a:latin typeface="Times New Roman"/>
                <a:cs typeface="Times New Roman"/>
              </a:rPr>
              <a:t>: art. 2935 c.c.; art. 27 r.d.l. n. 636/1939)</a:t>
            </a:r>
          </a:p>
          <a:p>
            <a:pPr algn="just"/>
            <a:r>
              <a:rPr lang="it-IT" sz="2400" dirty="0" smtClean="0">
                <a:latin typeface="Times New Roman"/>
                <a:cs typeface="Times New Roman"/>
              </a:rPr>
              <a:t>L’art. 2935 si riferisce alla possibilità legale e non anche a quella materiale. </a:t>
            </a:r>
            <a:endParaRPr lang="it-IT" sz="2400" dirty="0">
              <a:latin typeface="Times New Roman"/>
              <a:cs typeface="Times New Roman"/>
            </a:endParaRPr>
          </a:p>
          <a:p>
            <a:pPr algn="just"/>
            <a:r>
              <a:rPr lang="it-IT" sz="2400" dirty="0" smtClean="0">
                <a:latin typeface="Times New Roman"/>
                <a:cs typeface="Times New Roman"/>
              </a:rPr>
              <a:t>Il presupposto per la nascita dell’obbligo contributivo è lo svolgimento dell’attività lavorativa</a:t>
            </a:r>
          </a:p>
          <a:p>
            <a:pPr algn="just"/>
            <a:r>
              <a:rPr lang="it-IT" sz="2400" dirty="0" smtClean="0">
                <a:latin typeface="Times New Roman"/>
                <a:cs typeface="Times New Roman"/>
              </a:rPr>
              <a:t>Questioni in caso di omessa presentazione delle denunce mensili contributive (cfr. </a:t>
            </a:r>
            <a:r>
              <a:rPr lang="it-IT" sz="2400" b="1" dirty="0">
                <a:latin typeface="Times New Roman"/>
                <a:cs typeface="Times New Roman"/>
              </a:rPr>
              <a:t>C</a:t>
            </a:r>
            <a:r>
              <a:rPr lang="it-IT" sz="2400" b="1" dirty="0" smtClean="0">
                <a:latin typeface="Times New Roman"/>
                <a:cs typeface="Times New Roman"/>
              </a:rPr>
              <a:t>ass. n. 16038/2019</a:t>
            </a:r>
            <a:r>
              <a:rPr lang="it-IT" sz="2400" dirty="0" smtClean="0">
                <a:latin typeface="Times New Roman"/>
                <a:cs typeface="Times New Roman"/>
              </a:rPr>
              <a:t>)</a:t>
            </a:r>
            <a:endParaRPr lang="it-IT" dirty="0">
              <a:latin typeface="Kokila" panose="020B0604020202020204" pitchFamily="34" charset="0"/>
              <a:cs typeface="Kokila" panose="020B0604020202020204" pitchFamily="34" charset="0"/>
            </a:endParaRPr>
          </a:p>
        </p:txBody>
      </p:sp>
      <p:sp>
        <p:nvSpPr>
          <p:cNvPr id="4" name="Segnaposto data 3"/>
          <p:cNvSpPr>
            <a:spLocks noGrp="1"/>
          </p:cNvSpPr>
          <p:nvPr>
            <p:ph type="dt" sz="half" idx="10"/>
          </p:nvPr>
        </p:nvSpPr>
        <p:spPr/>
        <p:txBody>
          <a:bodyPr/>
          <a:lstStyle/>
          <a:p>
            <a:fld id="{810AD124-6961-DA46-BC2E-BF5D9FD1039D}"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5</a:t>
            </a:fld>
            <a:endParaRPr lang="it-IT"/>
          </a:p>
        </p:txBody>
      </p:sp>
    </p:spTree>
    <p:extLst>
      <p:ext uri="{BB962C8B-B14F-4D97-AF65-F5344CB8AC3E}">
        <p14:creationId xmlns:p14="http://schemas.microsoft.com/office/powerpoint/2010/main" val="2166151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LA DECORRENZA DELLA PRESCRIZIONE</a:t>
            </a:r>
            <a:endParaRPr lang="it-IT" sz="2800" b="1" dirty="0">
              <a:solidFill>
                <a:schemeClr val="bg1"/>
              </a:solidFill>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algn="just"/>
            <a:r>
              <a:rPr lang="it-IT" b="1" dirty="0" smtClean="0">
                <a:latin typeface="Times New Roman"/>
                <a:cs typeface="Times New Roman"/>
              </a:rPr>
              <a:t>Per gli </a:t>
            </a:r>
            <a:r>
              <a:rPr lang="it-IT" b="1" dirty="0">
                <a:latin typeface="Times New Roman"/>
                <a:cs typeface="Times New Roman"/>
              </a:rPr>
              <a:t>obblighi contributivi </a:t>
            </a:r>
            <a:r>
              <a:rPr lang="it-IT" b="1" dirty="0" smtClean="0">
                <a:latin typeface="Times New Roman"/>
                <a:cs typeface="Times New Roman"/>
              </a:rPr>
              <a:t>di lavoratori autonomi e iscritti alla gestione separata</a:t>
            </a:r>
            <a:endParaRPr lang="it-IT" b="1" dirty="0">
              <a:latin typeface="Times New Roman"/>
              <a:cs typeface="Times New Roman"/>
            </a:endParaRPr>
          </a:p>
          <a:p>
            <a:pPr algn="just"/>
            <a:r>
              <a:rPr lang="it-IT" dirty="0">
                <a:latin typeface="Times New Roman"/>
                <a:cs typeface="Times New Roman"/>
              </a:rPr>
              <a:t>La contribuzione finale per queste categorie di lavoratori è determinata in base al reddito imponibile ai fini contributivi e precisamente da quello dell'anno al quale i contributi si </a:t>
            </a:r>
            <a:r>
              <a:rPr lang="it-IT" dirty="0" smtClean="0">
                <a:latin typeface="Times New Roman"/>
                <a:cs typeface="Times New Roman"/>
              </a:rPr>
              <a:t>riferiscono</a:t>
            </a:r>
          </a:p>
        </p:txBody>
      </p:sp>
      <p:sp>
        <p:nvSpPr>
          <p:cNvPr id="4" name="Segnaposto data 3"/>
          <p:cNvSpPr>
            <a:spLocks noGrp="1"/>
          </p:cNvSpPr>
          <p:nvPr>
            <p:ph type="dt" sz="half" idx="10"/>
          </p:nvPr>
        </p:nvSpPr>
        <p:spPr/>
        <p:txBody>
          <a:bodyPr/>
          <a:lstStyle/>
          <a:p>
            <a:fld id="{FFFD918E-BA0A-D84F-ADF6-7C6E519BAAE5}"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6</a:t>
            </a:fld>
            <a:endParaRPr lang="it-IT"/>
          </a:p>
        </p:txBody>
      </p:sp>
    </p:spTree>
    <p:extLst>
      <p:ext uri="{BB962C8B-B14F-4D97-AF65-F5344CB8AC3E}">
        <p14:creationId xmlns:p14="http://schemas.microsoft.com/office/powerpoint/2010/main" val="3852224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LA DECORRENZA DELLA PRESCRIZIONE</a:t>
            </a:r>
            <a:endParaRPr lang="it-IT" sz="2800" b="1" dirty="0">
              <a:solidFill>
                <a:schemeClr val="bg1"/>
              </a:solidFill>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fontScale="92500" lnSpcReduction="10000"/>
          </a:bodyPr>
          <a:lstStyle/>
          <a:p>
            <a:pPr algn="just"/>
            <a:r>
              <a:rPr lang="it-IT" b="1" dirty="0" smtClean="0">
                <a:latin typeface="Times New Roman"/>
                <a:cs typeface="Times New Roman"/>
              </a:rPr>
              <a:t>Per i lavoratori autonomi</a:t>
            </a:r>
          </a:p>
          <a:p>
            <a:pPr algn="just"/>
            <a:r>
              <a:rPr lang="it-IT" dirty="0" smtClean="0">
                <a:latin typeface="Times New Roman"/>
                <a:cs typeface="Times New Roman"/>
              </a:rPr>
              <a:t>Versamento dei contributi in 4 rate annuali nei limiti della soglia minimale e conguaglio a saldo alla scadenza dei termini previsti per il pagamento delle imposte risultanti dalla dichiarazione dei redditi</a:t>
            </a:r>
          </a:p>
          <a:p>
            <a:pPr algn="just"/>
            <a:r>
              <a:rPr lang="it-IT" dirty="0" smtClean="0">
                <a:latin typeface="Times New Roman"/>
                <a:cs typeface="Times New Roman"/>
              </a:rPr>
              <a:t>L’acconto si versa sulla base del reddito dichiarato nell’anno precedente, mentre il saldo si basa sul reddito dell’anno cui si riferisce la contribuzione</a:t>
            </a:r>
          </a:p>
        </p:txBody>
      </p:sp>
      <p:sp>
        <p:nvSpPr>
          <p:cNvPr id="4" name="Segnaposto data 3"/>
          <p:cNvSpPr>
            <a:spLocks noGrp="1"/>
          </p:cNvSpPr>
          <p:nvPr>
            <p:ph type="dt" sz="half" idx="10"/>
          </p:nvPr>
        </p:nvSpPr>
        <p:spPr/>
        <p:txBody>
          <a:bodyPr/>
          <a:lstStyle/>
          <a:p>
            <a:fld id="{FFFD918E-BA0A-D84F-ADF6-7C6E519BAAE5}"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7</a:t>
            </a:fld>
            <a:endParaRPr lang="it-IT"/>
          </a:p>
        </p:txBody>
      </p:sp>
    </p:spTree>
    <p:extLst>
      <p:ext uri="{BB962C8B-B14F-4D97-AF65-F5344CB8AC3E}">
        <p14:creationId xmlns:p14="http://schemas.microsoft.com/office/powerpoint/2010/main" val="220143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smtClean="0">
                <a:solidFill>
                  <a:schemeClr val="bg1"/>
                </a:solidFill>
                <a:latin typeface="Kokila" panose="020B0604020202020204" pitchFamily="34" charset="0"/>
                <a:cs typeface="Kokila" panose="020B0604020202020204" pitchFamily="34" charset="0"/>
              </a:rPr>
              <a:t>LA DECORRENZA DELLA PRESCRIZIONE</a:t>
            </a:r>
            <a:endParaRPr lang="it-IT" sz="2800" b="1" dirty="0">
              <a:solidFill>
                <a:schemeClr val="bg1"/>
              </a:solidFill>
              <a:latin typeface="Kokila" panose="020B0604020202020204" pitchFamily="34" charset="0"/>
              <a:cs typeface="Kokila" panose="020B060402020202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b="1" dirty="0" smtClean="0">
                <a:latin typeface="Times New Roman"/>
                <a:cs typeface="Times New Roman"/>
              </a:rPr>
              <a:t>Per gli iscritti alla gestione separata</a:t>
            </a:r>
          </a:p>
          <a:p>
            <a:pPr algn="just"/>
            <a:r>
              <a:rPr lang="it-IT" dirty="0" smtClean="0">
                <a:latin typeface="Times New Roman"/>
                <a:cs typeface="Times New Roman"/>
              </a:rPr>
              <a:t>Non vi è un vero e proprio minimale</a:t>
            </a:r>
          </a:p>
          <a:p>
            <a:pPr algn="just"/>
            <a:r>
              <a:rPr lang="it-IT" dirty="0" smtClean="0">
                <a:latin typeface="Times New Roman"/>
                <a:cs typeface="Times New Roman"/>
              </a:rPr>
              <a:t>Versamento del primo acconto assieme alla scadenza del termine per il versamento del saldo riferito all’anno precedente</a:t>
            </a:r>
          </a:p>
          <a:p>
            <a:pPr algn="just"/>
            <a:r>
              <a:rPr lang="it-IT" dirty="0" smtClean="0">
                <a:latin typeface="Times New Roman"/>
                <a:cs typeface="Times New Roman"/>
              </a:rPr>
              <a:t>Versamento II acconto</a:t>
            </a:r>
          </a:p>
          <a:p>
            <a:pPr algn="just"/>
            <a:r>
              <a:rPr lang="it-IT" dirty="0" smtClean="0">
                <a:latin typeface="Times New Roman"/>
                <a:cs typeface="Times New Roman"/>
              </a:rPr>
              <a:t>Versamento saldo nell’anno successivo</a:t>
            </a:r>
          </a:p>
          <a:p>
            <a:pPr marL="0" indent="0" algn="just">
              <a:buNone/>
            </a:pPr>
            <a:r>
              <a:rPr lang="it-IT" dirty="0" smtClean="0">
                <a:latin typeface="Times New Roman"/>
                <a:cs typeface="Times New Roman"/>
              </a:rPr>
              <a:t> </a:t>
            </a:r>
          </a:p>
        </p:txBody>
      </p:sp>
      <p:sp>
        <p:nvSpPr>
          <p:cNvPr id="4" name="Segnaposto data 3"/>
          <p:cNvSpPr>
            <a:spLocks noGrp="1"/>
          </p:cNvSpPr>
          <p:nvPr>
            <p:ph type="dt" sz="half" idx="10"/>
          </p:nvPr>
        </p:nvSpPr>
        <p:spPr/>
        <p:txBody>
          <a:bodyPr/>
          <a:lstStyle/>
          <a:p>
            <a:fld id="{FFFD918E-BA0A-D84F-ADF6-7C6E519BAAE5}"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8</a:t>
            </a:fld>
            <a:endParaRPr lang="it-IT"/>
          </a:p>
        </p:txBody>
      </p:sp>
    </p:spTree>
    <p:extLst>
      <p:ext uri="{BB962C8B-B14F-4D97-AF65-F5344CB8AC3E}">
        <p14:creationId xmlns:p14="http://schemas.microsoft.com/office/powerpoint/2010/main" val="643626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C00000"/>
          </a:solidFill>
        </p:spPr>
        <p:txBody>
          <a:bodyPr>
            <a:normAutofit/>
          </a:bodyPr>
          <a:lstStyle/>
          <a:p>
            <a:r>
              <a:rPr lang="it-IT" sz="2800" b="1" dirty="0">
                <a:solidFill>
                  <a:prstClr val="white"/>
                </a:solidFill>
                <a:latin typeface="Kokila" panose="020B0604020202020204" pitchFamily="34" charset="0"/>
                <a:cs typeface="Kokila" panose="020B0604020202020204" pitchFamily="34" charset="0"/>
              </a:rPr>
              <a:t>LA DECORRENZA DELLA PRESCRIZIONE</a:t>
            </a:r>
            <a:endParaRPr lang="it-IT" sz="2800" b="1" dirty="0"/>
          </a:p>
        </p:txBody>
      </p:sp>
      <p:sp>
        <p:nvSpPr>
          <p:cNvPr id="3" name="Segnaposto contenuto 2"/>
          <p:cNvSpPr>
            <a:spLocks noGrp="1"/>
          </p:cNvSpPr>
          <p:nvPr>
            <p:ph idx="1"/>
          </p:nvPr>
        </p:nvSpPr>
        <p:spPr/>
        <p:txBody>
          <a:bodyPr>
            <a:normAutofit/>
          </a:bodyPr>
          <a:lstStyle/>
          <a:p>
            <a:pPr algn="just"/>
            <a:r>
              <a:rPr lang="it-IT" sz="2400" b="1" dirty="0" smtClean="0">
                <a:latin typeface="Times New Roman"/>
                <a:cs typeface="Times New Roman"/>
              </a:rPr>
              <a:t>LA TESI INPS</a:t>
            </a:r>
          </a:p>
          <a:p>
            <a:pPr algn="just"/>
            <a:r>
              <a:rPr lang="it-IT" sz="2400" dirty="0" smtClean="0">
                <a:latin typeface="Times New Roman"/>
                <a:cs typeface="Times New Roman"/>
              </a:rPr>
              <a:t>Secondo l’INPS il </a:t>
            </a:r>
            <a:r>
              <a:rPr lang="it-IT" sz="2400" dirty="0">
                <a:latin typeface="Times New Roman"/>
                <a:cs typeface="Times New Roman"/>
              </a:rPr>
              <a:t>termine prescrizionale per i contributi dovuti </a:t>
            </a:r>
            <a:r>
              <a:rPr lang="it-IT" sz="2400" dirty="0" smtClean="0">
                <a:latin typeface="Times New Roman"/>
                <a:cs typeface="Times New Roman"/>
              </a:rPr>
              <a:t>su quote di reddito (definitivo o eccedente il minimale), </a:t>
            </a:r>
            <a:r>
              <a:rPr lang="it-IT" sz="2400" dirty="0">
                <a:latin typeface="Times New Roman"/>
                <a:cs typeface="Times New Roman"/>
              </a:rPr>
              <a:t>decorre dal giorno in cui tali contributi devono essere versati secondo la normativa vigente e quindi dal giorno in cui deve essere versato il saldo risultante dalla dichiarazione dei redditi dell'anno di </a:t>
            </a:r>
            <a:r>
              <a:rPr lang="it-IT" sz="2400" dirty="0" smtClean="0">
                <a:latin typeface="Times New Roman"/>
                <a:cs typeface="Times New Roman"/>
              </a:rPr>
              <a:t>riferimento (cfr. circolare 69/2005).</a:t>
            </a:r>
          </a:p>
          <a:p>
            <a:pPr algn="just"/>
            <a:r>
              <a:rPr lang="it-IT" sz="2400" dirty="0" smtClean="0">
                <a:latin typeface="Times New Roman"/>
                <a:cs typeface="Times New Roman"/>
              </a:rPr>
              <a:t>Il problema si pone nel caso </a:t>
            </a:r>
            <a:r>
              <a:rPr lang="it-IT" sz="2400" b="1" dirty="0" smtClean="0">
                <a:latin typeface="Times New Roman"/>
                <a:cs typeface="Times New Roman"/>
              </a:rPr>
              <a:t>di accertamento del maggior reddito/contribuzione omessa. </a:t>
            </a:r>
            <a:r>
              <a:rPr lang="it-IT" sz="2400" dirty="0" smtClean="0">
                <a:latin typeface="Times New Roman"/>
                <a:cs typeface="Times New Roman"/>
              </a:rPr>
              <a:t>In </a:t>
            </a:r>
            <a:r>
              <a:rPr lang="it-IT" sz="2400" dirty="0">
                <a:latin typeface="Times New Roman"/>
                <a:cs typeface="Times New Roman"/>
              </a:rPr>
              <a:t>tal caso, è meno pacifica l’individuazione del momento in cui si colloca il termine iniziale di decorrenza della prescrizione</a:t>
            </a:r>
            <a:endParaRPr lang="it-IT" sz="2400" b="1" dirty="0">
              <a:latin typeface="Times New Roman"/>
              <a:cs typeface="Times New Roman"/>
            </a:endParaRPr>
          </a:p>
          <a:p>
            <a:pPr algn="just"/>
            <a:endParaRPr lang="it-IT" sz="2400" b="1" dirty="0">
              <a:latin typeface="Times New Roman"/>
              <a:cs typeface="Times New Roman"/>
            </a:endParaRPr>
          </a:p>
          <a:p>
            <a:pPr algn="just"/>
            <a:endParaRPr lang="it-IT" sz="2400" dirty="0" smtClean="0">
              <a:latin typeface="Times New Roman"/>
              <a:cs typeface="Times New Roman"/>
            </a:endParaRPr>
          </a:p>
        </p:txBody>
      </p:sp>
      <p:sp>
        <p:nvSpPr>
          <p:cNvPr id="4" name="Segnaposto data 3"/>
          <p:cNvSpPr>
            <a:spLocks noGrp="1"/>
          </p:cNvSpPr>
          <p:nvPr>
            <p:ph type="dt" sz="half" idx="10"/>
          </p:nvPr>
        </p:nvSpPr>
        <p:spPr/>
        <p:txBody>
          <a:bodyPr/>
          <a:lstStyle/>
          <a:p>
            <a:fld id="{3F69D7FD-48CF-7D4E-9B61-D55CE4A981B7}" type="datetime1">
              <a:rPr lang="it-IT" smtClean="0"/>
              <a:t>29/11/2019</a:t>
            </a:fld>
            <a:endParaRPr lang="it-IT" dirty="0"/>
          </a:p>
        </p:txBody>
      </p:sp>
      <p:sp>
        <p:nvSpPr>
          <p:cNvPr id="5" name="Segnaposto piè di pagina 4"/>
          <p:cNvSpPr>
            <a:spLocks noGrp="1"/>
          </p:cNvSpPr>
          <p:nvPr>
            <p:ph type="ftr" sz="quarter" idx="11"/>
          </p:nvPr>
        </p:nvSpPr>
        <p:spPr/>
        <p:txBody>
          <a:bodyPr/>
          <a:lstStyle/>
          <a:p>
            <a:r>
              <a:rPr lang="it-IT" dirty="0" smtClean="0"/>
              <a:t>Avv. Silvano Imbriaci</a:t>
            </a:r>
            <a:endParaRPr lang="it-IT" dirty="0"/>
          </a:p>
        </p:txBody>
      </p:sp>
      <p:sp>
        <p:nvSpPr>
          <p:cNvPr id="6" name="Segnaposto numero diapositiva 5"/>
          <p:cNvSpPr>
            <a:spLocks noGrp="1"/>
          </p:cNvSpPr>
          <p:nvPr>
            <p:ph type="sldNum" sz="quarter" idx="12"/>
          </p:nvPr>
        </p:nvSpPr>
        <p:spPr/>
        <p:txBody>
          <a:bodyPr/>
          <a:lstStyle/>
          <a:p>
            <a:fld id="{A6EEF0B4-584F-A04C-B400-7C5CBB93A9C0}" type="slidenum">
              <a:rPr lang="it-IT" smtClean="0"/>
              <a:t>9</a:t>
            </a:fld>
            <a:endParaRPr lang="it-IT"/>
          </a:p>
        </p:txBody>
      </p:sp>
    </p:spTree>
    <p:extLst>
      <p:ext uri="{BB962C8B-B14F-4D97-AF65-F5344CB8AC3E}">
        <p14:creationId xmlns:p14="http://schemas.microsoft.com/office/powerpoint/2010/main" val="4261808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12103</TotalTime>
  <Words>3428</Words>
  <Application>Microsoft Office PowerPoint</Application>
  <PresentationFormat>Presentazione su schermo (4:3)</PresentationFormat>
  <Paragraphs>279</Paragraphs>
  <Slides>37</Slides>
  <Notes>1</Notes>
  <HiddenSlides>0</HiddenSlides>
  <MMClips>0</MMClips>
  <ScaleCrop>false</ScaleCrop>
  <HeadingPairs>
    <vt:vector size="6" baseType="variant">
      <vt:variant>
        <vt:lpstr>Caratteri utilizzati</vt:lpstr>
      </vt:variant>
      <vt:variant>
        <vt:i4>9</vt:i4>
      </vt:variant>
      <vt:variant>
        <vt:lpstr>Tema</vt:lpstr>
      </vt:variant>
      <vt:variant>
        <vt:i4>2</vt:i4>
      </vt:variant>
      <vt:variant>
        <vt:lpstr>Titoli diapositive</vt:lpstr>
      </vt:variant>
      <vt:variant>
        <vt:i4>37</vt:i4>
      </vt:variant>
    </vt:vector>
  </HeadingPairs>
  <TitlesOfParts>
    <vt:vector size="48" baseType="lpstr">
      <vt:lpstr>Aharoni</vt:lpstr>
      <vt:lpstr>Arabic Typesetting</vt:lpstr>
      <vt:lpstr>Arial</vt:lpstr>
      <vt:lpstr>Bodoni MT</vt:lpstr>
      <vt:lpstr>Calibri</vt:lpstr>
      <vt:lpstr>Calibri Light</vt:lpstr>
      <vt:lpstr>Kokila</vt:lpstr>
      <vt:lpstr>Times New Roman</vt:lpstr>
      <vt:lpstr>Wingdings</vt:lpstr>
      <vt:lpstr>Tema di Office</vt:lpstr>
      <vt:lpstr>1_Tema di Office</vt:lpstr>
      <vt:lpstr>LA PRESCRIZIONE DEI CONTRIBUTI PREVIDENZIALI</vt:lpstr>
      <vt:lpstr>LA PRESCRIZIONE DEI CONTRIBUTI NORMATIVA</vt:lpstr>
      <vt:lpstr>LA PRESCRIZIONE DEI CONTRIBUTI NORMATIVA</vt:lpstr>
      <vt:lpstr>LA PRESCRIZIONE DEI CONTRIBUTI NORMATIVA</vt:lpstr>
      <vt:lpstr>LA DECORRENZA DELLA PRESCRIZIONE</vt:lpstr>
      <vt:lpstr>LA DECORRENZA DELLA PRESCRIZIONE</vt:lpstr>
      <vt:lpstr>LA DECORRENZA DELLA PRESCRIZIONE</vt:lpstr>
      <vt:lpstr>LA DECORRENZA DELLA PRESCRIZIONE</vt:lpstr>
      <vt:lpstr>LA DECORRENZA DELLA PRESCRIZIONE</vt:lpstr>
      <vt:lpstr>LA DECORRENZA DELLA PRESCRIZIONE</vt:lpstr>
      <vt:lpstr>LA DECORRENZA DELLA PRESCRIZIONE</vt:lpstr>
      <vt:lpstr>GLI ATTI INTERRUTTIVI</vt:lpstr>
      <vt:lpstr>GLI ATTI INTERRUTTIVI</vt:lpstr>
      <vt:lpstr>GLI ATTI INTERRUTTIVI</vt:lpstr>
      <vt:lpstr>LA QUESTIONE DELLA PRESCRIZIONE  DOPO LA NOTIFICA DELL’AVVISO DI PAGAMENTO/CARTELLA</vt:lpstr>
      <vt:lpstr>LA QUESTIONE DELLA PRESCRIZIONE  DOPO LA NOTIFICA DELL’AVVISO DI PAGAMENTO/CARTELLA</vt:lpstr>
      <vt:lpstr>LA DENUNCIA DEL LAVORATORE</vt:lpstr>
      <vt:lpstr>LA DENUNCIA DEL LAVORATORE</vt:lpstr>
      <vt:lpstr>LA DENUNCIA DEL LAVORATORE</vt:lpstr>
      <vt:lpstr>IL VERSAMENTO DI CONTRIBUZIONE PRESCRITTA</vt:lpstr>
      <vt:lpstr>IL VERSAMENTO DI CONTRIBUZIONE PRESCRITTA</vt:lpstr>
      <vt:lpstr>IL VERSAMENTO DI CONTRIBUZIONE PRESCRITTA</vt:lpstr>
      <vt:lpstr>RILEVABILITA’</vt:lpstr>
      <vt:lpstr>SOMME AGGIUNTIVE</vt:lpstr>
      <vt:lpstr>LITI FISCALI E RECUPERO DELLA CONTRIBUZIONE</vt:lpstr>
      <vt:lpstr>ROTTAMAZIONE TER E PRESCRIZIONE</vt:lpstr>
      <vt:lpstr>PRINCIPIO DI AUTOMATICITA’</vt:lpstr>
      <vt:lpstr>PRINCIPIO DI AUTOMATICITA’</vt:lpstr>
      <vt:lpstr>COSTITUZIONE DI RENDITA VITALIZIA</vt:lpstr>
      <vt:lpstr>COSTITUZIONE DI RENDITA VITALIZIA</vt:lpstr>
      <vt:lpstr>COSTITUZIONE DI RENDITA VITALIZIA</vt:lpstr>
      <vt:lpstr>COSTITUZIONE DI RENDITA VITALIZIA</vt:lpstr>
      <vt:lpstr>RISARCIMENTO DEL DANNO</vt:lpstr>
      <vt:lpstr>RISARCIMENTO DEL DANNO</vt:lpstr>
      <vt:lpstr>AUTOMATISMO  E FONDO DI GARANZIA</vt:lpstr>
      <vt:lpstr>LA PRESCRIZIONE DEI CONTRIBUTI GESTIONI PUBBLICHE</vt:lpstr>
      <vt:lpstr>LA PRESCRIZIONE DEI CONTRIBUTI GESTIONI PUBBLICHE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AVVOCATI INCARDINATI NEGLI ENTI PUBBLICI</dc:title>
  <dc:creator>silvano imbriaci</dc:creator>
  <cp:lastModifiedBy>Antonella Tossani</cp:lastModifiedBy>
  <cp:revision>300</cp:revision>
  <dcterms:created xsi:type="dcterms:W3CDTF">2014-03-25T16:04:40Z</dcterms:created>
  <dcterms:modified xsi:type="dcterms:W3CDTF">2019-11-29T07:31:04Z</dcterms:modified>
</cp:coreProperties>
</file>