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 id="2147483673" r:id="rId3"/>
  </p:sldMasterIdLst>
  <p:notesMasterIdLst>
    <p:notesMasterId r:id="rId79"/>
  </p:notesMasterIdLst>
  <p:handoutMasterIdLst>
    <p:handoutMasterId r:id="rId80"/>
  </p:handoutMasterIdLst>
  <p:sldIdLst>
    <p:sldId id="504" r:id="rId4"/>
    <p:sldId id="350" r:id="rId5"/>
    <p:sldId id="492" r:id="rId6"/>
    <p:sldId id="351" r:id="rId7"/>
    <p:sldId id="491" r:id="rId8"/>
    <p:sldId id="352" r:id="rId9"/>
    <p:sldId id="497" r:id="rId10"/>
    <p:sldId id="498" r:id="rId11"/>
    <p:sldId id="353" r:id="rId12"/>
    <p:sldId id="354" r:id="rId13"/>
    <p:sldId id="355" r:id="rId14"/>
    <p:sldId id="356" r:id="rId15"/>
    <p:sldId id="517" r:id="rId16"/>
    <p:sldId id="518" r:id="rId17"/>
    <p:sldId id="519" r:id="rId18"/>
    <p:sldId id="522" r:id="rId19"/>
    <p:sldId id="520" r:id="rId20"/>
    <p:sldId id="362" r:id="rId21"/>
    <p:sldId id="363" r:id="rId22"/>
    <p:sldId id="364" r:id="rId23"/>
    <p:sldId id="368" r:id="rId24"/>
    <p:sldId id="369" r:id="rId25"/>
    <p:sldId id="370" r:id="rId26"/>
    <p:sldId id="371" r:id="rId27"/>
    <p:sldId id="372" r:id="rId28"/>
    <p:sldId id="373" r:id="rId29"/>
    <p:sldId id="374" r:id="rId30"/>
    <p:sldId id="375" r:id="rId31"/>
    <p:sldId id="376" r:id="rId32"/>
    <p:sldId id="377" r:id="rId33"/>
    <p:sldId id="378" r:id="rId34"/>
    <p:sldId id="382" r:id="rId35"/>
    <p:sldId id="384" r:id="rId36"/>
    <p:sldId id="385" r:id="rId37"/>
    <p:sldId id="453" r:id="rId38"/>
    <p:sldId id="386" r:id="rId39"/>
    <p:sldId id="387" r:id="rId40"/>
    <p:sldId id="388" r:id="rId41"/>
    <p:sldId id="389" r:id="rId42"/>
    <p:sldId id="529" r:id="rId43"/>
    <p:sldId id="530" r:id="rId44"/>
    <p:sldId id="531" r:id="rId45"/>
    <p:sldId id="532" r:id="rId46"/>
    <p:sldId id="456" r:id="rId47"/>
    <p:sldId id="533" r:id="rId48"/>
    <p:sldId id="457" r:id="rId49"/>
    <p:sldId id="501" r:id="rId50"/>
    <p:sldId id="502" r:id="rId51"/>
    <p:sldId id="460" r:id="rId52"/>
    <p:sldId id="462" r:id="rId53"/>
    <p:sldId id="463" r:id="rId54"/>
    <p:sldId id="464" r:id="rId55"/>
    <p:sldId id="465" r:id="rId56"/>
    <p:sldId id="466" r:id="rId57"/>
    <p:sldId id="468" r:id="rId58"/>
    <p:sldId id="505" r:id="rId59"/>
    <p:sldId id="333" r:id="rId60"/>
    <p:sldId id="334" r:id="rId61"/>
    <p:sldId id="338" r:id="rId62"/>
    <p:sldId id="339" r:id="rId63"/>
    <p:sldId id="340" r:id="rId64"/>
    <p:sldId id="341" r:id="rId65"/>
    <p:sldId id="345" r:id="rId66"/>
    <p:sldId id="346" r:id="rId67"/>
    <p:sldId id="440" r:id="rId68"/>
    <p:sldId id="534" r:id="rId69"/>
    <p:sldId id="526" r:id="rId70"/>
    <p:sldId id="527" r:id="rId71"/>
    <p:sldId id="299" r:id="rId72"/>
    <p:sldId id="298" r:id="rId73"/>
    <p:sldId id="300" r:id="rId74"/>
    <p:sldId id="301" r:id="rId75"/>
    <p:sldId id="347" r:id="rId76"/>
    <p:sldId id="525" r:id="rId77"/>
    <p:sldId id="503" r:id="rId78"/>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20" autoAdjust="0"/>
    <p:restoredTop sz="94629" autoAdjust="0"/>
  </p:normalViewPr>
  <p:slideViewPr>
    <p:cSldViewPr>
      <p:cViewPr varScale="1">
        <p:scale>
          <a:sx n="109" d="100"/>
          <a:sy n="109" d="100"/>
        </p:scale>
        <p:origin x="194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6" Type="http://schemas.openxmlformats.org/officeDocument/2006/relationships/slide" Target="slides/slide73.xml"/><Relationship Id="rId84" Type="http://schemas.openxmlformats.org/officeDocument/2006/relationships/tableStyles" Target="tableStyles.xml"/><Relationship Id="rId7" Type="http://schemas.openxmlformats.org/officeDocument/2006/relationships/slide" Target="slides/slide4.xml"/><Relationship Id="rId71" Type="http://schemas.openxmlformats.org/officeDocument/2006/relationships/slide" Target="slides/slide68.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notesMaster" Target="notesMasters/notesMaster1.xml"/><Relationship Id="rId5" Type="http://schemas.openxmlformats.org/officeDocument/2006/relationships/slide" Target="slides/slide2.xml"/><Relationship Id="rId61" Type="http://schemas.openxmlformats.org/officeDocument/2006/relationships/slide" Target="slides/slide58.xml"/><Relationship Id="rId82"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handoutMaster" Target="handoutMasters/handoutMaster1.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1"/>
            <a:ext cx="2945659"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50444" y="1"/>
            <a:ext cx="2945659" cy="496332"/>
          </a:xfrm>
          <a:prstGeom prst="rect">
            <a:avLst/>
          </a:prstGeom>
        </p:spPr>
        <p:txBody>
          <a:bodyPr vert="horz" lIns="91440" tIns="45720" rIns="91440" bIns="45720" rtlCol="0"/>
          <a:lstStyle>
            <a:lvl1pPr algn="r">
              <a:defRPr sz="1200"/>
            </a:lvl1pPr>
          </a:lstStyle>
          <a:p>
            <a:fld id="{71A5F8D2-B271-41E0-A091-7259FC675CDF}" type="datetimeFigureOut">
              <a:rPr lang="it-IT" smtClean="0"/>
              <a:t>17/06/2019</a:t>
            </a:fld>
            <a:endParaRPr lang="it-IT"/>
          </a:p>
        </p:txBody>
      </p:sp>
      <p:sp>
        <p:nvSpPr>
          <p:cNvPr id="4" name="Segnaposto piè di pagina 3"/>
          <p:cNvSpPr>
            <a:spLocks noGrp="1"/>
          </p:cNvSpPr>
          <p:nvPr>
            <p:ph type="ftr" sz="quarter" idx="2"/>
          </p:nvPr>
        </p:nvSpPr>
        <p:spPr>
          <a:xfrm>
            <a:off x="1" y="9428584"/>
            <a:ext cx="2945659" cy="496332"/>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50444" y="9428584"/>
            <a:ext cx="2945659" cy="496332"/>
          </a:xfrm>
          <a:prstGeom prst="rect">
            <a:avLst/>
          </a:prstGeom>
        </p:spPr>
        <p:txBody>
          <a:bodyPr vert="horz" lIns="91440" tIns="45720" rIns="91440" bIns="45720" rtlCol="0" anchor="b"/>
          <a:lstStyle>
            <a:lvl1pPr algn="r">
              <a:defRPr sz="1200"/>
            </a:lvl1pPr>
          </a:lstStyle>
          <a:p>
            <a:fld id="{E6343669-F51F-4D81-8953-3E0C1960D594}" type="slidenum">
              <a:rPr lang="it-IT" smtClean="0"/>
              <a:t>‹N›</a:t>
            </a:fld>
            <a:endParaRPr lang="it-IT"/>
          </a:p>
        </p:txBody>
      </p:sp>
    </p:spTree>
    <p:extLst>
      <p:ext uri="{BB962C8B-B14F-4D97-AF65-F5344CB8AC3E}">
        <p14:creationId xmlns:p14="http://schemas.microsoft.com/office/powerpoint/2010/main" val="18306506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1"/>
            <a:ext cx="2945659"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4" y="1"/>
            <a:ext cx="2945659" cy="496332"/>
          </a:xfrm>
          <a:prstGeom prst="rect">
            <a:avLst/>
          </a:prstGeom>
        </p:spPr>
        <p:txBody>
          <a:bodyPr vert="horz" lIns="91440" tIns="45720" rIns="91440" bIns="45720" rtlCol="0"/>
          <a:lstStyle>
            <a:lvl1pPr algn="r">
              <a:defRPr sz="1200"/>
            </a:lvl1pPr>
          </a:lstStyle>
          <a:p>
            <a:fld id="{D1B6B679-F89C-4616-8607-A5179793B8BD}" type="datetimeFigureOut">
              <a:rPr lang="it-IT" smtClean="0"/>
              <a:t>17/06/2019</a:t>
            </a:fld>
            <a:endParaRPr lang="it-IT"/>
          </a:p>
        </p:txBody>
      </p:sp>
      <p:sp>
        <p:nvSpPr>
          <p:cNvPr id="4" name="Segnaposto immagine diapositiva 3"/>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15154"/>
            <a:ext cx="5438140" cy="4466988"/>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1" y="9428584"/>
            <a:ext cx="2945659" cy="49633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4" y="9428584"/>
            <a:ext cx="2945659" cy="496332"/>
          </a:xfrm>
          <a:prstGeom prst="rect">
            <a:avLst/>
          </a:prstGeom>
        </p:spPr>
        <p:txBody>
          <a:bodyPr vert="horz" lIns="91440" tIns="45720" rIns="91440" bIns="45720" rtlCol="0" anchor="b"/>
          <a:lstStyle>
            <a:lvl1pPr algn="r">
              <a:defRPr sz="1200"/>
            </a:lvl1pPr>
          </a:lstStyle>
          <a:p>
            <a:fld id="{2094FD75-F24F-4EBB-ABB1-1BE6D536A27A}" type="slidenum">
              <a:rPr lang="it-IT" smtClean="0"/>
              <a:t>‹N›</a:t>
            </a:fld>
            <a:endParaRPr lang="it-IT"/>
          </a:p>
        </p:txBody>
      </p:sp>
    </p:spTree>
    <p:extLst>
      <p:ext uri="{BB962C8B-B14F-4D97-AF65-F5344CB8AC3E}">
        <p14:creationId xmlns:p14="http://schemas.microsoft.com/office/powerpoint/2010/main" val="20845566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1580BAED-1A49-4CFF-AD21-E78D670F3C51}" type="slidenum">
              <a:rPr lang="it-IT" smtClean="0"/>
              <a:t>2</a:t>
            </a:fld>
            <a:endParaRPr lang="it-IT" dirty="0"/>
          </a:p>
        </p:txBody>
      </p:sp>
    </p:spTree>
    <p:extLst>
      <p:ext uri="{BB962C8B-B14F-4D97-AF65-F5344CB8AC3E}">
        <p14:creationId xmlns:p14="http://schemas.microsoft.com/office/powerpoint/2010/main" val="14620172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094FD75-F24F-4EBB-ABB1-1BE6D536A27A}" type="slidenum">
              <a:rPr lang="it-IT" smtClean="0"/>
              <a:t>3</a:t>
            </a:fld>
            <a:endParaRPr lang="it-IT" dirty="0"/>
          </a:p>
        </p:txBody>
      </p:sp>
    </p:spTree>
    <p:extLst>
      <p:ext uri="{BB962C8B-B14F-4D97-AF65-F5344CB8AC3E}">
        <p14:creationId xmlns:p14="http://schemas.microsoft.com/office/powerpoint/2010/main" val="37761260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094FD75-F24F-4EBB-ABB1-1BE6D536A27A}" type="slidenum">
              <a:rPr lang="it-IT" smtClean="0"/>
              <a:t>4</a:t>
            </a:fld>
            <a:endParaRPr lang="it-IT" dirty="0"/>
          </a:p>
        </p:txBody>
      </p:sp>
    </p:spTree>
    <p:extLst>
      <p:ext uri="{BB962C8B-B14F-4D97-AF65-F5344CB8AC3E}">
        <p14:creationId xmlns:p14="http://schemas.microsoft.com/office/powerpoint/2010/main" val="37761260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094FD75-F24F-4EBB-ABB1-1BE6D536A27A}" type="slidenum">
              <a:rPr lang="it-IT" smtClean="0"/>
              <a:t>5</a:t>
            </a:fld>
            <a:endParaRPr lang="it-IT" dirty="0"/>
          </a:p>
        </p:txBody>
      </p:sp>
    </p:spTree>
    <p:extLst>
      <p:ext uri="{BB962C8B-B14F-4D97-AF65-F5344CB8AC3E}">
        <p14:creationId xmlns:p14="http://schemas.microsoft.com/office/powerpoint/2010/main" val="37761260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094FD75-F24F-4EBB-ABB1-1BE6D536A27A}" type="slidenum">
              <a:rPr lang="it-IT" smtClean="0"/>
              <a:t>30</a:t>
            </a:fld>
            <a:endParaRPr lang="it-IT"/>
          </a:p>
        </p:txBody>
      </p:sp>
    </p:spTree>
    <p:extLst>
      <p:ext uri="{BB962C8B-B14F-4D97-AF65-F5344CB8AC3E}">
        <p14:creationId xmlns:p14="http://schemas.microsoft.com/office/powerpoint/2010/main" val="3084958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C7186C05-18D6-4B12-BAAA-A4A48252C2C6}" type="datetime1">
              <a:rPr lang="it-IT" smtClean="0"/>
              <a:t>17/06/2019</a:t>
            </a:fld>
            <a:endParaRPr lang="it-IT"/>
          </a:p>
        </p:txBody>
      </p:sp>
      <p:sp>
        <p:nvSpPr>
          <p:cNvPr id="5" name="Segnaposto piè di pagina 4"/>
          <p:cNvSpPr>
            <a:spLocks noGrp="1"/>
          </p:cNvSpPr>
          <p:nvPr>
            <p:ph type="ftr" sz="quarter" idx="11"/>
          </p:nvPr>
        </p:nvSpPr>
        <p:spPr/>
        <p:txBody>
          <a:bodyPr/>
          <a:lstStyle/>
          <a:p>
            <a:r>
              <a:rPr lang="it-IT"/>
              <a:t>Avv. Renato Scorcelli  rscorcelli@splegal.it </a:t>
            </a:r>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4A6E88E-5496-4938-AF15-77D162E8803C}" type="datetime1">
              <a:rPr lang="it-IT" smtClean="0"/>
              <a:t>17/06/2019</a:t>
            </a:fld>
            <a:endParaRPr lang="it-IT"/>
          </a:p>
        </p:txBody>
      </p:sp>
      <p:sp>
        <p:nvSpPr>
          <p:cNvPr id="5" name="Segnaposto piè di pagina 4"/>
          <p:cNvSpPr>
            <a:spLocks noGrp="1"/>
          </p:cNvSpPr>
          <p:nvPr>
            <p:ph type="ftr" sz="quarter" idx="11"/>
          </p:nvPr>
        </p:nvSpPr>
        <p:spPr/>
        <p:txBody>
          <a:bodyPr/>
          <a:lstStyle/>
          <a:p>
            <a:r>
              <a:rPr lang="it-IT"/>
              <a:t>Avv. Renato Scorcelli  rscorcelli@splegal.it </a:t>
            </a:r>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3F44C9CB-516D-4C30-8F10-BC0A91BD9D6F}" type="datetime1">
              <a:rPr lang="it-IT" smtClean="0"/>
              <a:t>17/06/2019</a:t>
            </a:fld>
            <a:endParaRPr lang="it-IT"/>
          </a:p>
        </p:txBody>
      </p:sp>
      <p:sp>
        <p:nvSpPr>
          <p:cNvPr id="5" name="Segnaposto piè di pagina 4"/>
          <p:cNvSpPr>
            <a:spLocks noGrp="1"/>
          </p:cNvSpPr>
          <p:nvPr>
            <p:ph type="ftr" sz="quarter" idx="11"/>
          </p:nvPr>
        </p:nvSpPr>
        <p:spPr/>
        <p:txBody>
          <a:bodyPr/>
          <a:lstStyle/>
          <a:p>
            <a:r>
              <a:rPr lang="it-IT"/>
              <a:t>Avv. Renato Scorcelli  rscorcelli@splegal.it </a:t>
            </a:r>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
        <p:nvSpPr>
          <p:cNvPr id="4" name="Rectangle 4"/>
          <p:cNvSpPr>
            <a:spLocks noGrp="1" noChangeArrowheads="1"/>
          </p:cNvSpPr>
          <p:nvPr>
            <p:ph type="dt" sz="half" idx="10"/>
          </p:nvPr>
        </p:nvSpPr>
        <p:spPr>
          <a:ln/>
        </p:spPr>
        <p:txBody>
          <a:bodyPr/>
          <a:lstStyle>
            <a:lvl1pPr>
              <a:defRPr/>
            </a:lvl1pPr>
          </a:lstStyle>
          <a:p>
            <a:pPr>
              <a:defRPr/>
            </a:pPr>
            <a:fld id="{27CD3C60-E42D-402F-89B5-EB093388FAEA}" type="datetime1">
              <a:rPr lang="it-IT" smtClean="0">
                <a:solidFill>
                  <a:srgbClr val="000000"/>
                </a:solidFill>
              </a:rPr>
              <a:t>17/06/2019</a:t>
            </a:fld>
            <a:endParaRPr lang="it-IT">
              <a:solidFill>
                <a:srgbClr val="000000"/>
              </a:solidFill>
            </a:endParaRPr>
          </a:p>
        </p:txBody>
      </p:sp>
    </p:spTree>
    <p:extLst>
      <p:ext uri="{BB962C8B-B14F-4D97-AF65-F5344CB8AC3E}">
        <p14:creationId xmlns:p14="http://schemas.microsoft.com/office/powerpoint/2010/main" val="22506634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fld id="{C0D8894A-3DE2-4EE4-BE14-451AADDAEB09}" type="datetime1">
              <a:rPr lang="it-IT" smtClean="0">
                <a:solidFill>
                  <a:srgbClr val="000000"/>
                </a:solidFill>
              </a:rPr>
              <a:t>17/06/2019</a:t>
            </a:fld>
            <a:endParaRPr lang="it-IT">
              <a:solidFill>
                <a:srgbClr val="000000"/>
              </a:solidFill>
            </a:endParaRPr>
          </a:p>
        </p:txBody>
      </p:sp>
    </p:spTree>
    <p:extLst>
      <p:ext uri="{BB962C8B-B14F-4D97-AF65-F5344CB8AC3E}">
        <p14:creationId xmlns:p14="http://schemas.microsoft.com/office/powerpoint/2010/main" val="24919259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fld id="{C89A41FF-499A-466D-B28E-B57DFBD185CF}" type="datetime1">
              <a:rPr lang="it-IT" smtClean="0">
                <a:solidFill>
                  <a:srgbClr val="000000"/>
                </a:solidFill>
              </a:rPr>
              <a:t>17/06/2019</a:t>
            </a:fld>
            <a:endParaRPr lang="it-IT">
              <a:solidFill>
                <a:srgbClr val="000000"/>
              </a:solidFill>
            </a:endParaRPr>
          </a:p>
        </p:txBody>
      </p:sp>
    </p:spTree>
    <p:extLst>
      <p:ext uri="{BB962C8B-B14F-4D97-AF65-F5344CB8AC3E}">
        <p14:creationId xmlns:p14="http://schemas.microsoft.com/office/powerpoint/2010/main" val="1102353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p:cNvSpPr>
            <a:spLocks noGrp="1" noChangeArrowheads="1"/>
          </p:cNvSpPr>
          <p:nvPr>
            <p:ph type="dt" sz="half" idx="10"/>
          </p:nvPr>
        </p:nvSpPr>
        <p:spPr>
          <a:ln/>
        </p:spPr>
        <p:txBody>
          <a:bodyPr/>
          <a:lstStyle>
            <a:lvl1pPr>
              <a:defRPr/>
            </a:lvl1pPr>
          </a:lstStyle>
          <a:p>
            <a:pPr>
              <a:defRPr/>
            </a:pPr>
            <a:fld id="{25904B10-5BCF-4956-A8AB-E98C9468FBE5}" type="datetime1">
              <a:rPr lang="it-IT" smtClean="0">
                <a:solidFill>
                  <a:srgbClr val="000000"/>
                </a:solidFill>
              </a:rPr>
              <a:t>17/06/2019</a:t>
            </a:fld>
            <a:endParaRPr lang="it-IT">
              <a:solidFill>
                <a:srgbClr val="000000"/>
              </a:solidFill>
            </a:endParaRPr>
          </a:p>
        </p:txBody>
      </p:sp>
    </p:spTree>
    <p:extLst>
      <p:ext uri="{BB962C8B-B14F-4D97-AF65-F5344CB8AC3E}">
        <p14:creationId xmlns:p14="http://schemas.microsoft.com/office/powerpoint/2010/main" val="32511636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p:cNvSpPr>
            <a:spLocks noGrp="1" noChangeArrowheads="1"/>
          </p:cNvSpPr>
          <p:nvPr>
            <p:ph type="dt" sz="half" idx="10"/>
          </p:nvPr>
        </p:nvSpPr>
        <p:spPr>
          <a:ln/>
        </p:spPr>
        <p:txBody>
          <a:bodyPr/>
          <a:lstStyle>
            <a:lvl1pPr>
              <a:defRPr/>
            </a:lvl1pPr>
          </a:lstStyle>
          <a:p>
            <a:pPr>
              <a:defRPr/>
            </a:pPr>
            <a:fld id="{04B51B30-B11D-4AD3-A054-4500CA41A2C1}" type="datetime1">
              <a:rPr lang="it-IT" smtClean="0">
                <a:solidFill>
                  <a:srgbClr val="000000"/>
                </a:solidFill>
              </a:rPr>
              <a:t>17/06/2019</a:t>
            </a:fld>
            <a:endParaRPr lang="it-IT">
              <a:solidFill>
                <a:srgbClr val="000000"/>
              </a:solidFill>
            </a:endParaRPr>
          </a:p>
        </p:txBody>
      </p:sp>
    </p:spTree>
    <p:extLst>
      <p:ext uri="{BB962C8B-B14F-4D97-AF65-F5344CB8AC3E}">
        <p14:creationId xmlns:p14="http://schemas.microsoft.com/office/powerpoint/2010/main" val="10252262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4"/>
          <p:cNvSpPr>
            <a:spLocks noGrp="1" noChangeArrowheads="1"/>
          </p:cNvSpPr>
          <p:nvPr>
            <p:ph type="dt" sz="half" idx="10"/>
          </p:nvPr>
        </p:nvSpPr>
        <p:spPr>
          <a:ln/>
        </p:spPr>
        <p:txBody>
          <a:bodyPr/>
          <a:lstStyle>
            <a:lvl1pPr>
              <a:defRPr/>
            </a:lvl1pPr>
          </a:lstStyle>
          <a:p>
            <a:pPr>
              <a:defRPr/>
            </a:pPr>
            <a:fld id="{74EDED94-562C-42CD-A145-C6675C3D2928}" type="datetime1">
              <a:rPr lang="it-IT" smtClean="0">
                <a:solidFill>
                  <a:srgbClr val="000000"/>
                </a:solidFill>
              </a:rPr>
              <a:t>17/06/2019</a:t>
            </a:fld>
            <a:endParaRPr lang="it-IT">
              <a:solidFill>
                <a:srgbClr val="000000"/>
              </a:solidFill>
            </a:endParaRPr>
          </a:p>
        </p:txBody>
      </p:sp>
    </p:spTree>
    <p:extLst>
      <p:ext uri="{BB962C8B-B14F-4D97-AF65-F5344CB8AC3E}">
        <p14:creationId xmlns:p14="http://schemas.microsoft.com/office/powerpoint/2010/main" val="3231372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93880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fld id="{7680372E-13E7-40C3-9D9B-4A3FD489EEBC}" type="datetime1">
              <a:rPr lang="it-IT" smtClean="0">
                <a:solidFill>
                  <a:srgbClr val="000000"/>
                </a:solidFill>
              </a:rPr>
              <a:t>17/06/2019</a:t>
            </a:fld>
            <a:endParaRPr lang="it-IT">
              <a:solidFill>
                <a:srgbClr val="000000"/>
              </a:solidFill>
            </a:endParaRPr>
          </a:p>
        </p:txBody>
      </p:sp>
    </p:spTree>
    <p:extLst>
      <p:ext uri="{BB962C8B-B14F-4D97-AF65-F5344CB8AC3E}">
        <p14:creationId xmlns:p14="http://schemas.microsoft.com/office/powerpoint/2010/main" val="1768836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D8F5F2A-3A83-4F8C-BE35-CB6318630339}" type="datetime1">
              <a:rPr lang="it-IT" smtClean="0"/>
              <a:t>17/06/2019</a:t>
            </a:fld>
            <a:endParaRPr lang="it-IT"/>
          </a:p>
        </p:txBody>
      </p:sp>
      <p:sp>
        <p:nvSpPr>
          <p:cNvPr id="5" name="Segnaposto piè di pagina 4"/>
          <p:cNvSpPr>
            <a:spLocks noGrp="1"/>
          </p:cNvSpPr>
          <p:nvPr>
            <p:ph type="ftr" sz="quarter" idx="11"/>
          </p:nvPr>
        </p:nvSpPr>
        <p:spPr/>
        <p:txBody>
          <a:bodyPr/>
          <a:lstStyle/>
          <a:p>
            <a:r>
              <a:rPr lang="it-IT"/>
              <a:t>Avv. Renato Scorcelli  rscorcelli@splegal.it </a:t>
            </a:r>
            <a:endParaRPr lang="it-IT" dirty="0"/>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fld id="{259BE168-103E-4B58-B364-2ADCC7D0D5C1}" type="datetime1">
              <a:rPr lang="it-IT" smtClean="0">
                <a:solidFill>
                  <a:srgbClr val="000000"/>
                </a:solidFill>
              </a:rPr>
              <a:t>17/06/2019</a:t>
            </a:fld>
            <a:endParaRPr lang="it-IT">
              <a:solidFill>
                <a:srgbClr val="000000"/>
              </a:solidFill>
            </a:endParaRPr>
          </a:p>
        </p:txBody>
      </p:sp>
    </p:spTree>
    <p:extLst>
      <p:ext uri="{BB962C8B-B14F-4D97-AF65-F5344CB8AC3E}">
        <p14:creationId xmlns:p14="http://schemas.microsoft.com/office/powerpoint/2010/main" val="17920707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fld id="{847ED733-A6B5-472F-AEAC-86AF53D3C8C5}" type="datetime1">
              <a:rPr lang="it-IT" smtClean="0">
                <a:solidFill>
                  <a:srgbClr val="000000"/>
                </a:solidFill>
              </a:rPr>
              <a:t>17/06/2019</a:t>
            </a:fld>
            <a:endParaRPr lang="it-IT">
              <a:solidFill>
                <a:srgbClr val="000000"/>
              </a:solidFill>
            </a:endParaRPr>
          </a:p>
        </p:txBody>
      </p:sp>
    </p:spTree>
    <p:extLst>
      <p:ext uri="{BB962C8B-B14F-4D97-AF65-F5344CB8AC3E}">
        <p14:creationId xmlns:p14="http://schemas.microsoft.com/office/powerpoint/2010/main" val="38459643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609600"/>
            <a:ext cx="1943100" cy="5486400"/>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85800" y="609600"/>
            <a:ext cx="5676900" cy="54864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fld id="{A49685E5-87FC-45D3-8BB8-40457DBFFE58}" type="datetime1">
              <a:rPr lang="it-IT" smtClean="0">
                <a:solidFill>
                  <a:srgbClr val="000000"/>
                </a:solidFill>
              </a:rPr>
              <a:t>17/06/2019</a:t>
            </a:fld>
            <a:endParaRPr lang="it-IT">
              <a:solidFill>
                <a:srgbClr val="000000"/>
              </a:solidFill>
            </a:endParaRPr>
          </a:p>
        </p:txBody>
      </p:sp>
    </p:spTree>
    <p:extLst>
      <p:ext uri="{BB962C8B-B14F-4D97-AF65-F5344CB8AC3E}">
        <p14:creationId xmlns:p14="http://schemas.microsoft.com/office/powerpoint/2010/main" val="27857380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olo, test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685800" y="609600"/>
            <a:ext cx="7772400" cy="1143000"/>
          </a:xfrm>
        </p:spPr>
        <p:txBody>
          <a:bodyPr/>
          <a:lstStyle/>
          <a:p>
            <a:r>
              <a:rPr lang="it-IT"/>
              <a:t>Fare clic per modificare lo stile del titolo</a:t>
            </a:r>
          </a:p>
        </p:txBody>
      </p:sp>
      <p:sp>
        <p:nvSpPr>
          <p:cNvPr id="3" name="Segnaposto testo 2"/>
          <p:cNvSpPr>
            <a:spLocks noGrp="1"/>
          </p:cNvSpPr>
          <p:nvPr>
            <p:ph type="body" sz="half" idx="1"/>
          </p:nvPr>
        </p:nvSpPr>
        <p:spPr>
          <a:xfrm>
            <a:off x="685800" y="1981200"/>
            <a:ext cx="38100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981200"/>
            <a:ext cx="38100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p:cNvSpPr>
            <a:spLocks noGrp="1" noChangeArrowheads="1"/>
          </p:cNvSpPr>
          <p:nvPr>
            <p:ph type="dt" sz="half" idx="10"/>
          </p:nvPr>
        </p:nvSpPr>
        <p:spPr>
          <a:ln/>
        </p:spPr>
        <p:txBody>
          <a:bodyPr/>
          <a:lstStyle>
            <a:lvl1pPr>
              <a:defRPr/>
            </a:lvl1pPr>
          </a:lstStyle>
          <a:p>
            <a:pPr>
              <a:defRPr/>
            </a:pPr>
            <a:fld id="{7A84280E-DF4E-4B07-B04F-FF699D8FDB70}" type="datetime1">
              <a:rPr lang="it-IT" smtClean="0">
                <a:solidFill>
                  <a:srgbClr val="000000"/>
                </a:solidFill>
              </a:rPr>
              <a:t>17/06/2019</a:t>
            </a:fld>
            <a:endParaRPr lang="it-IT">
              <a:solidFill>
                <a:srgbClr val="000000"/>
              </a:solidFill>
            </a:endParaRPr>
          </a:p>
        </p:txBody>
      </p:sp>
    </p:spTree>
    <p:extLst>
      <p:ext uri="{BB962C8B-B14F-4D97-AF65-F5344CB8AC3E}">
        <p14:creationId xmlns:p14="http://schemas.microsoft.com/office/powerpoint/2010/main" val="36806660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8E2BA404-5771-402A-8119-5FB3D51C1176}" type="datetime1">
              <a:rPr lang="it-IT" smtClean="0"/>
              <a:t>17/06/2019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22378229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CBB9D21-04A9-4C32-8701-C2B099C0D461}" type="datetime1">
              <a:rPr lang="it-IT" smtClean="0"/>
              <a:t>17/06/2019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30212593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98B75B2C-F487-4084-90D5-7FF28DBB521E}" type="datetime1">
              <a:rPr lang="it-IT" smtClean="0"/>
              <a:t>17/06/2019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327425941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2F2D19C1-2C20-4965-97BD-92C56B1A48C8}" type="datetime1">
              <a:rPr lang="it-IT" smtClean="0"/>
              <a:t>17/06/2019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244318919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182B8827-84B7-43F8-B638-9238995165CD}" type="datetime1">
              <a:rPr lang="it-IT" smtClean="0"/>
              <a:t>17/06/2019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28157987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4BD4E4E2-DF4C-48D0-8FE3-182B765F4EA3}" type="datetime1">
              <a:rPr lang="it-IT" smtClean="0"/>
              <a:t>17/06/2019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231075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7EA085F1-9CDD-427C-AC11-21C483FB47B8}" type="datetime1">
              <a:rPr lang="it-IT" smtClean="0"/>
              <a:t>17/06/2019</a:t>
            </a:fld>
            <a:endParaRPr lang="it-IT"/>
          </a:p>
        </p:txBody>
      </p:sp>
      <p:sp>
        <p:nvSpPr>
          <p:cNvPr id="5" name="Segnaposto piè di pagina 4"/>
          <p:cNvSpPr>
            <a:spLocks noGrp="1"/>
          </p:cNvSpPr>
          <p:nvPr>
            <p:ph type="ftr" sz="quarter" idx="11"/>
          </p:nvPr>
        </p:nvSpPr>
        <p:spPr/>
        <p:txBody>
          <a:bodyPr/>
          <a:lstStyle/>
          <a:p>
            <a:r>
              <a:rPr lang="it-IT"/>
              <a:t>Avv. Renato Scorcelli  rscorcelli@splegal.it </a:t>
            </a:r>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3A5C655-4F7C-4C5D-86B5-C6148A86BC09}" type="datetime1">
              <a:rPr lang="it-IT" smtClean="0"/>
              <a:t>17/06/2019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36042556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C8F9A0C4-C150-443B-9F39-60EBE96B34FB}" type="datetime1">
              <a:rPr lang="it-IT" smtClean="0"/>
              <a:t>17/06/2019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374521704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95320ACA-2B8B-435A-B70D-EA0C57C6D8D4}" type="datetime1">
              <a:rPr lang="it-IT" smtClean="0"/>
              <a:t>17/06/2019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388188550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D4762D5-A16F-4FC8-BD16-FEF02DCECBD4}" type="datetime1">
              <a:rPr lang="it-IT" smtClean="0"/>
              <a:t>17/06/2019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43600291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109285D-44D9-4685-8B1F-2BA032F934C2}" type="datetime1">
              <a:rPr lang="it-IT" smtClean="0"/>
              <a:t>17/06/2019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2025145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44F0BE16-C87E-4F8D-8DDB-0988875F9B95}" type="datetime1">
              <a:rPr lang="it-IT" smtClean="0"/>
              <a:t>17/06/2019</a:t>
            </a:fld>
            <a:endParaRPr lang="it-IT"/>
          </a:p>
        </p:txBody>
      </p:sp>
      <p:sp>
        <p:nvSpPr>
          <p:cNvPr id="6" name="Segnaposto piè di pagina 5"/>
          <p:cNvSpPr>
            <a:spLocks noGrp="1"/>
          </p:cNvSpPr>
          <p:nvPr>
            <p:ph type="ftr" sz="quarter" idx="11"/>
          </p:nvPr>
        </p:nvSpPr>
        <p:spPr/>
        <p:txBody>
          <a:bodyPr/>
          <a:lstStyle/>
          <a:p>
            <a:r>
              <a:rPr lang="it-IT"/>
              <a:t>Avv. Renato Scorcelli  rscorcelli@splegal.it </a:t>
            </a:r>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D3D59658-22BE-423E-ACD7-EA30FC3DE858}" type="datetime1">
              <a:rPr lang="it-IT" smtClean="0"/>
              <a:t>17/06/2019</a:t>
            </a:fld>
            <a:endParaRPr lang="it-IT"/>
          </a:p>
        </p:txBody>
      </p:sp>
      <p:sp>
        <p:nvSpPr>
          <p:cNvPr id="8" name="Segnaposto piè di pagina 7"/>
          <p:cNvSpPr>
            <a:spLocks noGrp="1"/>
          </p:cNvSpPr>
          <p:nvPr>
            <p:ph type="ftr" sz="quarter" idx="11"/>
          </p:nvPr>
        </p:nvSpPr>
        <p:spPr/>
        <p:txBody>
          <a:bodyPr/>
          <a:lstStyle/>
          <a:p>
            <a:r>
              <a:rPr lang="it-IT"/>
              <a:t>Avv. Renato Scorcelli  rscorcelli@splegal.it </a:t>
            </a:r>
          </a:p>
        </p:txBody>
      </p:sp>
      <p:sp>
        <p:nvSpPr>
          <p:cNvPr id="9" name="Segnaposto numero diapositiva 8"/>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516ED6DB-A7B7-461F-9ECE-8E7C3144E199}" type="datetime1">
              <a:rPr lang="it-IT" smtClean="0"/>
              <a:t>17/06/2019</a:t>
            </a:fld>
            <a:endParaRPr lang="it-IT"/>
          </a:p>
        </p:txBody>
      </p:sp>
      <p:sp>
        <p:nvSpPr>
          <p:cNvPr id="4" name="Segnaposto piè di pagina 3"/>
          <p:cNvSpPr>
            <a:spLocks noGrp="1"/>
          </p:cNvSpPr>
          <p:nvPr>
            <p:ph type="ftr" sz="quarter" idx="11"/>
          </p:nvPr>
        </p:nvSpPr>
        <p:spPr/>
        <p:txBody>
          <a:bodyPr/>
          <a:lstStyle/>
          <a:p>
            <a:r>
              <a:rPr lang="it-IT"/>
              <a:t>Avv. Renato Scorcelli  rscorcelli@splegal.it </a:t>
            </a:r>
          </a:p>
        </p:txBody>
      </p:sp>
      <p:sp>
        <p:nvSpPr>
          <p:cNvPr id="5" name="Segnaposto numero diapositiva 4"/>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0DD0079-B8C2-4166-AE53-73775B2CAE23}" type="datetime1">
              <a:rPr lang="it-IT" smtClean="0"/>
              <a:t>17/06/2019</a:t>
            </a:fld>
            <a:endParaRPr lang="it-IT"/>
          </a:p>
        </p:txBody>
      </p:sp>
      <p:sp>
        <p:nvSpPr>
          <p:cNvPr id="3" name="Segnaposto piè di pagina 2"/>
          <p:cNvSpPr>
            <a:spLocks noGrp="1"/>
          </p:cNvSpPr>
          <p:nvPr>
            <p:ph type="ftr" sz="quarter" idx="11"/>
          </p:nvPr>
        </p:nvSpPr>
        <p:spPr/>
        <p:txBody>
          <a:bodyPr/>
          <a:lstStyle/>
          <a:p>
            <a:r>
              <a:rPr lang="it-IT"/>
              <a:t>Avv. Renato Scorcelli  rscorcelli@splegal.it </a:t>
            </a:r>
          </a:p>
        </p:txBody>
      </p:sp>
      <p:sp>
        <p:nvSpPr>
          <p:cNvPr id="4" name="Segnaposto numero diapositiva 3"/>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C2AD81C2-4B75-4C4E-939F-26954DFCC93D}" type="datetime1">
              <a:rPr lang="it-IT" smtClean="0"/>
              <a:t>17/06/2019</a:t>
            </a:fld>
            <a:endParaRPr lang="it-IT"/>
          </a:p>
        </p:txBody>
      </p:sp>
      <p:sp>
        <p:nvSpPr>
          <p:cNvPr id="6" name="Segnaposto piè di pagina 5"/>
          <p:cNvSpPr>
            <a:spLocks noGrp="1"/>
          </p:cNvSpPr>
          <p:nvPr>
            <p:ph type="ftr" sz="quarter" idx="11"/>
          </p:nvPr>
        </p:nvSpPr>
        <p:spPr/>
        <p:txBody>
          <a:bodyPr/>
          <a:lstStyle/>
          <a:p>
            <a:r>
              <a:rPr lang="it-IT"/>
              <a:t>Avv. Renato Scorcelli  rscorcelli@splegal.it </a:t>
            </a:r>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866BBBA3-0A45-4108-B32E-C55E96487A31}" type="datetime1">
              <a:rPr lang="it-IT" smtClean="0"/>
              <a:t>17/06/2019</a:t>
            </a:fld>
            <a:endParaRPr lang="it-IT"/>
          </a:p>
        </p:txBody>
      </p:sp>
      <p:sp>
        <p:nvSpPr>
          <p:cNvPr id="6" name="Segnaposto piè di pagina 5"/>
          <p:cNvSpPr>
            <a:spLocks noGrp="1"/>
          </p:cNvSpPr>
          <p:nvPr>
            <p:ph type="ftr" sz="quarter" idx="11"/>
          </p:nvPr>
        </p:nvSpPr>
        <p:spPr/>
        <p:txBody>
          <a:bodyPr/>
          <a:lstStyle/>
          <a:p>
            <a:r>
              <a:rPr lang="it-IT"/>
              <a:t>Avv. Renato Scorcelli  rscorcelli@splegal.it </a:t>
            </a:r>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6FE455-1615-401C-8771-79C2AA360830}" type="datetime1">
              <a:rPr lang="it-IT" smtClean="0"/>
              <a:t>17/06/2019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r>
              <a:rPr lang="it-IT"/>
              <a:t>Avv. Renato Scorcelli  rscorcelli@splegal.it </a:t>
            </a:r>
            <a:endParaRPr lang="it-IT" dirty="0"/>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41E1B-4F70-4964-A407-84C68BE8251C}"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stile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1028" name="Rectangle 4"/>
          <p:cNvSpPr>
            <a:spLocks noGrp="1" noChangeArrowheads="1"/>
          </p:cNvSpPr>
          <p:nvPr>
            <p:ph type="dt" sz="half" idx="2"/>
          </p:nvPr>
        </p:nvSpPr>
        <p:spPr bwMode="auto">
          <a:xfrm>
            <a:off x="827088" y="6237288"/>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atin typeface="+mn-lt"/>
              </a:defRPr>
            </a:lvl1pPr>
          </a:lstStyle>
          <a:p>
            <a:pPr eaLnBrk="0" fontAlgn="base" hangingPunct="0">
              <a:spcBef>
                <a:spcPct val="0"/>
              </a:spcBef>
              <a:spcAft>
                <a:spcPct val="0"/>
              </a:spcAft>
              <a:defRPr/>
            </a:pPr>
            <a:fld id="{566B29DB-9187-485B-A0B0-A1D28FF9FC26}" type="datetime1">
              <a:rPr lang="it-IT" smtClean="0">
                <a:solidFill>
                  <a:srgbClr val="000000"/>
                </a:solidFill>
              </a:rPr>
              <a:t>17/06/2019</a:t>
            </a:fld>
            <a:endParaRPr lang="it-IT">
              <a:solidFill>
                <a:srgbClr val="000000"/>
              </a:solidFill>
            </a:endParaRPr>
          </a:p>
        </p:txBody>
      </p:sp>
    </p:spTree>
    <p:extLst>
      <p:ext uri="{BB962C8B-B14F-4D97-AF65-F5344CB8AC3E}">
        <p14:creationId xmlns:p14="http://schemas.microsoft.com/office/powerpoint/2010/main" val="27302212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148CF9-035D-4C79-9F07-9C1CE57EB9A6}" type="datetime1">
              <a:rPr lang="it-IT" smtClean="0"/>
              <a:t>17/06/2019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41E1B-4F70-4964-A407-84C68BE8251C}" type="slidenum">
              <a:rPr lang="it-IT" smtClean="0"/>
              <a:t>‹N›</a:t>
            </a:fld>
            <a:endParaRPr lang="it-IT"/>
          </a:p>
        </p:txBody>
      </p:sp>
    </p:spTree>
    <p:extLst>
      <p:ext uri="{BB962C8B-B14F-4D97-AF65-F5344CB8AC3E}">
        <p14:creationId xmlns:p14="http://schemas.microsoft.com/office/powerpoint/2010/main" val="227095574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5.xml"/></Relationships>
</file>

<file path=ppt/slides/_rels/slide6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899592" y="1145746"/>
            <a:ext cx="7632848" cy="4464496"/>
          </a:xfrm>
          <a:prstGeom prst="rect">
            <a:avLst/>
          </a:prstGeom>
          <a:ln w="28575">
            <a:solidFill>
              <a:srgbClr val="0070C0"/>
            </a:solidFill>
            <a:miter lim="800000"/>
            <a:headEnd/>
            <a:tailEnd/>
          </a:ln>
        </p:spPr>
        <p:txBody>
          <a:bodyPr>
            <a:normAutofit fontScale="77500" lnSpcReduction="20000"/>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FontTx/>
              <a:buNone/>
              <a:defRPr/>
            </a:pPr>
            <a:endParaRPr lang="it-IT" sz="1100" b="1" kern="0" dirty="0">
              <a:solidFill>
                <a:srgbClr val="000000"/>
              </a:solidFill>
              <a:cs typeface="Arial" panose="020B0604020202020204" pitchFamily="34" charset="0"/>
            </a:endParaRPr>
          </a:p>
          <a:p>
            <a:pPr marL="0" indent="0" algn="ctr">
              <a:buFontTx/>
              <a:buNone/>
              <a:defRPr/>
            </a:pPr>
            <a:r>
              <a:rPr lang="it-IT" sz="4800" b="1" kern="0" cap="small" dirty="0">
                <a:solidFill>
                  <a:srgbClr val="000000"/>
                </a:solidFill>
                <a:latin typeface="Calibri" panose="020F0502020204030204" pitchFamily="34" charset="0"/>
                <a:cs typeface="Arial" panose="020B0604020202020204" pitchFamily="34" charset="0"/>
              </a:rPr>
              <a:t>LE RINUNCE E LE TRANSAZIONI NELL’ORDINAMENTO DEL LAVORO</a:t>
            </a:r>
          </a:p>
          <a:p>
            <a:pPr marL="0" indent="0" algn="ctr">
              <a:buFontTx/>
              <a:buNone/>
              <a:defRPr/>
            </a:pPr>
            <a:endParaRPr lang="it-IT" sz="4800" b="1" kern="0" cap="small" dirty="0">
              <a:solidFill>
                <a:srgbClr val="000000"/>
              </a:solidFill>
              <a:latin typeface="Calibri" panose="020F0502020204030204" pitchFamily="34" charset="0"/>
              <a:cs typeface="Arial" panose="020B0604020202020204" pitchFamily="34" charset="0"/>
            </a:endParaRPr>
          </a:p>
          <a:p>
            <a:pPr marL="0" indent="0" algn="ctr">
              <a:buFontTx/>
              <a:buNone/>
              <a:defRPr/>
            </a:pPr>
            <a:r>
              <a:rPr lang="it-IT" sz="4000" b="1" kern="0" cap="small" dirty="0">
                <a:solidFill>
                  <a:srgbClr val="000000"/>
                </a:solidFill>
                <a:latin typeface="Calibri" panose="020F0502020204030204" pitchFamily="34" charset="0"/>
                <a:cs typeface="Arial" panose="020B0604020202020204" pitchFamily="34" charset="0"/>
              </a:rPr>
              <a:t>I PROFILI TRIBUTARI DELLE TRANSAZIONI</a:t>
            </a:r>
          </a:p>
          <a:p>
            <a:pPr marL="0" indent="0" algn="ctr">
              <a:buFontTx/>
              <a:buNone/>
              <a:defRPr/>
            </a:pPr>
            <a:endParaRPr lang="it-IT" sz="4000" b="1" kern="0" cap="small" dirty="0">
              <a:solidFill>
                <a:srgbClr val="000000"/>
              </a:solidFill>
              <a:latin typeface="Calibri" panose="020F0502020204030204" pitchFamily="34" charset="0"/>
              <a:cs typeface="Arial" panose="020B0604020202020204" pitchFamily="34" charset="0"/>
            </a:endParaRPr>
          </a:p>
          <a:p>
            <a:pPr marL="0" indent="0" algn="ctr">
              <a:buFontTx/>
              <a:buNone/>
              <a:defRPr/>
            </a:pPr>
            <a:r>
              <a:rPr lang="it-IT" sz="4000" b="1" kern="0" cap="small" dirty="0">
                <a:solidFill>
                  <a:srgbClr val="000000"/>
                </a:solidFill>
                <a:latin typeface="Calibri" panose="020F0502020204030204" pitchFamily="34" charset="0"/>
                <a:cs typeface="Arial" panose="020B0604020202020204" pitchFamily="34" charset="0"/>
              </a:rPr>
              <a:t>Avv. Renato Scorcelli</a:t>
            </a:r>
          </a:p>
          <a:p>
            <a:pPr marL="0" indent="0" algn="ctr">
              <a:buFontTx/>
              <a:buNone/>
              <a:defRPr/>
            </a:pPr>
            <a:endParaRPr lang="it-IT" sz="2800" b="1" kern="0" cap="small" dirty="0">
              <a:solidFill>
                <a:srgbClr val="000000"/>
              </a:solidFill>
              <a:latin typeface="Calibri" panose="020F0502020204030204" pitchFamily="34" charset="0"/>
              <a:cs typeface="Arial" panose="020B0604020202020204" pitchFamily="34" charset="0"/>
            </a:endParaRPr>
          </a:p>
          <a:p>
            <a:pPr marL="0" indent="0" algn="ctr">
              <a:buFontTx/>
              <a:buNone/>
              <a:defRPr/>
            </a:pPr>
            <a:r>
              <a:rPr lang="it-IT" sz="2800" b="1" kern="0" cap="small" dirty="0">
                <a:solidFill>
                  <a:srgbClr val="000000"/>
                </a:solidFill>
                <a:latin typeface="Calibri" panose="020F0502020204030204" pitchFamily="34" charset="0"/>
                <a:cs typeface="Arial" panose="020B0604020202020204" pitchFamily="34" charset="0"/>
              </a:rPr>
              <a:t>Firenze, 14 giugno 2019</a:t>
            </a:r>
          </a:p>
          <a:p>
            <a:pPr marL="0" indent="0" algn="ctr">
              <a:buFontTx/>
              <a:buNone/>
              <a:defRPr/>
            </a:pPr>
            <a:endParaRPr lang="it-IT" sz="2800" b="1" kern="0" cap="small" dirty="0">
              <a:solidFill>
                <a:srgbClr val="000000"/>
              </a:solidFill>
              <a:latin typeface="Calibri" panose="020F0502020204030204" pitchFamily="34" charset="0"/>
              <a:cs typeface="Arial" panose="020B0604020202020204" pitchFamily="34" charset="0"/>
            </a:endParaRPr>
          </a:p>
        </p:txBody>
      </p:sp>
      <p:pic>
        <p:nvPicPr>
          <p:cNvPr id="3" name="officeArt object" descr="logosplegal"/>
          <p:cNvPicPr/>
          <p:nvPr/>
        </p:nvPicPr>
        <p:blipFill>
          <a:blip r:embed="rId2"/>
          <a:stretch>
            <a:fillRect/>
          </a:stretch>
        </p:blipFill>
        <p:spPr>
          <a:xfrm>
            <a:off x="2339752" y="5862802"/>
            <a:ext cx="4968551" cy="817240"/>
          </a:xfrm>
          <a:prstGeom prst="rect">
            <a:avLst/>
          </a:prstGeom>
          <a:ln w="12700" cap="flat">
            <a:noFill/>
            <a:miter lim="400000"/>
          </a:ln>
          <a:effectLst/>
        </p:spPr>
      </p:pic>
      <p:pic>
        <p:nvPicPr>
          <p:cNvPr id="1026" name="Picture 2" descr="https://www.legale-avvocati.it/wp-content/uploads/2018/03/agi-logo-alta-risoluzione1-660x330-1.jpg">
            <a:extLst>
              <a:ext uri="{FF2B5EF4-FFF2-40B4-BE49-F238E27FC236}">
                <a16:creationId xmlns:a16="http://schemas.microsoft.com/office/drawing/2014/main" id="{0A869FE4-8ABA-49E8-903C-94261C71650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192854"/>
            <a:ext cx="1703090" cy="7574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0884795"/>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p:cNvSpPr>
          <p:nvPr/>
        </p:nvSpPr>
        <p:spPr bwMode="auto">
          <a:xfrm>
            <a:off x="1619250" y="404813"/>
            <a:ext cx="68453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it-IT" sz="2400" b="1">
              <a:latin typeface="Optima" pitchFamily="-28" charset="0"/>
              <a:ea typeface="ヒラギノ角ゴ Pro W3" pitchFamily="-28" charset="-128"/>
              <a:sym typeface="Optima" pitchFamily="-28" charset="0"/>
            </a:endParaRPr>
          </a:p>
        </p:txBody>
      </p:sp>
      <p:sp>
        <p:nvSpPr>
          <p:cNvPr id="113667" name="Text Box 3"/>
          <p:cNvSpPr txBox="1">
            <a:spLocks noChangeArrowheads="1"/>
          </p:cNvSpPr>
          <p:nvPr/>
        </p:nvSpPr>
        <p:spPr bwMode="auto">
          <a:xfrm>
            <a:off x="575469" y="1162447"/>
            <a:ext cx="8280400" cy="5047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spcBef>
                <a:spcPct val="0"/>
              </a:spcBef>
              <a:buFontTx/>
              <a:buNone/>
            </a:pPr>
            <a:endParaRPr lang="it-IT" altLang="it-IT" sz="1800" u="sng" dirty="0">
              <a:latin typeface="Microsoft Sans Serif" pitchFamily="34" charset="0"/>
              <a:ea typeface="ヒラギノ角ゴ Pro W3" pitchFamily="-28" charset="-128"/>
            </a:endParaRPr>
          </a:p>
          <a:p>
            <a:pPr algn="ctr" eaLnBrk="1" hangingPunct="1">
              <a:spcBef>
                <a:spcPct val="0"/>
              </a:spcBef>
              <a:buFontTx/>
              <a:buNone/>
            </a:pPr>
            <a:r>
              <a:rPr lang="it-IT" altLang="it-IT" sz="2400" dirty="0">
                <a:latin typeface="+mj-lt"/>
                <a:ea typeface="ヒラギノ角ゴ Pro W3" pitchFamily="-28" charset="-128"/>
              </a:rPr>
              <a:t>Art. 17 (già art. 16) TUIR: Tassazione separata</a:t>
            </a:r>
          </a:p>
          <a:p>
            <a:pPr algn="ctr" eaLnBrk="1" hangingPunct="1">
              <a:spcBef>
                <a:spcPct val="0"/>
              </a:spcBef>
              <a:buFontTx/>
              <a:buNone/>
            </a:pPr>
            <a:r>
              <a:rPr lang="it-IT" altLang="it-IT" sz="2400" b="1" dirty="0">
                <a:latin typeface="+mj-lt"/>
                <a:ea typeface="ヒラギノ角ゴ Pro W3" pitchFamily="-28" charset="-128"/>
              </a:rPr>
              <a:t>Risoluzione Direzione Centrale Normativa e Contenzioso dell’Agenzia delle Entrate n. 135/E del 28/5/09</a:t>
            </a:r>
          </a:p>
          <a:p>
            <a:pPr algn="just" eaLnBrk="1" hangingPunct="1">
              <a:spcBef>
                <a:spcPct val="0"/>
              </a:spcBef>
              <a:buFontTx/>
              <a:buNone/>
            </a:pPr>
            <a:endParaRPr lang="it-IT" altLang="it-IT" sz="2400" dirty="0">
              <a:latin typeface="+mj-lt"/>
              <a:ea typeface="ヒラギノ角ゴ Pro W3" pitchFamily="-28" charset="-128"/>
            </a:endParaRPr>
          </a:p>
          <a:p>
            <a:pPr algn="just" eaLnBrk="1" hangingPunct="1">
              <a:spcBef>
                <a:spcPct val="0"/>
              </a:spcBef>
              <a:buFontTx/>
              <a:buNone/>
            </a:pPr>
            <a:endParaRPr lang="it-IT" altLang="it-IT" sz="2400" dirty="0">
              <a:latin typeface="+mj-lt"/>
              <a:ea typeface="ヒラギノ角ゴ Pro W3" pitchFamily="-28" charset="-128"/>
            </a:endParaRPr>
          </a:p>
          <a:p>
            <a:pPr algn="just" eaLnBrk="1" hangingPunct="1">
              <a:spcBef>
                <a:spcPct val="0"/>
              </a:spcBef>
              <a:buFontTx/>
              <a:buNone/>
            </a:pPr>
            <a:r>
              <a:rPr lang="it-IT" altLang="it-IT" sz="2400" dirty="0">
                <a:latin typeface="+mj-lt"/>
                <a:ea typeface="ヒラギノ角ゴ Pro W3" pitchFamily="-28" charset="-128"/>
              </a:rPr>
              <a:t>Art. 17, </a:t>
            </a:r>
            <a:r>
              <a:rPr lang="it-IT" altLang="it-IT" sz="2400" dirty="0" err="1">
                <a:latin typeface="+mj-lt"/>
                <a:ea typeface="ヒラギノ角ゴ Pro W3" pitchFamily="-28" charset="-128"/>
              </a:rPr>
              <a:t>lett</a:t>
            </a:r>
            <a:r>
              <a:rPr lang="it-IT" altLang="it-IT" sz="2400" dirty="0">
                <a:latin typeface="+mj-lt"/>
                <a:ea typeface="ヒラギノ角ゴ Pro W3" pitchFamily="-28" charset="-128"/>
              </a:rPr>
              <a:t>. a) TUIR </a:t>
            </a:r>
            <a:r>
              <a:rPr lang="it-IT" altLang="it-IT" sz="2400" b="1" dirty="0">
                <a:latin typeface="+mj-lt"/>
                <a:ea typeface="ヒラギノ角ゴ Pro W3" pitchFamily="-28" charset="-128"/>
              </a:rPr>
              <a:t>non è applicabile </a:t>
            </a:r>
            <a:r>
              <a:rPr lang="it-IT" altLang="it-IT" sz="2400" dirty="0">
                <a:latin typeface="+mj-lt"/>
                <a:ea typeface="ヒラギノ角ゴ Pro W3" pitchFamily="-28" charset="-128"/>
              </a:rPr>
              <a:t>alle somme corrisposte dal cedente al lavoratore a titolo transattivo </a:t>
            </a:r>
            <a:r>
              <a:rPr lang="it-IT" altLang="it-IT" sz="2400" b="1" dirty="0">
                <a:latin typeface="+mj-lt"/>
                <a:ea typeface="ヒラギノ角ゴ Pro W3" pitchFamily="-28" charset="-128"/>
              </a:rPr>
              <a:t>a fronte della rinunzia al vincolo di solidarietà</a:t>
            </a:r>
            <a:r>
              <a:rPr lang="it-IT" altLang="it-IT" sz="2400" dirty="0">
                <a:latin typeface="+mj-lt"/>
                <a:ea typeface="ヒラギノ角ゴ Pro W3" pitchFamily="-28" charset="-128"/>
              </a:rPr>
              <a:t> di cui all’art. 2112, secondo comma, c.c. non essendo configurabile una transazione “</a:t>
            </a:r>
            <a:r>
              <a:rPr lang="it-IT" altLang="it-IT" sz="2400" i="1" dirty="0">
                <a:latin typeface="+mj-lt"/>
                <a:ea typeface="ヒラギノ角ゴ Pro W3" pitchFamily="-28" charset="-128"/>
              </a:rPr>
              <a:t>relativa alla risoluzione del rapporto di lavoro</a:t>
            </a:r>
            <a:r>
              <a:rPr lang="it-IT" altLang="it-IT" sz="2400" dirty="0">
                <a:latin typeface="+mj-lt"/>
                <a:ea typeface="ヒラギノ角ゴ Pro W3" pitchFamily="-28" charset="-128"/>
              </a:rPr>
              <a:t>” per effetto della continuazione </a:t>
            </a:r>
            <a:r>
              <a:rPr lang="it-IT" altLang="it-IT" sz="2400" i="1" dirty="0">
                <a:latin typeface="+mj-lt"/>
                <a:ea typeface="ヒラギノ角ゴ Pro W3" pitchFamily="-28" charset="-128"/>
              </a:rPr>
              <a:t>ex </a:t>
            </a:r>
            <a:r>
              <a:rPr lang="it-IT" altLang="it-IT" sz="2400" i="1" dirty="0" err="1">
                <a:latin typeface="+mj-lt"/>
                <a:ea typeface="ヒラギノ角ゴ Pro W3" pitchFamily="-28" charset="-128"/>
              </a:rPr>
              <a:t>lege</a:t>
            </a:r>
            <a:r>
              <a:rPr lang="it-IT" altLang="it-IT" sz="2400" dirty="0">
                <a:latin typeface="+mj-lt"/>
                <a:ea typeface="ヒラギノ角ゴ Pro W3" pitchFamily="-28" charset="-128"/>
              </a:rPr>
              <a:t> del rapporto di lavoro in capo al cessionario dell’azienda </a:t>
            </a:r>
            <a:endParaRPr lang="it-IT" altLang="it-IT" sz="1800" dirty="0">
              <a:latin typeface="+mj-lt"/>
              <a:ea typeface="ヒラギノ角ゴ Pro W3" pitchFamily="-28" charset="-128"/>
            </a:endParaRPr>
          </a:p>
          <a:p>
            <a:pPr algn="just" eaLnBrk="1" hangingPunct="1">
              <a:spcBef>
                <a:spcPct val="0"/>
              </a:spcBef>
              <a:buFontTx/>
              <a:buNone/>
            </a:pPr>
            <a:endParaRPr lang="it-IT" altLang="it-IT" sz="2000" dirty="0">
              <a:latin typeface="Microsoft Sans Serif" pitchFamily="34" charset="0"/>
              <a:ea typeface="ヒラギノ角ゴ Pro W3" pitchFamily="-28" charset="-128"/>
            </a:endParaRPr>
          </a:p>
          <a:p>
            <a:pPr algn="just" eaLnBrk="1" hangingPunct="1">
              <a:spcBef>
                <a:spcPct val="0"/>
              </a:spcBef>
              <a:buFontTx/>
              <a:buNone/>
            </a:pPr>
            <a:r>
              <a:rPr lang="it-IT" altLang="it-IT" sz="2000" dirty="0">
                <a:latin typeface="Microsoft Sans Serif" pitchFamily="34" charset="0"/>
                <a:ea typeface="ヒラギノ角ゴ Pro W3" pitchFamily="-28" charset="-128"/>
              </a:rPr>
              <a:t> 	</a:t>
            </a:r>
          </a:p>
        </p:txBody>
      </p:sp>
      <p:sp>
        <p:nvSpPr>
          <p:cNvPr id="113669" name="AutoShape 5"/>
          <p:cNvSpPr>
            <a:spLocks noChangeArrowheads="1"/>
          </p:cNvSpPr>
          <p:nvPr/>
        </p:nvSpPr>
        <p:spPr bwMode="auto">
          <a:xfrm>
            <a:off x="4428331" y="2708920"/>
            <a:ext cx="287338" cy="503238"/>
          </a:xfrm>
          <a:prstGeom prst="downArrow">
            <a:avLst>
              <a:gd name="adj1" fmla="val 50000"/>
              <a:gd name="adj2" fmla="val 4378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it-IT" altLang="it-IT" sz="1000">
              <a:latin typeface="Calibri" pitchFamily="34" charset="0"/>
            </a:endParaRPr>
          </a:p>
        </p:txBody>
      </p:sp>
      <p:sp>
        <p:nvSpPr>
          <p:cNvPr id="4" name="Segnaposto numero diapositiva 3"/>
          <p:cNvSpPr>
            <a:spLocks noGrp="1"/>
          </p:cNvSpPr>
          <p:nvPr>
            <p:ph type="sldNum" sz="quarter" idx="12"/>
          </p:nvPr>
        </p:nvSpPr>
        <p:spPr/>
        <p:txBody>
          <a:bodyPr/>
          <a:lstStyle/>
          <a:p>
            <a:fld id="{E7A41E1B-4F70-4964-A407-84C68BE8251C}" type="slidenum">
              <a:rPr lang="it-IT" smtClean="0">
                <a:solidFill>
                  <a:schemeClr val="tx1"/>
                </a:solidFill>
              </a:rPr>
              <a:t>10</a:t>
            </a:fld>
            <a:endParaRPr lang="it-IT">
              <a:solidFill>
                <a:schemeClr val="tx1"/>
              </a:solidFill>
            </a:endParaRPr>
          </a:p>
        </p:txBody>
      </p:sp>
      <p:sp>
        <p:nvSpPr>
          <p:cNvPr id="2" name="Segnaposto piè di pagina 1"/>
          <p:cNvSpPr>
            <a:spLocks noGrp="1"/>
          </p:cNvSpPr>
          <p:nvPr>
            <p:ph type="ftr" sz="quarter" idx="11"/>
          </p:nvPr>
        </p:nvSpPr>
        <p:spPr/>
        <p:txBody>
          <a:bodyPr/>
          <a:lstStyle/>
          <a:p>
            <a:r>
              <a:rPr lang="it-IT"/>
              <a:t>Avv. Renato Scorcelli  </a:t>
            </a:r>
          </a:p>
          <a:p>
            <a:r>
              <a:rPr lang="it-IT"/>
              <a:t>rscorcelli@splegal.it </a:t>
            </a:r>
            <a:endParaRPr lang="it-IT" dirty="0"/>
          </a:p>
        </p:txBody>
      </p:sp>
    </p:spTree>
    <p:extLst>
      <p:ext uri="{BB962C8B-B14F-4D97-AF65-F5344CB8AC3E}">
        <p14:creationId xmlns:p14="http://schemas.microsoft.com/office/powerpoint/2010/main" val="1205229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p:cNvSpPr>
          <p:nvPr/>
        </p:nvSpPr>
        <p:spPr bwMode="auto">
          <a:xfrm>
            <a:off x="1619250" y="404813"/>
            <a:ext cx="68453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it-IT" sz="2400" b="1">
              <a:latin typeface="Optima" pitchFamily="-28" charset="0"/>
              <a:ea typeface="ヒラギノ角ゴ Pro W3" pitchFamily="-28" charset="-128"/>
              <a:sym typeface="Optima" pitchFamily="-28" charset="0"/>
            </a:endParaRPr>
          </a:p>
        </p:txBody>
      </p:sp>
      <p:sp>
        <p:nvSpPr>
          <p:cNvPr id="107523" name="Text Box 3"/>
          <p:cNvSpPr txBox="1">
            <a:spLocks noChangeArrowheads="1"/>
          </p:cNvSpPr>
          <p:nvPr/>
        </p:nvSpPr>
        <p:spPr bwMode="auto">
          <a:xfrm>
            <a:off x="468313" y="1531391"/>
            <a:ext cx="8280400" cy="4370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spcBef>
                <a:spcPct val="0"/>
              </a:spcBef>
              <a:buFontTx/>
              <a:buNone/>
            </a:pPr>
            <a:endParaRPr lang="it-IT" altLang="it-IT" sz="1800" u="sng" dirty="0">
              <a:latin typeface="+mn-lt"/>
              <a:ea typeface="ヒラギノ角ゴ Pro W3" pitchFamily="-28" charset="-128"/>
            </a:endParaRPr>
          </a:p>
          <a:p>
            <a:pPr algn="ctr" eaLnBrk="1" hangingPunct="1">
              <a:spcBef>
                <a:spcPct val="0"/>
              </a:spcBef>
              <a:buFontTx/>
              <a:buNone/>
            </a:pPr>
            <a:r>
              <a:rPr lang="it-IT" altLang="it-IT" sz="2000" dirty="0">
                <a:latin typeface="+mn-lt"/>
                <a:ea typeface="ヒラギノ角ゴ Pro W3" pitchFamily="-28" charset="-128"/>
              </a:rPr>
              <a:t>Art. 17 (già art. 16) </a:t>
            </a:r>
            <a:r>
              <a:rPr lang="it-IT" altLang="it-IT" sz="2000" b="1" dirty="0" err="1">
                <a:latin typeface="+mn-lt"/>
                <a:ea typeface="ヒラギノ角ゴ Pro W3" pitchFamily="-28" charset="-128"/>
              </a:rPr>
              <a:t>Lett</a:t>
            </a:r>
            <a:r>
              <a:rPr lang="it-IT" altLang="it-IT" sz="2000" b="1" dirty="0">
                <a:latin typeface="+mn-lt"/>
                <a:ea typeface="ヒラギノ角ゴ Pro W3" pitchFamily="-28" charset="-128"/>
              </a:rPr>
              <a:t>. b)</a:t>
            </a:r>
            <a:r>
              <a:rPr lang="it-IT" altLang="it-IT" sz="2000" dirty="0">
                <a:latin typeface="+mn-lt"/>
                <a:ea typeface="ヒラギノ角ゴ Pro W3" pitchFamily="-28" charset="-128"/>
              </a:rPr>
              <a:t> TUIR transazioni intervenute </a:t>
            </a:r>
            <a:r>
              <a:rPr lang="it-IT" altLang="it-IT" sz="2000" b="1" dirty="0">
                <a:latin typeface="+mn-lt"/>
                <a:ea typeface="ヒラギノ角ゴ Pro W3" pitchFamily="-28" charset="-128"/>
              </a:rPr>
              <a:t>nel corso del rapporto di lavoro subordinato</a:t>
            </a:r>
            <a:r>
              <a:rPr lang="it-IT" altLang="it-IT" sz="2000" dirty="0">
                <a:latin typeface="+mn-lt"/>
                <a:ea typeface="ヒラギノ角ゴ Pro W3" pitchFamily="-28" charset="-128"/>
              </a:rPr>
              <a:t>: </a:t>
            </a:r>
            <a:r>
              <a:rPr lang="it-IT" altLang="it-IT" sz="2000" b="1" dirty="0">
                <a:latin typeface="+mn-lt"/>
                <a:ea typeface="ヒラギノ角ゴ Pro W3" pitchFamily="-28" charset="-128"/>
              </a:rPr>
              <a:t>tassazione ordinaria </a:t>
            </a:r>
            <a:r>
              <a:rPr lang="it-IT" altLang="it-IT" sz="2000" dirty="0">
                <a:latin typeface="+mn-lt"/>
                <a:ea typeface="ヒラギノ角ゴ Pro W3" pitchFamily="-28" charset="-128"/>
              </a:rPr>
              <a:t>si ricava </a:t>
            </a:r>
            <a:r>
              <a:rPr lang="it-IT" altLang="it-IT" sz="2000" i="1" dirty="0">
                <a:latin typeface="+mn-lt"/>
                <a:ea typeface="ヒラギノ角ゴ Pro W3" pitchFamily="-28" charset="-128"/>
              </a:rPr>
              <a:t>a contrario  </a:t>
            </a:r>
            <a:r>
              <a:rPr lang="it-IT" altLang="it-IT" sz="2000" dirty="0">
                <a:latin typeface="+mn-lt"/>
                <a:ea typeface="ヒラギノ角ゴ Pro W3" pitchFamily="-28" charset="-128"/>
              </a:rPr>
              <a:t>da: </a:t>
            </a:r>
          </a:p>
          <a:p>
            <a:pPr algn="just" eaLnBrk="1" hangingPunct="1">
              <a:spcBef>
                <a:spcPct val="0"/>
              </a:spcBef>
              <a:buFontTx/>
              <a:buNone/>
            </a:pPr>
            <a:endParaRPr lang="it-IT" altLang="it-IT" sz="2000" dirty="0">
              <a:latin typeface="+mn-lt"/>
              <a:ea typeface="ヒラギノ角ゴ Pro W3" pitchFamily="-28" charset="-128"/>
            </a:endParaRPr>
          </a:p>
          <a:p>
            <a:pPr algn="just" eaLnBrk="1" hangingPunct="1">
              <a:spcBef>
                <a:spcPct val="0"/>
              </a:spcBef>
              <a:buFontTx/>
              <a:buNone/>
            </a:pPr>
            <a:endParaRPr lang="it-IT" altLang="it-IT" sz="2000" dirty="0">
              <a:latin typeface="+mn-lt"/>
              <a:ea typeface="ヒラギノ角ゴ Pro W3" pitchFamily="-28" charset="-128"/>
            </a:endParaRPr>
          </a:p>
          <a:p>
            <a:pPr algn="just" eaLnBrk="1" hangingPunct="1">
              <a:spcBef>
                <a:spcPct val="0"/>
              </a:spcBef>
              <a:buFontTx/>
              <a:buNone/>
            </a:pPr>
            <a:r>
              <a:rPr lang="it-IT" altLang="it-IT" sz="2000" b="1" dirty="0">
                <a:latin typeface="+mn-lt"/>
                <a:ea typeface="ヒラギノ角ゴ Pro W3" pitchFamily="-28" charset="-128"/>
              </a:rPr>
              <a:t>Comma 1, </a:t>
            </a:r>
            <a:r>
              <a:rPr lang="it-IT" altLang="it-IT" sz="2000" b="1" dirty="0" err="1">
                <a:latin typeface="+mn-lt"/>
                <a:ea typeface="ヒラギノ角ゴ Pro W3" pitchFamily="-28" charset="-128"/>
              </a:rPr>
              <a:t>Lett</a:t>
            </a:r>
            <a:r>
              <a:rPr lang="it-IT" altLang="it-IT" sz="2000" b="1" dirty="0">
                <a:latin typeface="+mn-lt"/>
                <a:ea typeface="ヒラギノ角ゴ Pro W3" pitchFamily="-28" charset="-128"/>
              </a:rPr>
              <a:t>. b)</a:t>
            </a:r>
            <a:r>
              <a:rPr lang="it-IT" altLang="it-IT" sz="2000" dirty="0">
                <a:latin typeface="+mn-lt"/>
                <a:ea typeface="ヒラギノ角ゴ Pro W3" pitchFamily="-28" charset="-128"/>
              </a:rPr>
              <a:t>: “L’imposta si applica separatamente (…) ad </a:t>
            </a:r>
            <a:r>
              <a:rPr lang="it-IT" altLang="it-IT" sz="2000" b="1" dirty="0">
                <a:latin typeface="+mn-lt"/>
                <a:ea typeface="ヒラギノ角ゴ Pro W3" pitchFamily="-28" charset="-128"/>
              </a:rPr>
              <a:t>emolumenti arretrati per prestazioni di lavoro dipendente riferibili ad anni precedenti</a:t>
            </a:r>
            <a:r>
              <a:rPr lang="it-IT" altLang="it-IT" sz="2000" dirty="0">
                <a:latin typeface="+mn-lt"/>
                <a:ea typeface="ヒラギノ角ゴ Pro W3" pitchFamily="-28" charset="-128"/>
              </a:rPr>
              <a:t>, percepiti per </a:t>
            </a:r>
            <a:r>
              <a:rPr lang="it-IT" altLang="it-IT" sz="2000" b="1" dirty="0">
                <a:latin typeface="+mn-lt"/>
                <a:ea typeface="ヒラギノ角ゴ Pro W3" pitchFamily="-28" charset="-128"/>
              </a:rPr>
              <a:t>effetto di leggi, </a:t>
            </a:r>
            <a:r>
              <a:rPr lang="it-IT" altLang="it-IT" sz="2000" dirty="0">
                <a:latin typeface="+mn-lt"/>
                <a:ea typeface="ヒラギノ角ゴ Pro W3" pitchFamily="-28" charset="-128"/>
              </a:rPr>
              <a:t>di </a:t>
            </a:r>
            <a:r>
              <a:rPr lang="it-IT" altLang="it-IT" sz="2000" b="1" dirty="0">
                <a:latin typeface="+mn-lt"/>
                <a:ea typeface="ヒラギノ角ゴ Pro W3" pitchFamily="-28" charset="-128"/>
              </a:rPr>
              <a:t>contratti collettivi</a:t>
            </a:r>
            <a:r>
              <a:rPr lang="it-IT" altLang="it-IT" sz="2000" dirty="0">
                <a:latin typeface="+mn-lt"/>
                <a:ea typeface="ヒラギノ角ゴ Pro W3" pitchFamily="-28" charset="-128"/>
              </a:rPr>
              <a:t>, di </a:t>
            </a:r>
            <a:r>
              <a:rPr lang="it-IT" altLang="it-IT" sz="2000" b="1" dirty="0">
                <a:latin typeface="+mn-lt"/>
                <a:ea typeface="ヒラギノ角ゴ Pro W3" pitchFamily="-28" charset="-128"/>
              </a:rPr>
              <a:t>sentenze</a:t>
            </a:r>
            <a:r>
              <a:rPr lang="it-IT" altLang="it-IT" sz="2000" dirty="0">
                <a:latin typeface="+mn-lt"/>
                <a:ea typeface="ヒラギノ角ゴ Pro W3" pitchFamily="-28" charset="-128"/>
              </a:rPr>
              <a:t> o di </a:t>
            </a:r>
            <a:r>
              <a:rPr lang="it-IT" altLang="it-IT" sz="2000" b="1" dirty="0">
                <a:latin typeface="+mn-lt"/>
                <a:ea typeface="ヒラギノ角ゴ Pro W3" pitchFamily="-28" charset="-128"/>
              </a:rPr>
              <a:t>atti amministrativi sopravvenuti</a:t>
            </a:r>
            <a:r>
              <a:rPr lang="it-IT" altLang="it-IT" sz="2000" dirty="0">
                <a:latin typeface="+mn-lt"/>
                <a:ea typeface="ヒラギノ角ゴ Pro W3" pitchFamily="-28" charset="-128"/>
              </a:rPr>
              <a:t> o </a:t>
            </a:r>
            <a:r>
              <a:rPr lang="it-IT" altLang="it-IT" sz="2000" b="1" dirty="0">
                <a:latin typeface="+mn-lt"/>
                <a:ea typeface="ヒラギノ角ゴ Pro W3" pitchFamily="-28" charset="-128"/>
              </a:rPr>
              <a:t>per altre cause non dipendenti dalla volontà delle parti</a:t>
            </a:r>
            <a:r>
              <a:rPr lang="it-IT" altLang="it-IT" sz="2000" dirty="0">
                <a:latin typeface="+mn-lt"/>
                <a:ea typeface="ヒラギノ角ゴ Pro W3" pitchFamily="-28" charset="-128"/>
              </a:rPr>
              <a:t>, compresi i compensi e le indennità di cui al comma 1 dell'articolo 50 e al comma 2 dell'articolo 49”. </a:t>
            </a:r>
          </a:p>
          <a:p>
            <a:pPr algn="just" eaLnBrk="1" hangingPunct="1">
              <a:spcBef>
                <a:spcPct val="0"/>
              </a:spcBef>
              <a:buFontTx/>
              <a:buNone/>
            </a:pPr>
            <a:endParaRPr lang="it-IT" altLang="it-IT" sz="2000" dirty="0">
              <a:latin typeface="Microsoft Sans Serif" pitchFamily="34" charset="0"/>
              <a:ea typeface="ヒラギノ角ゴ Pro W3" pitchFamily="-28" charset="-128"/>
            </a:endParaRPr>
          </a:p>
          <a:p>
            <a:pPr algn="just" eaLnBrk="1" hangingPunct="1">
              <a:spcBef>
                <a:spcPct val="0"/>
              </a:spcBef>
              <a:buFontTx/>
              <a:buNone/>
            </a:pPr>
            <a:endParaRPr lang="it-IT" altLang="it-IT" sz="2000" dirty="0">
              <a:latin typeface="Microsoft Sans Serif" pitchFamily="34" charset="0"/>
              <a:ea typeface="ヒラギノ角ゴ Pro W3" pitchFamily="-28" charset="-128"/>
            </a:endParaRPr>
          </a:p>
          <a:p>
            <a:pPr algn="just" eaLnBrk="1" hangingPunct="1">
              <a:spcBef>
                <a:spcPct val="0"/>
              </a:spcBef>
              <a:buFontTx/>
              <a:buNone/>
            </a:pPr>
            <a:r>
              <a:rPr lang="it-IT" altLang="it-IT" sz="2000" dirty="0">
                <a:latin typeface="Microsoft Sans Serif" pitchFamily="34" charset="0"/>
                <a:ea typeface="ヒラギノ角ゴ Pro W3" pitchFamily="-28" charset="-128"/>
              </a:rPr>
              <a:t> 	</a:t>
            </a:r>
          </a:p>
        </p:txBody>
      </p:sp>
      <p:sp>
        <p:nvSpPr>
          <p:cNvPr id="107524" name="Text Box 4"/>
          <p:cNvSpPr txBox="1">
            <a:spLocks noChangeArrowheads="1"/>
          </p:cNvSpPr>
          <p:nvPr/>
        </p:nvSpPr>
        <p:spPr bwMode="auto">
          <a:xfrm>
            <a:off x="539750" y="3353250"/>
            <a:ext cx="8280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endParaRPr lang="it-IT" altLang="it-IT" sz="1600">
              <a:latin typeface="Microsoft Sans Serif" pitchFamily="34" charset="0"/>
              <a:ea typeface="ヒラギノ角ゴ Pro W3" pitchFamily="-28" charset="-128"/>
            </a:endParaRPr>
          </a:p>
        </p:txBody>
      </p:sp>
      <p:sp>
        <p:nvSpPr>
          <p:cNvPr id="4" name="Segnaposto numero diapositiva 3"/>
          <p:cNvSpPr>
            <a:spLocks noGrp="1"/>
          </p:cNvSpPr>
          <p:nvPr>
            <p:ph type="sldNum" sz="quarter" idx="12"/>
          </p:nvPr>
        </p:nvSpPr>
        <p:spPr/>
        <p:txBody>
          <a:bodyPr/>
          <a:lstStyle/>
          <a:p>
            <a:fld id="{E7A41E1B-4F70-4964-A407-84C68BE8251C}" type="slidenum">
              <a:rPr lang="it-IT" smtClean="0">
                <a:solidFill>
                  <a:schemeClr val="tx1"/>
                </a:solidFill>
              </a:rPr>
              <a:t>11</a:t>
            </a:fld>
            <a:endParaRPr lang="it-IT">
              <a:solidFill>
                <a:schemeClr val="tx1"/>
              </a:solidFill>
            </a:endParaRPr>
          </a:p>
        </p:txBody>
      </p:sp>
      <p:sp>
        <p:nvSpPr>
          <p:cNvPr id="2" name="Segnaposto piè di pagina 1"/>
          <p:cNvSpPr>
            <a:spLocks noGrp="1"/>
          </p:cNvSpPr>
          <p:nvPr>
            <p:ph type="ftr" sz="quarter" idx="11"/>
          </p:nvPr>
        </p:nvSpPr>
        <p:spPr/>
        <p:txBody>
          <a:bodyPr/>
          <a:lstStyle/>
          <a:p>
            <a:r>
              <a:rPr lang="it-IT"/>
              <a:t>Avv. Renato Scorcelli  </a:t>
            </a:r>
          </a:p>
          <a:p>
            <a:r>
              <a:rPr lang="it-IT"/>
              <a:t>rscorcelli@splegal.it </a:t>
            </a:r>
            <a:endParaRPr lang="it-IT" dirty="0"/>
          </a:p>
        </p:txBody>
      </p:sp>
    </p:spTree>
    <p:extLst>
      <p:ext uri="{BB962C8B-B14F-4D97-AF65-F5344CB8AC3E}">
        <p14:creationId xmlns:p14="http://schemas.microsoft.com/office/powerpoint/2010/main" val="25391796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p:cNvSpPr>
          <p:nvPr/>
        </p:nvSpPr>
        <p:spPr bwMode="auto">
          <a:xfrm>
            <a:off x="1619250" y="404813"/>
            <a:ext cx="68453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it-IT" sz="2400" b="1">
              <a:latin typeface="Optima" pitchFamily="-28" charset="0"/>
              <a:ea typeface="ヒラギノ角ゴ Pro W3" pitchFamily="-28" charset="-128"/>
              <a:sym typeface="Optima" pitchFamily="-28" charset="0"/>
            </a:endParaRPr>
          </a:p>
        </p:txBody>
      </p:sp>
      <p:sp>
        <p:nvSpPr>
          <p:cNvPr id="108547" name="Text Box 3"/>
          <p:cNvSpPr txBox="1">
            <a:spLocks noChangeArrowheads="1"/>
          </p:cNvSpPr>
          <p:nvPr/>
        </p:nvSpPr>
        <p:spPr bwMode="auto">
          <a:xfrm>
            <a:off x="539750" y="662514"/>
            <a:ext cx="8280400" cy="6063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spcBef>
                <a:spcPct val="0"/>
              </a:spcBef>
              <a:buFontTx/>
              <a:buNone/>
            </a:pPr>
            <a:endParaRPr lang="it-IT" altLang="it-IT" sz="2000" u="sng" dirty="0">
              <a:latin typeface="+mj-lt"/>
              <a:ea typeface="ヒラギノ角ゴ Pro W3" pitchFamily="-28" charset="-128"/>
            </a:endParaRPr>
          </a:p>
          <a:p>
            <a:pPr algn="ctr" eaLnBrk="1" hangingPunct="1">
              <a:spcBef>
                <a:spcPct val="0"/>
              </a:spcBef>
              <a:buFontTx/>
              <a:buNone/>
            </a:pPr>
            <a:r>
              <a:rPr lang="it-IT" altLang="it-IT" sz="2000" dirty="0">
                <a:latin typeface="+mj-lt"/>
                <a:ea typeface="ヒラギノ角ゴ Pro W3" pitchFamily="-28" charset="-128"/>
              </a:rPr>
              <a:t>Art. 17 (già art. 16) </a:t>
            </a:r>
            <a:r>
              <a:rPr lang="it-IT" altLang="it-IT" sz="2000" b="1" dirty="0" err="1">
                <a:latin typeface="+mj-lt"/>
                <a:ea typeface="ヒラギノ角ゴ Pro W3" pitchFamily="-28" charset="-128"/>
              </a:rPr>
              <a:t>Lett</a:t>
            </a:r>
            <a:r>
              <a:rPr lang="it-IT" altLang="it-IT" sz="2000" b="1" dirty="0">
                <a:latin typeface="+mj-lt"/>
                <a:ea typeface="ヒラギノ角ゴ Pro W3" pitchFamily="-28" charset="-128"/>
              </a:rPr>
              <a:t>. b)</a:t>
            </a:r>
            <a:r>
              <a:rPr lang="it-IT" altLang="it-IT" sz="2000" dirty="0">
                <a:latin typeface="+mj-lt"/>
                <a:ea typeface="ヒラギノ角ゴ Pro W3" pitchFamily="-28" charset="-128"/>
              </a:rPr>
              <a:t> TUIR: </a:t>
            </a:r>
            <a:r>
              <a:rPr lang="it-IT" altLang="it-IT" sz="2000" b="1" dirty="0">
                <a:latin typeface="+mj-lt"/>
                <a:ea typeface="ヒラギノ角ゴ Pro W3" pitchFamily="-28" charset="-128"/>
              </a:rPr>
              <a:t>tassazione separata</a:t>
            </a:r>
            <a:endParaRPr lang="it-IT" altLang="it-IT" sz="2000" dirty="0">
              <a:latin typeface="+mj-lt"/>
              <a:ea typeface="ヒラギノ角ゴ Pro W3" pitchFamily="-28" charset="-128"/>
            </a:endParaRPr>
          </a:p>
          <a:p>
            <a:pPr algn="just" eaLnBrk="1" hangingPunct="1">
              <a:spcBef>
                <a:spcPct val="0"/>
              </a:spcBef>
              <a:buFontTx/>
              <a:buNone/>
            </a:pPr>
            <a:endParaRPr lang="it-IT" altLang="it-IT" sz="2000" dirty="0">
              <a:latin typeface="+mj-lt"/>
              <a:ea typeface="ヒラギノ角ゴ Pro W3" pitchFamily="-28" charset="-128"/>
            </a:endParaRPr>
          </a:p>
          <a:p>
            <a:pPr algn="just" eaLnBrk="1" hangingPunct="1">
              <a:spcBef>
                <a:spcPct val="0"/>
              </a:spcBef>
              <a:buFontTx/>
              <a:buNone/>
            </a:pPr>
            <a:endParaRPr lang="it-IT" altLang="it-IT" sz="2000" dirty="0">
              <a:latin typeface="+mj-lt"/>
              <a:ea typeface="ヒラギノ角ゴ Pro W3" pitchFamily="-28" charset="-128"/>
            </a:endParaRPr>
          </a:p>
          <a:p>
            <a:pPr algn="just" eaLnBrk="1" hangingPunct="1">
              <a:spcBef>
                <a:spcPct val="0"/>
              </a:spcBef>
              <a:buFontTx/>
              <a:buNone/>
            </a:pPr>
            <a:r>
              <a:rPr lang="it-IT" altLang="it-IT" sz="2000" b="1" dirty="0">
                <a:latin typeface="Calibri" panose="020F0502020204030204" pitchFamily="34" charset="0"/>
                <a:ea typeface="ヒラギノ角ゴ Pro W3" pitchFamily="-28" charset="-128"/>
              </a:rPr>
              <a:t>solo per certe somme (percepite nel corso del rapporto o anche dopo) «</a:t>
            </a:r>
            <a:r>
              <a:rPr lang="it-IT" altLang="it-IT" sz="2000" b="1" i="1" u="sng" dirty="0">
                <a:latin typeface="Calibri" panose="020F0502020204030204" pitchFamily="34" charset="0"/>
                <a:ea typeface="ヒラギノ角ゴ Pro W3" pitchFamily="-28" charset="-128"/>
              </a:rPr>
              <a:t>per </a:t>
            </a:r>
            <a:r>
              <a:rPr lang="it-IT" altLang="it-IT" sz="2000" b="1" i="1" dirty="0">
                <a:latin typeface="Calibri" panose="020F0502020204030204" pitchFamily="34" charset="0"/>
                <a:ea typeface="ヒラギノ角ゴ Pro W3" pitchFamily="-28" charset="-128"/>
              </a:rPr>
              <a:t>prestazioni di lavoro dipendente riferibili ad anni precedenti</a:t>
            </a:r>
            <a:r>
              <a:rPr lang="it-IT" altLang="it-IT" sz="2000" b="1" dirty="0">
                <a:latin typeface="Calibri" panose="020F0502020204030204" pitchFamily="34" charset="0"/>
                <a:ea typeface="ヒラギノ角ゴ Pro W3" pitchFamily="-28" charset="-128"/>
              </a:rPr>
              <a:t>»</a:t>
            </a:r>
            <a:endParaRPr lang="it-IT" altLang="it-IT" sz="2000" dirty="0">
              <a:latin typeface="Calibri" panose="020F0502020204030204" pitchFamily="34" charset="0"/>
              <a:ea typeface="ヒラギノ角ゴ Pro W3" pitchFamily="-28" charset="-128"/>
            </a:endParaRPr>
          </a:p>
          <a:p>
            <a:pPr algn="just" eaLnBrk="1" hangingPunct="1">
              <a:spcBef>
                <a:spcPct val="0"/>
              </a:spcBef>
              <a:buFontTx/>
              <a:buNone/>
            </a:pPr>
            <a:endParaRPr lang="it-IT" altLang="it-IT" sz="2000" dirty="0">
              <a:latin typeface="+mj-lt"/>
              <a:ea typeface="ヒラギノ角ゴ Pro W3" pitchFamily="-28" charset="-128"/>
            </a:endParaRPr>
          </a:p>
          <a:p>
            <a:pPr algn="just" eaLnBrk="1" hangingPunct="1">
              <a:spcBef>
                <a:spcPct val="0"/>
              </a:spcBef>
              <a:buFontTx/>
              <a:buNone/>
            </a:pPr>
            <a:r>
              <a:rPr lang="it-IT" altLang="it-IT" sz="2000" dirty="0">
                <a:latin typeface="+mj-lt"/>
                <a:ea typeface="ヒラギノ角ゴ Pro W3" pitchFamily="-28" charset="-128"/>
              </a:rPr>
              <a:t>Con </a:t>
            </a:r>
            <a:r>
              <a:rPr lang="it-IT" altLang="it-IT" sz="2000" b="1" dirty="0">
                <a:latin typeface="+mj-lt"/>
                <a:ea typeface="ヒラギノ角ゴ Pro W3" pitchFamily="-28" charset="-128"/>
              </a:rPr>
              <a:t>aliquota</a:t>
            </a:r>
            <a:r>
              <a:rPr lang="it-IT" altLang="it-IT" sz="2000" dirty="0">
                <a:latin typeface="+mj-lt"/>
                <a:ea typeface="ヒラギノ角ゴ Pro W3" pitchFamily="-28" charset="-128"/>
              </a:rPr>
              <a:t> corrispondente alla </a:t>
            </a:r>
            <a:r>
              <a:rPr lang="it-IT" altLang="it-IT" sz="2000" b="1" dirty="0">
                <a:latin typeface="+mj-lt"/>
                <a:ea typeface="ヒラギノ角ゴ Pro W3" pitchFamily="-28" charset="-128"/>
              </a:rPr>
              <a:t>metà del reddito complessivo netto </a:t>
            </a:r>
            <a:r>
              <a:rPr lang="it-IT" altLang="it-IT" sz="2000" dirty="0">
                <a:latin typeface="+mj-lt"/>
                <a:ea typeface="ヒラギノ角ゴ Pro W3" pitchFamily="-28" charset="-128"/>
              </a:rPr>
              <a:t>del </a:t>
            </a:r>
            <a:r>
              <a:rPr lang="it-IT" altLang="it-IT" sz="2000" b="1" dirty="0">
                <a:latin typeface="+mj-lt"/>
                <a:ea typeface="ヒラギノ角ゴ Pro W3" pitchFamily="-28" charset="-128"/>
              </a:rPr>
              <a:t>biennio anteriore</a:t>
            </a:r>
            <a:r>
              <a:rPr lang="it-IT" altLang="it-IT" sz="2000" dirty="0">
                <a:latin typeface="+mj-lt"/>
                <a:ea typeface="ヒラギノ角ゴ Pro W3" pitchFamily="-28" charset="-128"/>
              </a:rPr>
              <a:t> all’</a:t>
            </a:r>
            <a:r>
              <a:rPr lang="it-IT" altLang="it-IT" sz="2000" b="1" dirty="0">
                <a:latin typeface="+mj-lt"/>
                <a:ea typeface="ヒラギノ角ゴ Pro W3" pitchFamily="-28" charset="-128"/>
              </a:rPr>
              <a:t>anno </a:t>
            </a:r>
            <a:r>
              <a:rPr lang="it-IT" altLang="it-IT" sz="2000" dirty="0">
                <a:latin typeface="+mj-lt"/>
                <a:ea typeface="ヒラギノ角ゴ Pro W3" pitchFamily="-28" charset="-128"/>
              </a:rPr>
              <a:t>di </a:t>
            </a:r>
            <a:r>
              <a:rPr lang="it-IT" altLang="it-IT" sz="2000" b="1" dirty="0">
                <a:latin typeface="+mj-lt"/>
                <a:ea typeface="ヒラギノ角ゴ Pro W3" pitchFamily="-28" charset="-128"/>
              </a:rPr>
              <a:t>percezione</a:t>
            </a:r>
            <a:r>
              <a:rPr lang="it-IT" altLang="it-IT" sz="2000" dirty="0">
                <a:latin typeface="+mj-lt"/>
                <a:ea typeface="ヒラギノ角ゴ Pro W3" pitchFamily="-28" charset="-128"/>
              </a:rPr>
              <a:t> (art. 21,comma primo, TUIR).</a:t>
            </a:r>
          </a:p>
          <a:p>
            <a:pPr algn="just" eaLnBrk="1" hangingPunct="1">
              <a:spcBef>
                <a:spcPct val="0"/>
              </a:spcBef>
              <a:buFontTx/>
              <a:buNone/>
            </a:pPr>
            <a:endParaRPr lang="it-IT" altLang="it-IT" sz="2000" dirty="0">
              <a:latin typeface="+mj-lt"/>
              <a:ea typeface="ヒラギノ角ゴ Pro W3" pitchFamily="-28" charset="-128"/>
            </a:endParaRPr>
          </a:p>
          <a:p>
            <a:pPr algn="just" eaLnBrk="1" hangingPunct="1">
              <a:spcBef>
                <a:spcPct val="0"/>
              </a:spcBef>
              <a:buFontTx/>
              <a:buNone/>
            </a:pPr>
            <a:r>
              <a:rPr lang="it-IT" altLang="it-IT" sz="2000" dirty="0">
                <a:latin typeface="+mj-lt"/>
                <a:ea typeface="ヒラギノ角ゴ Pro W3" pitchFamily="-28" charset="-128"/>
              </a:rPr>
              <a:t>Il datore di lavoro opera la ritenuta IRPEF per l’intero </a:t>
            </a:r>
            <a:r>
              <a:rPr lang="it-IT" altLang="it-IT" sz="2000" i="1" dirty="0">
                <a:latin typeface="+mj-lt"/>
                <a:ea typeface="ヒラギノ角ゴ Pro W3" pitchFamily="-28" charset="-128"/>
              </a:rPr>
              <a:t>ex</a:t>
            </a:r>
            <a:r>
              <a:rPr lang="it-IT" altLang="it-IT" sz="2000" dirty="0">
                <a:latin typeface="+mj-lt"/>
                <a:ea typeface="ヒラギノ角ゴ Pro W3" pitchFamily="-28" charset="-128"/>
              </a:rPr>
              <a:t> art. 23 DPR 600/73 </a:t>
            </a:r>
          </a:p>
          <a:p>
            <a:pPr algn="just" eaLnBrk="1" hangingPunct="1">
              <a:spcBef>
                <a:spcPct val="0"/>
              </a:spcBef>
              <a:buFontTx/>
              <a:buNone/>
            </a:pPr>
            <a:endParaRPr lang="it-IT" altLang="it-IT" sz="1800" dirty="0">
              <a:latin typeface="Microsoft Sans Serif" pitchFamily="34" charset="0"/>
              <a:ea typeface="ヒラギノ角ゴ Pro W3" pitchFamily="-28" charset="-128"/>
            </a:endParaRPr>
          </a:p>
          <a:p>
            <a:pPr algn="just" eaLnBrk="1" hangingPunct="1">
              <a:spcBef>
                <a:spcPct val="0"/>
              </a:spcBef>
              <a:buFontTx/>
              <a:buNone/>
            </a:pPr>
            <a:r>
              <a:rPr lang="it-IT" altLang="it-IT" sz="1800" dirty="0">
                <a:ea typeface="ヒラギノ角ゴ Pro W3" pitchFamily="-28" charset="-128"/>
              </a:rPr>
              <a:t>Ad esempio: </a:t>
            </a:r>
            <a:r>
              <a:rPr lang="it-IT" altLang="it-IT" sz="1800" b="1" dirty="0">
                <a:ea typeface="ヒラギノ角ゴ Pro W3" pitchFamily="-28" charset="-128"/>
              </a:rPr>
              <a:t>reintegrazione e risarcimento danni ex art. 18 S.L. per parte retribuzione riferibile ad anni precedenti </a:t>
            </a:r>
            <a:r>
              <a:rPr lang="it-IT" altLang="it-IT" sz="1800" dirty="0">
                <a:ea typeface="ヒラギノ角ゴ Pro W3" pitchFamily="-28" charset="-128"/>
              </a:rPr>
              <a:t>(mentre </a:t>
            </a:r>
            <a:r>
              <a:rPr lang="it-IT" altLang="it-IT" sz="1800" b="1" dirty="0">
                <a:ea typeface="ヒラギノ角ゴ Pro W3" pitchFamily="-28" charset="-128"/>
              </a:rPr>
              <a:t>quella relativa ad anno di percezione: tassazione ordinaria</a:t>
            </a:r>
            <a:r>
              <a:rPr lang="it-IT" altLang="it-IT" sz="1800" dirty="0">
                <a:ea typeface="ヒラギノ角ゴ Pro W3" pitchFamily="-28" charset="-128"/>
              </a:rPr>
              <a:t>): </a:t>
            </a:r>
          </a:p>
          <a:p>
            <a:pPr algn="ctr" eaLnBrk="1" hangingPunct="1">
              <a:spcBef>
                <a:spcPct val="0"/>
              </a:spcBef>
              <a:buFontTx/>
              <a:buNone/>
            </a:pPr>
            <a:endParaRPr lang="it-IT" altLang="it-IT" sz="2000" b="1" u="sng" dirty="0">
              <a:ea typeface="ヒラギノ角ゴ Pro W3" pitchFamily="-28" charset="-128"/>
            </a:endParaRPr>
          </a:p>
          <a:p>
            <a:pPr algn="ctr" eaLnBrk="1" hangingPunct="1">
              <a:spcBef>
                <a:spcPct val="0"/>
              </a:spcBef>
              <a:buFontTx/>
              <a:buNone/>
            </a:pPr>
            <a:r>
              <a:rPr lang="it-IT" altLang="it-IT" sz="2000" b="1" u="sng" dirty="0">
                <a:solidFill>
                  <a:srgbClr val="FF0000"/>
                </a:solidFill>
                <a:ea typeface="ヒラギノ角ゴ Pro W3" pitchFamily="-28" charset="-128"/>
              </a:rPr>
              <a:t>sempre attuale dopo sentenza Corte </a:t>
            </a:r>
            <a:r>
              <a:rPr lang="it-IT" altLang="it-IT" sz="2000" b="1" u="sng" dirty="0" err="1">
                <a:solidFill>
                  <a:srgbClr val="FF0000"/>
                </a:solidFill>
                <a:ea typeface="ヒラギノ角ゴ Pro W3" pitchFamily="-28" charset="-128"/>
              </a:rPr>
              <a:t>Cost</a:t>
            </a:r>
            <a:r>
              <a:rPr lang="it-IT" altLang="it-IT" sz="2000" b="1" u="sng" dirty="0">
                <a:solidFill>
                  <a:srgbClr val="FF0000"/>
                </a:solidFill>
                <a:ea typeface="ヒラギノ角ゴ Pro W3" pitchFamily="-28" charset="-128"/>
              </a:rPr>
              <a:t>. n. 86/2018?</a:t>
            </a:r>
          </a:p>
          <a:p>
            <a:pPr algn="just" eaLnBrk="1" hangingPunct="1">
              <a:spcBef>
                <a:spcPct val="0"/>
              </a:spcBef>
              <a:buFontTx/>
              <a:buNone/>
            </a:pPr>
            <a:endParaRPr lang="it-IT" altLang="it-IT" sz="1800" dirty="0">
              <a:ea typeface="ヒラギノ角ゴ Pro W3" pitchFamily="-28" charset="-128"/>
            </a:endParaRPr>
          </a:p>
          <a:p>
            <a:pPr algn="just" eaLnBrk="1" hangingPunct="1">
              <a:spcBef>
                <a:spcPct val="0"/>
              </a:spcBef>
              <a:buFontTx/>
              <a:buNone/>
            </a:pPr>
            <a:endParaRPr lang="it-IT" altLang="it-IT" sz="1800" dirty="0">
              <a:latin typeface="Microsoft Sans Serif" pitchFamily="34" charset="0"/>
              <a:ea typeface="ヒラギノ角ゴ Pro W3" pitchFamily="-28" charset="-128"/>
            </a:endParaRPr>
          </a:p>
          <a:p>
            <a:pPr algn="just" eaLnBrk="1" hangingPunct="1">
              <a:spcBef>
                <a:spcPct val="0"/>
              </a:spcBef>
              <a:buFontTx/>
              <a:buNone/>
            </a:pPr>
            <a:r>
              <a:rPr lang="it-IT" altLang="it-IT" sz="2000" dirty="0">
                <a:latin typeface="Microsoft Sans Serif" pitchFamily="34" charset="0"/>
                <a:ea typeface="ヒラギノ角ゴ Pro W3" pitchFamily="-28" charset="-128"/>
              </a:rPr>
              <a:t> 	</a:t>
            </a:r>
          </a:p>
        </p:txBody>
      </p:sp>
      <p:sp>
        <p:nvSpPr>
          <p:cNvPr id="108548" name="Text Box 4"/>
          <p:cNvSpPr txBox="1">
            <a:spLocks noChangeArrowheads="1"/>
          </p:cNvSpPr>
          <p:nvPr/>
        </p:nvSpPr>
        <p:spPr bwMode="auto">
          <a:xfrm>
            <a:off x="539750" y="3357563"/>
            <a:ext cx="8280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endParaRPr lang="it-IT" altLang="it-IT" sz="1600">
              <a:latin typeface="Microsoft Sans Serif" pitchFamily="34" charset="0"/>
              <a:ea typeface="ヒラギノ角ゴ Pro W3" pitchFamily="-28" charset="-128"/>
            </a:endParaRPr>
          </a:p>
        </p:txBody>
      </p:sp>
      <p:sp>
        <p:nvSpPr>
          <p:cNvPr id="4" name="Segnaposto numero diapositiva 3"/>
          <p:cNvSpPr>
            <a:spLocks noGrp="1"/>
          </p:cNvSpPr>
          <p:nvPr>
            <p:ph type="sldNum" sz="quarter" idx="12"/>
          </p:nvPr>
        </p:nvSpPr>
        <p:spPr/>
        <p:txBody>
          <a:bodyPr/>
          <a:lstStyle/>
          <a:p>
            <a:fld id="{E7A41E1B-4F70-4964-A407-84C68BE8251C}" type="slidenum">
              <a:rPr lang="it-IT" smtClean="0">
                <a:solidFill>
                  <a:schemeClr val="tx1"/>
                </a:solidFill>
              </a:rPr>
              <a:t>12</a:t>
            </a:fld>
            <a:endParaRPr lang="it-IT">
              <a:solidFill>
                <a:schemeClr val="tx1"/>
              </a:solidFill>
            </a:endParaRPr>
          </a:p>
        </p:txBody>
      </p:sp>
      <p:sp>
        <p:nvSpPr>
          <p:cNvPr id="2" name="Segnaposto piè di pagina 1"/>
          <p:cNvSpPr>
            <a:spLocks noGrp="1"/>
          </p:cNvSpPr>
          <p:nvPr>
            <p:ph type="ftr" sz="quarter" idx="11"/>
          </p:nvPr>
        </p:nvSpPr>
        <p:spPr/>
        <p:txBody>
          <a:bodyPr/>
          <a:lstStyle/>
          <a:p>
            <a:r>
              <a:rPr lang="it-IT"/>
              <a:t>Avv. Renato Scorcelli  </a:t>
            </a:r>
          </a:p>
          <a:p>
            <a:r>
              <a:rPr lang="it-IT"/>
              <a:t>rscorcelli@splegal.it </a:t>
            </a:r>
            <a:endParaRPr lang="it-IT" dirty="0"/>
          </a:p>
        </p:txBody>
      </p:sp>
    </p:spTree>
    <p:extLst>
      <p:ext uri="{BB962C8B-B14F-4D97-AF65-F5344CB8AC3E}">
        <p14:creationId xmlns:p14="http://schemas.microsoft.com/office/powerpoint/2010/main" val="20594984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692696"/>
            <a:ext cx="8229600" cy="5544616"/>
          </a:xfrm>
        </p:spPr>
        <p:txBody>
          <a:bodyPr>
            <a:normAutofit/>
          </a:bodyPr>
          <a:lstStyle/>
          <a:p>
            <a:pPr marL="0" indent="0" algn="ctr">
              <a:buNone/>
            </a:pPr>
            <a:r>
              <a:rPr lang="it-IT" altLang="it-IT" sz="2000" dirty="0">
                <a:ea typeface="ヒラギノ角ゴ Pro W3" pitchFamily="-28" charset="-128"/>
              </a:rPr>
              <a:t>Art. 17 (già art. 16) </a:t>
            </a:r>
            <a:r>
              <a:rPr lang="it-IT" altLang="it-IT" sz="2000" b="1" dirty="0" err="1">
                <a:ea typeface="ヒラギノ角ゴ Pro W3" pitchFamily="-28" charset="-128"/>
              </a:rPr>
              <a:t>Lett</a:t>
            </a:r>
            <a:r>
              <a:rPr lang="it-IT" altLang="it-IT" sz="2000" b="1" dirty="0">
                <a:ea typeface="ヒラギノ角ゴ Pro W3" pitchFamily="-28" charset="-128"/>
              </a:rPr>
              <a:t>. b)</a:t>
            </a:r>
            <a:r>
              <a:rPr lang="it-IT" altLang="it-IT" sz="2000" dirty="0">
                <a:ea typeface="ヒラギノ角ゴ Pro W3" pitchFamily="-28" charset="-128"/>
              </a:rPr>
              <a:t> TUIR: </a:t>
            </a:r>
            <a:r>
              <a:rPr lang="it-IT" altLang="it-IT" sz="2000" b="1" dirty="0">
                <a:ea typeface="ヒラギノ角ゴ Pro W3" pitchFamily="-28" charset="-128"/>
              </a:rPr>
              <a:t>tassazione separata</a:t>
            </a:r>
            <a:endParaRPr lang="it-IT" altLang="it-IT" sz="2000" dirty="0">
              <a:ea typeface="ヒラギノ角ゴ Pro W3" pitchFamily="-28" charset="-128"/>
            </a:endParaRPr>
          </a:p>
          <a:p>
            <a:pPr marL="0" indent="0" algn="ctr">
              <a:buNone/>
            </a:pPr>
            <a:endParaRPr lang="it-IT" sz="2800" b="1" dirty="0">
              <a:solidFill>
                <a:srgbClr val="FF0000"/>
              </a:solidFill>
              <a:latin typeface="Microsoft Sans Serif" panose="020B0604020202020204" pitchFamily="34" charset="0"/>
              <a:cs typeface="Microsoft Sans Serif" panose="020B0604020202020204" pitchFamily="34" charset="0"/>
            </a:endParaRPr>
          </a:p>
          <a:p>
            <a:pPr marL="0" indent="0" algn="ctr">
              <a:buNone/>
            </a:pPr>
            <a:r>
              <a:rPr lang="it-IT" sz="2400" b="1" dirty="0">
                <a:solidFill>
                  <a:srgbClr val="FF0000"/>
                </a:solidFill>
                <a:latin typeface="Microsoft Sans Serif" panose="020B0604020202020204" pitchFamily="34" charset="0"/>
                <a:cs typeface="Microsoft Sans Serif" panose="020B0604020202020204" pitchFamily="34" charset="0"/>
              </a:rPr>
              <a:t>Corte </a:t>
            </a:r>
            <a:r>
              <a:rPr lang="it-IT" sz="2400" b="1" dirty="0" err="1">
                <a:solidFill>
                  <a:srgbClr val="FF0000"/>
                </a:solidFill>
                <a:latin typeface="Microsoft Sans Serif" panose="020B0604020202020204" pitchFamily="34" charset="0"/>
                <a:cs typeface="Microsoft Sans Serif" panose="020B0604020202020204" pitchFamily="34" charset="0"/>
              </a:rPr>
              <a:t>cost</a:t>
            </a:r>
            <a:r>
              <a:rPr lang="it-IT" sz="2400" b="1" dirty="0">
                <a:solidFill>
                  <a:srgbClr val="FF0000"/>
                </a:solidFill>
                <a:latin typeface="Microsoft Sans Serif" panose="020B0604020202020204" pitchFamily="34" charset="0"/>
                <a:cs typeface="Microsoft Sans Serif" panose="020B0604020202020204" pitchFamily="34" charset="0"/>
              </a:rPr>
              <a:t>. 23/04/2018 n. 86</a:t>
            </a:r>
          </a:p>
          <a:p>
            <a:pPr marL="0" indent="0" algn="ctr">
              <a:buNone/>
            </a:pPr>
            <a:endParaRPr lang="it-IT" sz="2400" b="1" dirty="0">
              <a:solidFill>
                <a:srgbClr val="FF0000"/>
              </a:solidFill>
              <a:latin typeface="Microsoft Sans Serif" panose="020B0604020202020204" pitchFamily="34" charset="0"/>
              <a:cs typeface="Microsoft Sans Serif" panose="020B0604020202020204" pitchFamily="34" charset="0"/>
            </a:endParaRPr>
          </a:p>
          <a:p>
            <a:pPr marL="0" indent="0" algn="ctr">
              <a:buNone/>
            </a:pPr>
            <a:r>
              <a:rPr lang="it-IT" sz="1800" b="1" dirty="0">
                <a:latin typeface="Microsoft Sans Serif" panose="020B0604020202020204" pitchFamily="34" charset="0"/>
                <a:cs typeface="Microsoft Sans Serif" panose="020B0604020202020204" pitchFamily="34" charset="0"/>
              </a:rPr>
              <a:t>Rigetta questione di legittimità costituzionale art. 18, co. 4, S.L. (ordinanza </a:t>
            </a:r>
            <a:r>
              <a:rPr lang="it-IT" sz="1800" b="1" dirty="0" err="1">
                <a:latin typeface="Microsoft Sans Serif" panose="020B0604020202020204" pitchFamily="34" charset="0"/>
                <a:cs typeface="Microsoft Sans Serif" panose="020B0604020202020204" pitchFamily="34" charset="0"/>
              </a:rPr>
              <a:t>Trib</a:t>
            </a:r>
            <a:r>
              <a:rPr lang="it-IT" sz="1800" b="1" dirty="0">
                <a:latin typeface="Microsoft Sans Serif" panose="020B0604020202020204" pitchFamily="34" charset="0"/>
                <a:cs typeface="Microsoft Sans Serif" panose="020B0604020202020204" pitchFamily="34" charset="0"/>
              </a:rPr>
              <a:t>. Trento 26/07/2016) </a:t>
            </a:r>
          </a:p>
          <a:p>
            <a:pPr marL="0" indent="0" algn="ctr">
              <a:buNone/>
            </a:pPr>
            <a:endParaRPr lang="it-IT" sz="1800" b="1" dirty="0">
              <a:latin typeface="Microsoft Sans Serif" panose="020B0604020202020204" pitchFamily="34" charset="0"/>
              <a:cs typeface="Microsoft Sans Serif" panose="020B0604020202020204" pitchFamily="34" charset="0"/>
            </a:endParaRPr>
          </a:p>
          <a:p>
            <a:pPr marL="0" indent="0" algn="ctr">
              <a:buNone/>
            </a:pPr>
            <a:endParaRPr lang="it-IT" sz="1800" b="1" dirty="0">
              <a:latin typeface="Microsoft Sans Serif" panose="020B0604020202020204" pitchFamily="34" charset="0"/>
              <a:cs typeface="Microsoft Sans Serif" panose="020B0604020202020204" pitchFamily="34" charset="0"/>
            </a:endParaRPr>
          </a:p>
          <a:p>
            <a:pPr marL="0" indent="0" algn="ctr">
              <a:buNone/>
            </a:pPr>
            <a:r>
              <a:rPr lang="it-IT" sz="1800" b="1" dirty="0">
                <a:latin typeface="Microsoft Sans Serif" panose="020B0604020202020204" pitchFamily="34" charset="0"/>
                <a:cs typeface="Microsoft Sans Serif" panose="020B0604020202020204" pitchFamily="34" charset="0"/>
              </a:rPr>
              <a:t>Fattispecie</a:t>
            </a:r>
          </a:p>
          <a:p>
            <a:pPr marL="0" indent="0" algn="just">
              <a:buNone/>
            </a:pPr>
            <a:endParaRPr lang="it-IT" sz="1800" dirty="0">
              <a:latin typeface="Microsoft Sans Serif" panose="020B0604020202020204" pitchFamily="34" charset="0"/>
              <a:cs typeface="Microsoft Sans Serif" panose="020B0604020202020204" pitchFamily="34" charset="0"/>
            </a:endParaRPr>
          </a:p>
          <a:p>
            <a:pPr marL="0" indent="0" algn="just">
              <a:buNone/>
            </a:pPr>
            <a:endParaRPr lang="it-IT" sz="1800" dirty="0">
              <a:latin typeface="Microsoft Sans Serif" panose="020B0604020202020204" pitchFamily="34" charset="0"/>
              <a:cs typeface="Microsoft Sans Serif" panose="020B0604020202020204" pitchFamily="34" charset="0"/>
            </a:endParaRPr>
          </a:p>
          <a:p>
            <a:pPr marL="0" indent="0" algn="just">
              <a:buNone/>
            </a:pPr>
            <a:r>
              <a:rPr lang="it-IT" sz="1800" dirty="0">
                <a:latin typeface="Microsoft Sans Serif" panose="020B0604020202020204" pitchFamily="34" charset="0"/>
                <a:cs typeface="Microsoft Sans Serif" panose="020B0604020202020204" pitchFamily="34" charset="0"/>
              </a:rPr>
              <a:t>opposizione del lavoratore a decreto ingiuntivo dell’ex datrice di lavoro per restituzione indennità relativa al periodo tra il licenziamento e la sentenza di riforma ordinanza di reintegrazione emessa a conclusione della fase sommaria</a:t>
            </a:r>
          </a:p>
          <a:p>
            <a:pPr marL="0" indent="0" algn="ctr">
              <a:buNone/>
            </a:pPr>
            <a:endParaRPr lang="it-IT" dirty="0">
              <a:solidFill>
                <a:srgbClr val="FF0000"/>
              </a:solidFill>
            </a:endParaRPr>
          </a:p>
        </p:txBody>
      </p:sp>
      <p:sp>
        <p:nvSpPr>
          <p:cNvPr id="4" name="Segnaposto piè di pagina 3"/>
          <p:cNvSpPr>
            <a:spLocks noGrp="1"/>
          </p:cNvSpPr>
          <p:nvPr>
            <p:ph type="ftr" sz="quarter" idx="11"/>
          </p:nvPr>
        </p:nvSpPr>
        <p:spPr/>
        <p:txBody>
          <a:bodyPr/>
          <a:lstStyle/>
          <a:p>
            <a:r>
              <a:rPr lang="it-IT" dirty="0"/>
              <a:t>Avv. Renato </a:t>
            </a:r>
            <a:r>
              <a:rPr lang="it-IT" dirty="0" err="1"/>
              <a:t>Scorcelli</a:t>
            </a:r>
            <a:r>
              <a:rPr lang="it-IT" dirty="0"/>
              <a:t> </a:t>
            </a:r>
          </a:p>
          <a:p>
            <a:r>
              <a:rPr lang="it-IT" dirty="0"/>
              <a:t> rscorcelli@splegal.it </a:t>
            </a:r>
          </a:p>
        </p:txBody>
      </p:sp>
      <p:sp>
        <p:nvSpPr>
          <p:cNvPr id="5" name="Segnaposto numero diapositiva 4"/>
          <p:cNvSpPr>
            <a:spLocks noGrp="1"/>
          </p:cNvSpPr>
          <p:nvPr>
            <p:ph type="sldNum" sz="quarter" idx="12"/>
          </p:nvPr>
        </p:nvSpPr>
        <p:spPr/>
        <p:txBody>
          <a:bodyPr/>
          <a:lstStyle/>
          <a:p>
            <a:fld id="{E7A41E1B-4F70-4964-A407-84C68BE8251C}" type="slidenum">
              <a:rPr lang="it-IT" smtClean="0"/>
              <a:t>13</a:t>
            </a:fld>
            <a:endParaRPr lang="it-IT"/>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69203" y="3341419"/>
            <a:ext cx="343669" cy="360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69204" y="4209603"/>
            <a:ext cx="343669" cy="360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29208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79053" y="548680"/>
            <a:ext cx="8229600" cy="5328592"/>
          </a:xfrm>
        </p:spPr>
        <p:txBody>
          <a:bodyPr>
            <a:normAutofit fontScale="92500" lnSpcReduction="10000"/>
          </a:bodyPr>
          <a:lstStyle/>
          <a:p>
            <a:pPr marL="0" lvl="0" indent="0" algn="ctr">
              <a:buNone/>
            </a:pPr>
            <a:r>
              <a:rPr lang="it-IT" altLang="it-IT" sz="2000" dirty="0">
                <a:solidFill>
                  <a:prstClr val="black"/>
                </a:solidFill>
                <a:ea typeface="ヒラギノ角ゴ Pro W3" pitchFamily="-28" charset="-128"/>
              </a:rPr>
              <a:t>Art. 17 (già art. 16) </a:t>
            </a:r>
            <a:r>
              <a:rPr lang="it-IT" altLang="it-IT" sz="2000" b="1" dirty="0" err="1">
                <a:solidFill>
                  <a:prstClr val="black"/>
                </a:solidFill>
                <a:ea typeface="ヒラギノ角ゴ Pro W3" pitchFamily="-28" charset="-128"/>
              </a:rPr>
              <a:t>Lett</a:t>
            </a:r>
            <a:r>
              <a:rPr lang="it-IT" altLang="it-IT" sz="2000" b="1" dirty="0">
                <a:solidFill>
                  <a:prstClr val="black"/>
                </a:solidFill>
                <a:ea typeface="ヒラギノ角ゴ Pro W3" pitchFamily="-28" charset="-128"/>
              </a:rPr>
              <a:t>. b)</a:t>
            </a:r>
            <a:r>
              <a:rPr lang="it-IT" altLang="it-IT" sz="2000" dirty="0">
                <a:solidFill>
                  <a:prstClr val="black"/>
                </a:solidFill>
                <a:ea typeface="ヒラギノ角ゴ Pro W3" pitchFamily="-28" charset="-128"/>
              </a:rPr>
              <a:t> TUIR: </a:t>
            </a:r>
            <a:r>
              <a:rPr lang="it-IT" altLang="it-IT" sz="2000" b="1" dirty="0">
                <a:solidFill>
                  <a:prstClr val="black"/>
                </a:solidFill>
                <a:ea typeface="ヒラギノ角ゴ Pro W3" pitchFamily="-28" charset="-128"/>
              </a:rPr>
              <a:t>tassazione separata</a:t>
            </a:r>
            <a:endParaRPr lang="it-IT" altLang="it-IT" sz="2000" dirty="0">
              <a:solidFill>
                <a:prstClr val="black"/>
              </a:solidFill>
              <a:ea typeface="ヒラギノ角ゴ Pro W3" pitchFamily="-28" charset="-128"/>
            </a:endParaRPr>
          </a:p>
          <a:p>
            <a:pPr marL="0" indent="0" algn="ctr">
              <a:buNone/>
            </a:pPr>
            <a:endParaRPr lang="it-IT" sz="2800" b="1" dirty="0">
              <a:solidFill>
                <a:srgbClr val="FF0000"/>
              </a:solidFill>
              <a:latin typeface="Microsoft Sans Serif" panose="020B0604020202020204" pitchFamily="34" charset="0"/>
              <a:cs typeface="Microsoft Sans Serif" panose="020B0604020202020204" pitchFamily="34" charset="0"/>
            </a:endParaRPr>
          </a:p>
          <a:p>
            <a:pPr marL="0" indent="0" algn="ctr">
              <a:buNone/>
            </a:pPr>
            <a:r>
              <a:rPr lang="it-IT" sz="2800" b="1" dirty="0">
                <a:solidFill>
                  <a:srgbClr val="FF0000"/>
                </a:solidFill>
                <a:latin typeface="Microsoft Sans Serif" panose="020B0604020202020204" pitchFamily="34" charset="0"/>
                <a:cs typeface="Microsoft Sans Serif" panose="020B0604020202020204" pitchFamily="34" charset="0"/>
              </a:rPr>
              <a:t>Corte </a:t>
            </a:r>
            <a:r>
              <a:rPr lang="it-IT" sz="2800" b="1" dirty="0" err="1">
                <a:solidFill>
                  <a:srgbClr val="FF0000"/>
                </a:solidFill>
                <a:latin typeface="Microsoft Sans Serif" panose="020B0604020202020204" pitchFamily="34" charset="0"/>
                <a:cs typeface="Microsoft Sans Serif" panose="020B0604020202020204" pitchFamily="34" charset="0"/>
              </a:rPr>
              <a:t>cost</a:t>
            </a:r>
            <a:r>
              <a:rPr lang="it-IT" sz="2800" b="1" dirty="0">
                <a:solidFill>
                  <a:srgbClr val="FF0000"/>
                </a:solidFill>
                <a:latin typeface="Microsoft Sans Serif" panose="020B0604020202020204" pitchFamily="34" charset="0"/>
                <a:cs typeface="Microsoft Sans Serif" panose="020B0604020202020204" pitchFamily="34" charset="0"/>
              </a:rPr>
              <a:t>. 23/04/2018 n. 86</a:t>
            </a:r>
          </a:p>
          <a:p>
            <a:pPr marL="0" indent="0" algn="ctr">
              <a:buNone/>
            </a:pPr>
            <a:endParaRPr lang="it-IT" sz="1800" b="1" dirty="0">
              <a:latin typeface="Microsoft Sans Serif" panose="020B0604020202020204" pitchFamily="34" charset="0"/>
              <a:cs typeface="Microsoft Sans Serif" panose="020B0604020202020204" pitchFamily="34" charset="0"/>
            </a:endParaRPr>
          </a:p>
          <a:p>
            <a:pPr marL="0" indent="0" algn="ctr">
              <a:buNone/>
            </a:pPr>
            <a:endParaRPr lang="it-IT" sz="1800" b="1" dirty="0">
              <a:latin typeface="Microsoft Sans Serif" panose="020B0604020202020204" pitchFamily="34" charset="0"/>
              <a:cs typeface="Microsoft Sans Serif" panose="020B0604020202020204" pitchFamily="34" charset="0"/>
            </a:endParaRPr>
          </a:p>
          <a:p>
            <a:pPr marL="0" indent="0" algn="just">
              <a:buNone/>
            </a:pPr>
            <a:r>
              <a:rPr lang="it-IT" sz="1800" dirty="0">
                <a:latin typeface="Microsoft Sans Serif" panose="020B0604020202020204" pitchFamily="34" charset="0"/>
                <a:cs typeface="Microsoft Sans Serif" panose="020B0604020202020204" pitchFamily="34" charset="0"/>
              </a:rPr>
              <a:t>Sollevata questione di legittimità dell’art. 18, co. 4, S.L. in relazione ad art. 3 </a:t>
            </a:r>
            <a:r>
              <a:rPr lang="it-IT" sz="1800" dirty="0" err="1">
                <a:latin typeface="Microsoft Sans Serif" panose="020B0604020202020204" pitchFamily="34" charset="0"/>
                <a:cs typeface="Microsoft Sans Serif" panose="020B0604020202020204" pitchFamily="34" charset="0"/>
              </a:rPr>
              <a:t>Cost</a:t>
            </a:r>
            <a:r>
              <a:rPr lang="it-IT" sz="1800" dirty="0">
                <a:latin typeface="Microsoft Sans Serif" panose="020B0604020202020204" pitchFamily="34" charset="0"/>
                <a:cs typeface="Microsoft Sans Serif" panose="020B0604020202020204" pitchFamily="34" charset="0"/>
              </a:rPr>
              <a:t>. </a:t>
            </a:r>
            <a:r>
              <a:rPr lang="it-IT" sz="1800" i="1" dirty="0">
                <a:latin typeface="Microsoft Sans Serif" panose="020B0604020202020204" pitchFamily="34" charset="0"/>
                <a:cs typeface="Microsoft Sans Serif" panose="020B0604020202020204" pitchFamily="34" charset="0"/>
              </a:rPr>
              <a:t>«nella parte in cui attribuisce irragionevolmente </a:t>
            </a:r>
            <a:r>
              <a:rPr lang="it-IT" sz="1800" b="1" i="1" u="sng" dirty="0">
                <a:latin typeface="Microsoft Sans Serif" panose="020B0604020202020204" pitchFamily="34" charset="0"/>
                <a:cs typeface="Microsoft Sans Serif" panose="020B0604020202020204" pitchFamily="34" charset="0"/>
              </a:rPr>
              <a:t>natura risarcitoria</a:t>
            </a:r>
            <a:r>
              <a:rPr lang="it-IT" sz="1800" i="1" dirty="0">
                <a:latin typeface="Microsoft Sans Serif" panose="020B0604020202020204" pitchFamily="34" charset="0"/>
                <a:cs typeface="Microsoft Sans Serif" panose="020B0604020202020204" pitchFamily="34" charset="0"/>
              </a:rPr>
              <a:t>, anziché </a:t>
            </a:r>
            <a:r>
              <a:rPr lang="it-IT" sz="1800" i="1" u="sng" dirty="0">
                <a:latin typeface="Microsoft Sans Serif" panose="020B0604020202020204" pitchFamily="34" charset="0"/>
                <a:cs typeface="Microsoft Sans Serif" panose="020B0604020202020204" pitchFamily="34" charset="0"/>
              </a:rPr>
              <a:t>retributiva</a:t>
            </a:r>
            <a:r>
              <a:rPr lang="it-IT" sz="1800" i="1" dirty="0">
                <a:latin typeface="Microsoft Sans Serif" panose="020B0604020202020204" pitchFamily="34" charset="0"/>
                <a:cs typeface="Microsoft Sans Serif" panose="020B0604020202020204" pitchFamily="34" charset="0"/>
              </a:rPr>
              <a:t>, alle somme di denaro che il datore di lavoro è tenuto a corrispondere </a:t>
            </a:r>
            <a:r>
              <a:rPr lang="it-IT" sz="1800" b="1" i="1" dirty="0">
                <a:latin typeface="Microsoft Sans Serif" panose="020B0604020202020204" pitchFamily="34" charset="0"/>
                <a:cs typeface="Microsoft Sans Serif" panose="020B0604020202020204" pitchFamily="34" charset="0"/>
              </a:rPr>
              <a:t>in relazione al periodo intercorrente dalla pronuncia di annullamento del licenziamento </a:t>
            </a:r>
            <a:r>
              <a:rPr lang="it-IT" sz="1800" i="1" dirty="0">
                <a:latin typeface="Microsoft Sans Serif" panose="020B0604020202020204" pitchFamily="34" charset="0"/>
                <a:cs typeface="Microsoft Sans Serif" panose="020B0604020202020204" pitchFamily="34" charset="0"/>
              </a:rPr>
              <a:t>e di </a:t>
            </a:r>
            <a:r>
              <a:rPr lang="it-IT" sz="1800" b="1" i="1" dirty="0">
                <a:latin typeface="Microsoft Sans Serif" panose="020B0604020202020204" pitchFamily="34" charset="0"/>
                <a:cs typeface="Microsoft Sans Serif" panose="020B0604020202020204" pitchFamily="34" charset="0"/>
              </a:rPr>
              <a:t>condanna alla reintegrazione nel posto di lavoro provvisoriamente esecutiva fino all’effettiva ripresa dell’attività lavorativa </a:t>
            </a:r>
            <a:r>
              <a:rPr lang="it-IT" sz="1800" i="1" dirty="0">
                <a:latin typeface="Microsoft Sans Serif" panose="020B0604020202020204" pitchFamily="34" charset="0"/>
                <a:cs typeface="Microsoft Sans Serif" panose="020B0604020202020204" pitchFamily="34" charset="0"/>
              </a:rPr>
              <a:t>o fino alla pronuncia di riforma della prima».</a:t>
            </a:r>
          </a:p>
          <a:p>
            <a:pPr marL="0" indent="0" algn="just">
              <a:buNone/>
            </a:pPr>
            <a:endParaRPr lang="it-IT" sz="1800" i="1" dirty="0">
              <a:latin typeface="Microsoft Sans Serif" panose="020B0604020202020204" pitchFamily="34" charset="0"/>
              <a:cs typeface="Microsoft Sans Serif" panose="020B0604020202020204" pitchFamily="34" charset="0"/>
            </a:endParaRPr>
          </a:p>
          <a:p>
            <a:pPr algn="just">
              <a:buFont typeface="Wingdings" pitchFamily="2" charset="2"/>
              <a:buChar char="à"/>
            </a:pPr>
            <a:r>
              <a:rPr lang="it-IT" sz="1800" b="1" dirty="0">
                <a:latin typeface="Microsoft Sans Serif" panose="020B0604020202020204" pitchFamily="34" charset="0"/>
                <a:cs typeface="Microsoft Sans Serif" panose="020B0604020202020204" pitchFamily="34" charset="0"/>
                <a:sym typeface="Wingdings" panose="05000000000000000000" pitchFamily="2" charset="2"/>
              </a:rPr>
              <a:t>Violazione principio di eguaglianza </a:t>
            </a:r>
            <a:r>
              <a:rPr lang="it-IT" sz="1800" dirty="0">
                <a:latin typeface="Microsoft Sans Serif" panose="020B0604020202020204" pitchFamily="34" charset="0"/>
                <a:cs typeface="Microsoft Sans Serif" panose="020B0604020202020204" pitchFamily="34" charset="0"/>
                <a:sym typeface="Wingdings" panose="05000000000000000000" pitchFamily="2" charset="2"/>
              </a:rPr>
              <a:t>tra:</a:t>
            </a:r>
          </a:p>
          <a:p>
            <a:pPr algn="just">
              <a:buFont typeface="+mj-lt"/>
              <a:buAutoNum type="alphaLcPeriod"/>
            </a:pPr>
            <a:r>
              <a:rPr lang="it-IT" sz="1800" dirty="0">
                <a:latin typeface="Microsoft Sans Serif" panose="020B0604020202020204" pitchFamily="34" charset="0"/>
                <a:cs typeface="Microsoft Sans Serif" panose="020B0604020202020204" pitchFamily="34" charset="0"/>
                <a:sym typeface="Wingdings" panose="05000000000000000000" pitchFamily="2" charset="2"/>
              </a:rPr>
              <a:t>datore che riammette in servizio il lavoratore (che non può ripetere le somme corrisposte in caso di riforma della sentenza) </a:t>
            </a:r>
          </a:p>
          <a:p>
            <a:pPr algn="just">
              <a:buFont typeface="+mj-lt"/>
              <a:buAutoNum type="alphaLcPeriod"/>
            </a:pPr>
            <a:r>
              <a:rPr lang="it-IT" sz="1800" dirty="0">
                <a:latin typeface="Microsoft Sans Serif" panose="020B0604020202020204" pitchFamily="34" charset="0"/>
                <a:cs typeface="Microsoft Sans Serif" panose="020B0604020202020204" pitchFamily="34" charset="0"/>
                <a:sym typeface="Wingdings" panose="05000000000000000000" pitchFamily="2" charset="2"/>
              </a:rPr>
              <a:t>datore che si limita a versare le somme dovute ma non riammette in servizio il dipendente (che può ripeterle).</a:t>
            </a:r>
            <a:endParaRPr lang="it-IT" sz="1800" dirty="0">
              <a:latin typeface="Microsoft Sans Serif" panose="020B0604020202020204" pitchFamily="34" charset="0"/>
              <a:cs typeface="Microsoft Sans Serif" panose="020B0604020202020204" pitchFamily="34" charset="0"/>
            </a:endParaRPr>
          </a:p>
          <a:p>
            <a:pPr marL="0" indent="0" algn="just">
              <a:buNone/>
            </a:pPr>
            <a:endParaRPr lang="it-IT" sz="1400" b="1" dirty="0">
              <a:solidFill>
                <a:srgbClr val="FF0000"/>
              </a:solidFill>
            </a:endParaRPr>
          </a:p>
        </p:txBody>
      </p:sp>
      <p:sp>
        <p:nvSpPr>
          <p:cNvPr id="4" name="Segnaposto piè di pagina 3"/>
          <p:cNvSpPr>
            <a:spLocks noGrp="1"/>
          </p:cNvSpPr>
          <p:nvPr>
            <p:ph type="ftr" sz="quarter" idx="11"/>
          </p:nvPr>
        </p:nvSpPr>
        <p:spPr/>
        <p:txBody>
          <a:bodyPr/>
          <a:lstStyle/>
          <a:p>
            <a:r>
              <a:rPr lang="it-IT" dirty="0"/>
              <a:t>Avv. Renato </a:t>
            </a:r>
            <a:r>
              <a:rPr lang="it-IT" dirty="0" err="1"/>
              <a:t>Scorcelli</a:t>
            </a:r>
            <a:r>
              <a:rPr lang="it-IT" dirty="0"/>
              <a:t>  </a:t>
            </a:r>
          </a:p>
          <a:p>
            <a:r>
              <a:rPr lang="it-IT" dirty="0"/>
              <a:t>rscorcelli@splegal.it </a:t>
            </a:r>
          </a:p>
        </p:txBody>
      </p:sp>
      <p:sp>
        <p:nvSpPr>
          <p:cNvPr id="5" name="Segnaposto numero diapositiva 4"/>
          <p:cNvSpPr>
            <a:spLocks noGrp="1"/>
          </p:cNvSpPr>
          <p:nvPr>
            <p:ph type="sldNum" sz="quarter" idx="12"/>
          </p:nvPr>
        </p:nvSpPr>
        <p:spPr/>
        <p:txBody>
          <a:bodyPr/>
          <a:lstStyle/>
          <a:p>
            <a:fld id="{E7A41E1B-4F70-4964-A407-84C68BE8251C}" type="slidenum">
              <a:rPr lang="it-IT" smtClean="0"/>
              <a:t>14</a:t>
            </a:fld>
            <a:endParaRPr lang="it-IT"/>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62078" y="1829073"/>
            <a:ext cx="4635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501210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72951" y="548680"/>
            <a:ext cx="8229600" cy="1143000"/>
          </a:xfrm>
        </p:spPr>
        <p:txBody>
          <a:bodyPr>
            <a:noAutofit/>
          </a:bodyPr>
          <a:lstStyle/>
          <a:p>
            <a:r>
              <a:rPr lang="it-IT" sz="3200" b="1" dirty="0">
                <a:latin typeface="Microsoft Sans Serif" panose="020B0604020202020204" pitchFamily="34" charset="0"/>
                <a:cs typeface="Microsoft Sans Serif" panose="020B0604020202020204" pitchFamily="34" charset="0"/>
              </a:rPr>
              <a:t/>
            </a:r>
            <a:br>
              <a:rPr lang="it-IT" sz="3200" b="1" dirty="0">
                <a:latin typeface="Microsoft Sans Serif" panose="020B0604020202020204" pitchFamily="34" charset="0"/>
                <a:cs typeface="Microsoft Sans Serif" panose="020B0604020202020204" pitchFamily="34" charset="0"/>
              </a:rPr>
            </a:br>
            <a:endParaRPr lang="it-IT" sz="3200" b="1" dirty="0">
              <a:latin typeface="Microsoft Sans Serif" panose="020B0604020202020204" pitchFamily="34" charset="0"/>
              <a:cs typeface="Microsoft Sans Serif" panose="020B0604020202020204" pitchFamily="34" charset="0"/>
            </a:endParaRPr>
          </a:p>
        </p:txBody>
      </p:sp>
      <p:sp>
        <p:nvSpPr>
          <p:cNvPr id="3" name="Segnaposto contenuto 2"/>
          <p:cNvSpPr>
            <a:spLocks noGrp="1"/>
          </p:cNvSpPr>
          <p:nvPr>
            <p:ph idx="1"/>
          </p:nvPr>
        </p:nvSpPr>
        <p:spPr>
          <a:xfrm>
            <a:off x="395536" y="764704"/>
            <a:ext cx="8229600" cy="4525963"/>
          </a:xfrm>
        </p:spPr>
        <p:txBody>
          <a:bodyPr>
            <a:normAutofit fontScale="92500" lnSpcReduction="10000"/>
          </a:bodyPr>
          <a:lstStyle/>
          <a:p>
            <a:pPr marL="0" indent="0" algn="ctr">
              <a:buNone/>
            </a:pPr>
            <a:endParaRPr lang="it-IT" sz="2800" b="1" dirty="0">
              <a:solidFill>
                <a:srgbClr val="FF0000"/>
              </a:solidFill>
              <a:latin typeface="Microsoft Sans Serif" panose="020B0604020202020204" pitchFamily="34" charset="0"/>
              <a:cs typeface="Microsoft Sans Serif" panose="020B0604020202020204" pitchFamily="34" charset="0"/>
            </a:endParaRPr>
          </a:p>
          <a:p>
            <a:pPr marL="0" lvl="0" indent="0" algn="ctr">
              <a:buNone/>
            </a:pPr>
            <a:r>
              <a:rPr lang="it-IT" altLang="it-IT" sz="2100" dirty="0">
                <a:solidFill>
                  <a:prstClr val="black"/>
                </a:solidFill>
                <a:ea typeface="ヒラギノ角ゴ Pro W3" pitchFamily="-28" charset="-128"/>
              </a:rPr>
              <a:t>Art. 17 (già art. 16) </a:t>
            </a:r>
            <a:r>
              <a:rPr lang="it-IT" altLang="it-IT" sz="2100" b="1" dirty="0" err="1">
                <a:solidFill>
                  <a:prstClr val="black"/>
                </a:solidFill>
                <a:ea typeface="ヒラギノ角ゴ Pro W3" pitchFamily="-28" charset="-128"/>
              </a:rPr>
              <a:t>Lett</a:t>
            </a:r>
            <a:r>
              <a:rPr lang="it-IT" altLang="it-IT" sz="2100" b="1" dirty="0">
                <a:solidFill>
                  <a:prstClr val="black"/>
                </a:solidFill>
                <a:ea typeface="ヒラギノ角ゴ Pro W3" pitchFamily="-28" charset="-128"/>
              </a:rPr>
              <a:t>. b)</a:t>
            </a:r>
            <a:r>
              <a:rPr lang="it-IT" altLang="it-IT" sz="2100" dirty="0">
                <a:solidFill>
                  <a:prstClr val="black"/>
                </a:solidFill>
                <a:ea typeface="ヒラギノ角ゴ Pro W3" pitchFamily="-28" charset="-128"/>
              </a:rPr>
              <a:t> TUIR: </a:t>
            </a:r>
            <a:r>
              <a:rPr lang="it-IT" altLang="it-IT" sz="2100" b="1" dirty="0">
                <a:solidFill>
                  <a:prstClr val="black"/>
                </a:solidFill>
                <a:ea typeface="ヒラギノ角ゴ Pro W3" pitchFamily="-28" charset="-128"/>
              </a:rPr>
              <a:t>tassazione separata</a:t>
            </a:r>
            <a:endParaRPr lang="it-IT" altLang="it-IT" sz="2100" dirty="0">
              <a:solidFill>
                <a:prstClr val="black"/>
              </a:solidFill>
              <a:ea typeface="ヒラギノ角ゴ Pro W3" pitchFamily="-28" charset="-128"/>
            </a:endParaRPr>
          </a:p>
          <a:p>
            <a:pPr marL="0" indent="0" algn="ctr">
              <a:buNone/>
            </a:pPr>
            <a:endParaRPr lang="it-IT" sz="2800" b="1" dirty="0">
              <a:solidFill>
                <a:srgbClr val="FF0000"/>
              </a:solidFill>
              <a:latin typeface="Microsoft Sans Serif" panose="020B0604020202020204" pitchFamily="34" charset="0"/>
              <a:cs typeface="Microsoft Sans Serif" panose="020B0604020202020204" pitchFamily="34" charset="0"/>
            </a:endParaRPr>
          </a:p>
          <a:p>
            <a:pPr marL="0" indent="0" algn="ctr">
              <a:buNone/>
            </a:pPr>
            <a:r>
              <a:rPr lang="it-IT" sz="2800" b="1" dirty="0">
                <a:solidFill>
                  <a:srgbClr val="FF0000"/>
                </a:solidFill>
                <a:latin typeface="Microsoft Sans Serif" panose="020B0604020202020204" pitchFamily="34" charset="0"/>
                <a:cs typeface="Microsoft Sans Serif" panose="020B0604020202020204" pitchFamily="34" charset="0"/>
              </a:rPr>
              <a:t>Corte </a:t>
            </a:r>
            <a:r>
              <a:rPr lang="it-IT" sz="2800" b="1" dirty="0" err="1">
                <a:solidFill>
                  <a:srgbClr val="FF0000"/>
                </a:solidFill>
                <a:latin typeface="Microsoft Sans Serif" panose="020B0604020202020204" pitchFamily="34" charset="0"/>
                <a:cs typeface="Microsoft Sans Serif" panose="020B0604020202020204" pitchFamily="34" charset="0"/>
              </a:rPr>
              <a:t>cost</a:t>
            </a:r>
            <a:r>
              <a:rPr lang="it-IT" sz="2800" b="1" dirty="0">
                <a:solidFill>
                  <a:srgbClr val="FF0000"/>
                </a:solidFill>
                <a:latin typeface="Microsoft Sans Serif" panose="020B0604020202020204" pitchFamily="34" charset="0"/>
                <a:cs typeface="Microsoft Sans Serif" panose="020B0604020202020204" pitchFamily="34" charset="0"/>
              </a:rPr>
              <a:t>. 23/04/2018 n. 86</a:t>
            </a:r>
          </a:p>
          <a:p>
            <a:pPr marL="0" indent="0" algn="ctr">
              <a:buNone/>
            </a:pPr>
            <a:endParaRPr lang="it-IT" sz="1800" b="1" dirty="0">
              <a:latin typeface="Microsoft Sans Serif" panose="020B0604020202020204" pitchFamily="34" charset="0"/>
              <a:cs typeface="Microsoft Sans Serif" panose="020B0604020202020204" pitchFamily="34" charset="0"/>
            </a:endParaRPr>
          </a:p>
          <a:p>
            <a:pPr marL="0" indent="0" algn="ctr">
              <a:buNone/>
            </a:pPr>
            <a:endParaRPr lang="it-IT" sz="1800" dirty="0">
              <a:latin typeface="Microsoft Sans Serif" panose="020B0604020202020204" pitchFamily="34" charset="0"/>
              <a:cs typeface="Microsoft Sans Serif" panose="020B0604020202020204" pitchFamily="34" charset="0"/>
            </a:endParaRPr>
          </a:p>
          <a:p>
            <a:pPr marL="0" indent="0" algn="just">
              <a:buNone/>
            </a:pPr>
            <a:r>
              <a:rPr lang="it-IT" sz="1800" i="1" dirty="0">
                <a:latin typeface="Microsoft Sans Serif" panose="020B0604020202020204" pitchFamily="34" charset="0"/>
                <a:cs typeface="Microsoft Sans Serif" panose="020B0604020202020204" pitchFamily="34" charset="0"/>
              </a:rPr>
              <a:t>«Va dichiarata </a:t>
            </a:r>
            <a:r>
              <a:rPr lang="it-IT" sz="1800" b="1" i="1" dirty="0">
                <a:latin typeface="Microsoft Sans Serif" panose="020B0604020202020204" pitchFamily="34" charset="0"/>
                <a:cs typeface="Microsoft Sans Serif" panose="020B0604020202020204" pitchFamily="34" charset="0"/>
              </a:rPr>
              <a:t>non fondata </a:t>
            </a:r>
            <a:r>
              <a:rPr lang="it-IT" sz="1800" i="1" dirty="0">
                <a:latin typeface="Microsoft Sans Serif" panose="020B0604020202020204" pitchFamily="34" charset="0"/>
                <a:cs typeface="Microsoft Sans Serif" panose="020B0604020202020204" pitchFamily="34" charset="0"/>
              </a:rPr>
              <a:t>la questione di legittimità costituzionale dell’art. 18, co. 4, S.L., come sostituto dall’art. 1, co. 42, </a:t>
            </a:r>
            <a:r>
              <a:rPr lang="it-IT" sz="1800" i="1" dirty="0" err="1">
                <a:latin typeface="Microsoft Sans Serif" panose="020B0604020202020204" pitchFamily="34" charset="0"/>
                <a:cs typeface="Microsoft Sans Serif" panose="020B0604020202020204" pitchFamily="34" charset="0"/>
              </a:rPr>
              <a:t>lett</a:t>
            </a:r>
            <a:r>
              <a:rPr lang="it-IT" sz="1800" i="1" dirty="0">
                <a:latin typeface="Microsoft Sans Serif" panose="020B0604020202020204" pitchFamily="34" charset="0"/>
                <a:cs typeface="Microsoft Sans Serif" panose="020B0604020202020204" pitchFamily="34" charset="0"/>
              </a:rPr>
              <a:t>. b) L. 92/2012.</a:t>
            </a:r>
          </a:p>
          <a:p>
            <a:pPr marL="0" indent="0" algn="just">
              <a:buNone/>
            </a:pPr>
            <a:r>
              <a:rPr lang="it-IT" sz="1800" i="1" dirty="0">
                <a:latin typeface="Microsoft Sans Serif" panose="020B0604020202020204" pitchFamily="34" charset="0"/>
                <a:cs typeface="Microsoft Sans Serif" panose="020B0604020202020204" pitchFamily="34" charset="0"/>
              </a:rPr>
              <a:t>La </a:t>
            </a:r>
            <a:r>
              <a:rPr lang="it-IT" sz="1800" b="1" i="1" dirty="0">
                <a:latin typeface="Microsoft Sans Serif" panose="020B0604020202020204" pitchFamily="34" charset="0"/>
                <a:cs typeface="Microsoft Sans Serif" panose="020B0604020202020204" pitchFamily="34" charset="0"/>
              </a:rPr>
              <a:t>disposizione</a:t>
            </a:r>
            <a:r>
              <a:rPr lang="it-IT" sz="1800" i="1" dirty="0">
                <a:latin typeface="Microsoft Sans Serif" panose="020B0604020202020204" pitchFamily="34" charset="0"/>
                <a:cs typeface="Microsoft Sans Serif" panose="020B0604020202020204" pitchFamily="34" charset="0"/>
              </a:rPr>
              <a:t> (…) con il prevedere che il datore di lavoro, in caso di inottemperanza all’ordine (immediatamente esecutivo) del giudice, che lo condanni a reintegrare il dipendente nel posto di lavoro, sia tenuto a corrispondergli, in via sostitutiva, una indennità risarcitoria </a:t>
            </a:r>
            <a:r>
              <a:rPr lang="it-IT" sz="1800" b="1" i="1" dirty="0">
                <a:latin typeface="Microsoft Sans Serif" panose="020B0604020202020204" pitchFamily="34" charset="0"/>
                <a:cs typeface="Microsoft Sans Serif" panose="020B0604020202020204" pitchFamily="34" charset="0"/>
              </a:rPr>
              <a:t>non è dunque irragionevole </a:t>
            </a:r>
            <a:r>
              <a:rPr lang="it-IT" sz="1800" i="1" dirty="0">
                <a:latin typeface="Microsoft Sans Serif" panose="020B0604020202020204" pitchFamily="34" charset="0"/>
                <a:cs typeface="Microsoft Sans Serif" panose="020B0604020202020204" pitchFamily="34" charset="0"/>
              </a:rPr>
              <a:t>(…) bensì </a:t>
            </a:r>
            <a:r>
              <a:rPr lang="it-IT" sz="1800" b="1" i="1" dirty="0">
                <a:latin typeface="Microsoft Sans Serif" panose="020B0604020202020204" pitchFamily="34" charset="0"/>
                <a:cs typeface="Microsoft Sans Serif" panose="020B0604020202020204" pitchFamily="34" charset="0"/>
              </a:rPr>
              <a:t>coerente al contesto della fattispecie disciplinata</a:t>
            </a:r>
            <a:r>
              <a:rPr lang="it-IT" sz="1800" i="1" dirty="0">
                <a:latin typeface="Microsoft Sans Serif" panose="020B0604020202020204" pitchFamily="34" charset="0"/>
                <a:cs typeface="Microsoft Sans Serif" panose="020B0604020202020204" pitchFamily="34" charset="0"/>
              </a:rPr>
              <a:t>, connotata dalla correlazione di detta indennità ad una </a:t>
            </a:r>
            <a:r>
              <a:rPr lang="it-IT" sz="1800" b="1" i="1" dirty="0">
                <a:latin typeface="Microsoft Sans Serif" panose="020B0604020202020204" pitchFamily="34" charset="0"/>
                <a:cs typeface="Microsoft Sans Serif" panose="020B0604020202020204" pitchFamily="34" charset="0"/>
              </a:rPr>
              <a:t>condotta contra </a:t>
            </a:r>
            <a:r>
              <a:rPr lang="it-IT" sz="1800" b="1" i="1" dirty="0" err="1">
                <a:latin typeface="Microsoft Sans Serif" panose="020B0604020202020204" pitchFamily="34" charset="0"/>
                <a:cs typeface="Microsoft Sans Serif" panose="020B0604020202020204" pitchFamily="34" charset="0"/>
              </a:rPr>
              <a:t>ius</a:t>
            </a:r>
            <a:r>
              <a:rPr lang="it-IT" sz="1800" b="1" i="1" dirty="0">
                <a:latin typeface="Microsoft Sans Serif" panose="020B0604020202020204" pitchFamily="34" charset="0"/>
                <a:cs typeface="Microsoft Sans Serif" panose="020B0604020202020204" pitchFamily="34" charset="0"/>
              </a:rPr>
              <a:t> </a:t>
            </a:r>
            <a:r>
              <a:rPr lang="it-IT" sz="1800" i="1" dirty="0">
                <a:latin typeface="Microsoft Sans Serif" panose="020B0604020202020204" pitchFamily="34" charset="0"/>
                <a:cs typeface="Microsoft Sans Serif" panose="020B0604020202020204" pitchFamily="34" charset="0"/>
              </a:rPr>
              <a:t>del datore di lavoro e </a:t>
            </a:r>
            <a:r>
              <a:rPr lang="it-IT" sz="1800" b="1" i="1" u="sng" dirty="0">
                <a:latin typeface="Microsoft Sans Serif" panose="020B0604020202020204" pitchFamily="34" charset="0"/>
                <a:cs typeface="Microsoft Sans Serif" panose="020B0604020202020204" pitchFamily="34" charset="0"/>
              </a:rPr>
              <a:t>non</a:t>
            </a:r>
            <a:r>
              <a:rPr lang="it-IT" sz="1800" b="1" i="1" dirty="0">
                <a:latin typeface="Microsoft Sans Serif" panose="020B0604020202020204" pitchFamily="34" charset="0"/>
                <a:cs typeface="Microsoft Sans Serif" panose="020B0604020202020204" pitchFamily="34" charset="0"/>
              </a:rPr>
              <a:t> ad una prestazione di attività lavorativa da parte del dipendente</a:t>
            </a:r>
            <a:r>
              <a:rPr lang="it-IT" sz="1800" i="1" dirty="0">
                <a:latin typeface="Microsoft Sans Serif" panose="020B0604020202020204" pitchFamily="34" charset="0"/>
                <a:cs typeface="Microsoft Sans Serif" panose="020B0604020202020204" pitchFamily="34" charset="0"/>
              </a:rPr>
              <a:t>».</a:t>
            </a:r>
          </a:p>
        </p:txBody>
      </p:sp>
      <p:sp>
        <p:nvSpPr>
          <p:cNvPr id="4" name="Segnaposto piè di pagina 3"/>
          <p:cNvSpPr>
            <a:spLocks noGrp="1"/>
          </p:cNvSpPr>
          <p:nvPr>
            <p:ph type="ftr" sz="quarter" idx="11"/>
          </p:nvPr>
        </p:nvSpPr>
        <p:spPr/>
        <p:txBody>
          <a:bodyPr/>
          <a:lstStyle/>
          <a:p>
            <a:r>
              <a:rPr lang="it-IT" dirty="0"/>
              <a:t>Avv. Renato </a:t>
            </a:r>
            <a:r>
              <a:rPr lang="it-IT" dirty="0" err="1"/>
              <a:t>Scorcelli</a:t>
            </a:r>
            <a:r>
              <a:rPr lang="it-IT" dirty="0"/>
              <a:t>  </a:t>
            </a:r>
          </a:p>
          <a:p>
            <a:r>
              <a:rPr lang="it-IT" dirty="0"/>
              <a:t>rscorcelli@splegal.it </a:t>
            </a:r>
          </a:p>
        </p:txBody>
      </p:sp>
      <p:sp>
        <p:nvSpPr>
          <p:cNvPr id="5" name="Segnaposto numero diapositiva 4"/>
          <p:cNvSpPr>
            <a:spLocks noGrp="1"/>
          </p:cNvSpPr>
          <p:nvPr>
            <p:ph type="sldNum" sz="quarter" idx="12"/>
          </p:nvPr>
        </p:nvSpPr>
        <p:spPr/>
        <p:txBody>
          <a:bodyPr/>
          <a:lstStyle/>
          <a:p>
            <a:fld id="{E7A41E1B-4F70-4964-A407-84C68BE8251C}" type="slidenum">
              <a:rPr lang="it-IT" smtClean="0"/>
              <a:t>15</a:t>
            </a:fld>
            <a:endParaRPr lang="it-IT"/>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93363" y="2420888"/>
            <a:ext cx="4635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803339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72951" y="548680"/>
            <a:ext cx="8229600" cy="1143000"/>
          </a:xfrm>
        </p:spPr>
        <p:txBody>
          <a:bodyPr>
            <a:noAutofit/>
          </a:bodyPr>
          <a:lstStyle/>
          <a:p>
            <a:r>
              <a:rPr lang="it-IT" sz="3200" b="1" dirty="0">
                <a:latin typeface="Microsoft Sans Serif" panose="020B0604020202020204" pitchFamily="34" charset="0"/>
                <a:cs typeface="Microsoft Sans Serif" panose="020B0604020202020204" pitchFamily="34" charset="0"/>
              </a:rPr>
              <a:t/>
            </a:r>
            <a:br>
              <a:rPr lang="it-IT" sz="3200" b="1" dirty="0">
                <a:latin typeface="Microsoft Sans Serif" panose="020B0604020202020204" pitchFamily="34" charset="0"/>
                <a:cs typeface="Microsoft Sans Serif" panose="020B0604020202020204" pitchFamily="34" charset="0"/>
              </a:rPr>
            </a:br>
            <a:endParaRPr lang="it-IT" sz="3200" b="1" dirty="0">
              <a:latin typeface="Microsoft Sans Serif" panose="020B0604020202020204" pitchFamily="34" charset="0"/>
              <a:cs typeface="Microsoft Sans Serif" panose="020B0604020202020204" pitchFamily="34" charset="0"/>
            </a:endParaRPr>
          </a:p>
        </p:txBody>
      </p:sp>
      <p:sp>
        <p:nvSpPr>
          <p:cNvPr id="3" name="Segnaposto contenuto 2"/>
          <p:cNvSpPr>
            <a:spLocks noGrp="1"/>
          </p:cNvSpPr>
          <p:nvPr>
            <p:ph idx="1"/>
          </p:nvPr>
        </p:nvSpPr>
        <p:spPr>
          <a:xfrm>
            <a:off x="395536" y="764704"/>
            <a:ext cx="8229600" cy="4525963"/>
          </a:xfrm>
        </p:spPr>
        <p:txBody>
          <a:bodyPr>
            <a:normAutofit/>
          </a:bodyPr>
          <a:lstStyle/>
          <a:p>
            <a:pPr marL="0" indent="0" algn="ctr">
              <a:buNone/>
            </a:pPr>
            <a:endParaRPr lang="it-IT" sz="2800" b="1" dirty="0">
              <a:solidFill>
                <a:srgbClr val="FF0000"/>
              </a:solidFill>
              <a:latin typeface="Microsoft Sans Serif" panose="020B0604020202020204" pitchFamily="34" charset="0"/>
              <a:cs typeface="Microsoft Sans Serif" panose="020B0604020202020204" pitchFamily="34" charset="0"/>
            </a:endParaRPr>
          </a:p>
          <a:p>
            <a:pPr marL="0" lvl="0" indent="0" algn="ctr">
              <a:buNone/>
            </a:pPr>
            <a:r>
              <a:rPr lang="it-IT" altLang="it-IT" sz="2100" dirty="0">
                <a:solidFill>
                  <a:prstClr val="black"/>
                </a:solidFill>
                <a:ea typeface="ヒラギノ角ゴ Pro W3" pitchFamily="-28" charset="-128"/>
              </a:rPr>
              <a:t>Art. 17 (già art. 16) </a:t>
            </a:r>
            <a:r>
              <a:rPr lang="it-IT" altLang="it-IT" sz="2100" b="1" dirty="0" err="1">
                <a:solidFill>
                  <a:prstClr val="black"/>
                </a:solidFill>
                <a:ea typeface="ヒラギノ角ゴ Pro W3" pitchFamily="-28" charset="-128"/>
              </a:rPr>
              <a:t>Lett</a:t>
            </a:r>
            <a:r>
              <a:rPr lang="it-IT" altLang="it-IT" sz="2100" b="1" dirty="0">
                <a:solidFill>
                  <a:prstClr val="black"/>
                </a:solidFill>
                <a:ea typeface="ヒラギノ角ゴ Pro W3" pitchFamily="-28" charset="-128"/>
              </a:rPr>
              <a:t>. b)</a:t>
            </a:r>
            <a:r>
              <a:rPr lang="it-IT" altLang="it-IT" sz="2100" dirty="0">
                <a:solidFill>
                  <a:prstClr val="black"/>
                </a:solidFill>
                <a:ea typeface="ヒラギノ角ゴ Pro W3" pitchFamily="-28" charset="-128"/>
              </a:rPr>
              <a:t> TUIR: </a:t>
            </a:r>
            <a:r>
              <a:rPr lang="it-IT" altLang="it-IT" sz="2100" b="1" dirty="0">
                <a:solidFill>
                  <a:prstClr val="black"/>
                </a:solidFill>
                <a:ea typeface="ヒラギノ角ゴ Pro W3" pitchFamily="-28" charset="-128"/>
              </a:rPr>
              <a:t>tassazione separata</a:t>
            </a:r>
            <a:endParaRPr lang="it-IT" altLang="it-IT" sz="2100" dirty="0">
              <a:solidFill>
                <a:prstClr val="black"/>
              </a:solidFill>
              <a:ea typeface="ヒラギノ角ゴ Pro W3" pitchFamily="-28" charset="-128"/>
            </a:endParaRPr>
          </a:p>
          <a:p>
            <a:pPr marL="0" indent="0" algn="ctr">
              <a:buNone/>
            </a:pPr>
            <a:endParaRPr lang="it-IT" sz="2800" b="1" dirty="0">
              <a:solidFill>
                <a:srgbClr val="FF0000"/>
              </a:solidFill>
              <a:latin typeface="Microsoft Sans Serif" panose="020B0604020202020204" pitchFamily="34" charset="0"/>
              <a:cs typeface="Microsoft Sans Serif" panose="020B0604020202020204" pitchFamily="34" charset="0"/>
            </a:endParaRPr>
          </a:p>
          <a:p>
            <a:pPr marL="0" indent="0" algn="ctr">
              <a:buNone/>
            </a:pPr>
            <a:r>
              <a:rPr lang="it-IT" sz="2800" b="1" dirty="0">
                <a:solidFill>
                  <a:srgbClr val="FF0000"/>
                </a:solidFill>
                <a:latin typeface="Microsoft Sans Serif" panose="020B0604020202020204" pitchFamily="34" charset="0"/>
                <a:cs typeface="Microsoft Sans Serif" panose="020B0604020202020204" pitchFamily="34" charset="0"/>
              </a:rPr>
              <a:t>Corte </a:t>
            </a:r>
            <a:r>
              <a:rPr lang="it-IT" sz="2800" b="1" dirty="0" err="1">
                <a:solidFill>
                  <a:srgbClr val="FF0000"/>
                </a:solidFill>
                <a:latin typeface="Microsoft Sans Serif" panose="020B0604020202020204" pitchFamily="34" charset="0"/>
                <a:cs typeface="Microsoft Sans Serif" panose="020B0604020202020204" pitchFamily="34" charset="0"/>
              </a:rPr>
              <a:t>cost</a:t>
            </a:r>
            <a:r>
              <a:rPr lang="it-IT" sz="2800" b="1" dirty="0">
                <a:solidFill>
                  <a:srgbClr val="FF0000"/>
                </a:solidFill>
                <a:latin typeface="Microsoft Sans Serif" panose="020B0604020202020204" pitchFamily="34" charset="0"/>
                <a:cs typeface="Microsoft Sans Serif" panose="020B0604020202020204" pitchFamily="34" charset="0"/>
              </a:rPr>
              <a:t>. 23/04/2018 n. 86</a:t>
            </a:r>
          </a:p>
          <a:p>
            <a:pPr marL="0" indent="0" algn="ctr">
              <a:buNone/>
            </a:pPr>
            <a:endParaRPr lang="it-IT" sz="1800" b="1" dirty="0">
              <a:latin typeface="Microsoft Sans Serif" panose="020B0604020202020204" pitchFamily="34" charset="0"/>
              <a:cs typeface="Microsoft Sans Serif" panose="020B0604020202020204" pitchFamily="34" charset="0"/>
            </a:endParaRPr>
          </a:p>
          <a:p>
            <a:pPr marL="0" indent="0" algn="ctr">
              <a:buNone/>
            </a:pPr>
            <a:endParaRPr lang="it-IT" sz="1800" dirty="0">
              <a:latin typeface="Microsoft Sans Serif" panose="020B0604020202020204" pitchFamily="34" charset="0"/>
              <a:cs typeface="Microsoft Sans Serif" panose="020B0604020202020204" pitchFamily="34" charset="0"/>
            </a:endParaRPr>
          </a:p>
          <a:p>
            <a:pPr algn="ctr">
              <a:spcBef>
                <a:spcPct val="0"/>
              </a:spcBef>
              <a:buNone/>
            </a:pPr>
            <a:r>
              <a:rPr lang="it-IT" sz="1800" i="1" dirty="0">
                <a:latin typeface="Microsoft Sans Serif" panose="020B0604020202020204" pitchFamily="34" charset="0"/>
                <a:cs typeface="Microsoft Sans Serif" panose="020B0604020202020204" pitchFamily="34" charset="0"/>
              </a:rPr>
              <a:t>«</a:t>
            </a:r>
            <a:r>
              <a:rPr lang="it-IT" altLang="it-IT" sz="1800" dirty="0">
                <a:ea typeface="ヒラギノ角ゴ Pro W3" pitchFamily="-28" charset="-128"/>
              </a:rPr>
              <a:t>Art. 17 (già art. 16) </a:t>
            </a:r>
            <a:r>
              <a:rPr lang="it-IT" altLang="it-IT" sz="1800" b="1" dirty="0" err="1">
                <a:ea typeface="ヒラギノ角ゴ Pro W3" pitchFamily="-28" charset="-128"/>
              </a:rPr>
              <a:t>Lett</a:t>
            </a:r>
            <a:r>
              <a:rPr lang="it-IT" altLang="it-IT" sz="1800" b="1" dirty="0">
                <a:ea typeface="ヒラギノ角ゴ Pro W3" pitchFamily="-28" charset="-128"/>
              </a:rPr>
              <a:t>. b)</a:t>
            </a:r>
            <a:r>
              <a:rPr lang="it-IT" altLang="it-IT" sz="1800" dirty="0">
                <a:ea typeface="ヒラギノ角ゴ Pro W3" pitchFamily="-28" charset="-128"/>
              </a:rPr>
              <a:t> TUIR</a:t>
            </a:r>
          </a:p>
          <a:p>
            <a:pPr algn="just">
              <a:spcBef>
                <a:spcPct val="0"/>
              </a:spcBef>
              <a:buNone/>
            </a:pPr>
            <a:endParaRPr lang="it-IT" altLang="it-IT" sz="1800" dirty="0">
              <a:ea typeface="ヒラギノ角ゴ Pro W3" pitchFamily="-28" charset="-128"/>
            </a:endParaRPr>
          </a:p>
          <a:p>
            <a:pPr algn="just">
              <a:spcBef>
                <a:spcPct val="0"/>
              </a:spcBef>
              <a:buNone/>
            </a:pPr>
            <a:r>
              <a:rPr lang="it-IT" altLang="it-IT" sz="1800" b="1" dirty="0">
                <a:ea typeface="ヒラギノ角ゴ Pro W3" pitchFamily="-28" charset="-128"/>
              </a:rPr>
              <a:t>	Comma 1, </a:t>
            </a:r>
            <a:r>
              <a:rPr lang="it-IT" altLang="it-IT" sz="1800" b="1" dirty="0" err="1">
                <a:ea typeface="ヒラギノ角ゴ Pro W3" pitchFamily="-28" charset="-128"/>
              </a:rPr>
              <a:t>Lett</a:t>
            </a:r>
            <a:r>
              <a:rPr lang="it-IT" altLang="it-IT" sz="1800" b="1" dirty="0">
                <a:ea typeface="ヒラギノ角ゴ Pro W3" pitchFamily="-28" charset="-128"/>
              </a:rPr>
              <a:t>. b)</a:t>
            </a:r>
            <a:r>
              <a:rPr lang="it-IT" altLang="it-IT" sz="1800" dirty="0">
                <a:ea typeface="ヒラギノ角ゴ Pro W3" pitchFamily="-28" charset="-128"/>
              </a:rPr>
              <a:t>: “L’imposta si applica separatamente (…) ad </a:t>
            </a:r>
            <a:r>
              <a:rPr lang="it-IT" altLang="it-IT" sz="1800" b="1" dirty="0">
                <a:ea typeface="ヒラギノ角ゴ Pro W3" pitchFamily="-28" charset="-128"/>
              </a:rPr>
              <a:t>emolumenti arretrati </a:t>
            </a:r>
            <a:r>
              <a:rPr lang="it-IT" altLang="it-IT" sz="1800" b="1" u="sng" dirty="0">
                <a:ea typeface="ヒラギノ角ゴ Pro W3" pitchFamily="-28" charset="-128"/>
              </a:rPr>
              <a:t>per prestazioni di lavoro dipendente </a:t>
            </a:r>
            <a:r>
              <a:rPr lang="it-IT" altLang="it-IT" sz="1800" b="1" dirty="0">
                <a:ea typeface="ヒラギノ角ゴ Pro W3" pitchFamily="-28" charset="-128"/>
              </a:rPr>
              <a:t>riferibili ad anni precedenti</a:t>
            </a:r>
            <a:r>
              <a:rPr lang="it-IT" altLang="it-IT" sz="1800" dirty="0">
                <a:ea typeface="ヒラギノ角ゴ Pro W3" pitchFamily="-28" charset="-128"/>
              </a:rPr>
              <a:t>, percepiti per </a:t>
            </a:r>
            <a:r>
              <a:rPr lang="it-IT" altLang="it-IT" sz="1800" b="1" dirty="0">
                <a:ea typeface="ヒラギノ角ゴ Pro W3" pitchFamily="-28" charset="-128"/>
              </a:rPr>
              <a:t>effetto di leggi, </a:t>
            </a:r>
            <a:r>
              <a:rPr lang="it-IT" altLang="it-IT" sz="1800" dirty="0">
                <a:ea typeface="ヒラギノ角ゴ Pro W3" pitchFamily="-28" charset="-128"/>
              </a:rPr>
              <a:t>di </a:t>
            </a:r>
            <a:r>
              <a:rPr lang="it-IT" altLang="it-IT" sz="1800" b="1" dirty="0">
                <a:ea typeface="ヒラギノ角ゴ Pro W3" pitchFamily="-28" charset="-128"/>
              </a:rPr>
              <a:t>contratti collettivi</a:t>
            </a:r>
            <a:r>
              <a:rPr lang="it-IT" altLang="it-IT" sz="1800" dirty="0">
                <a:ea typeface="ヒラギノ角ゴ Pro W3" pitchFamily="-28" charset="-128"/>
              </a:rPr>
              <a:t>, di </a:t>
            </a:r>
            <a:r>
              <a:rPr lang="it-IT" altLang="it-IT" sz="1800" b="1" dirty="0">
                <a:ea typeface="ヒラギノ角ゴ Pro W3" pitchFamily="-28" charset="-128"/>
              </a:rPr>
              <a:t>sentenze</a:t>
            </a:r>
            <a:r>
              <a:rPr lang="it-IT" altLang="it-IT" sz="1800" dirty="0">
                <a:ea typeface="ヒラギノ角ゴ Pro W3" pitchFamily="-28" charset="-128"/>
              </a:rPr>
              <a:t> (…)”. </a:t>
            </a:r>
          </a:p>
        </p:txBody>
      </p:sp>
      <p:sp>
        <p:nvSpPr>
          <p:cNvPr id="4" name="Segnaposto piè di pagina 3"/>
          <p:cNvSpPr>
            <a:spLocks noGrp="1"/>
          </p:cNvSpPr>
          <p:nvPr>
            <p:ph type="ftr" sz="quarter" idx="11"/>
          </p:nvPr>
        </p:nvSpPr>
        <p:spPr/>
        <p:txBody>
          <a:bodyPr/>
          <a:lstStyle/>
          <a:p>
            <a:r>
              <a:rPr lang="it-IT" dirty="0"/>
              <a:t>Avv. Renato </a:t>
            </a:r>
            <a:r>
              <a:rPr lang="it-IT" dirty="0" err="1"/>
              <a:t>Scorcelli</a:t>
            </a:r>
            <a:r>
              <a:rPr lang="it-IT" dirty="0"/>
              <a:t>  </a:t>
            </a:r>
          </a:p>
          <a:p>
            <a:r>
              <a:rPr lang="it-IT" dirty="0"/>
              <a:t>rscorcelli@splegal.it </a:t>
            </a:r>
          </a:p>
        </p:txBody>
      </p:sp>
      <p:sp>
        <p:nvSpPr>
          <p:cNvPr id="5" name="Segnaposto numero diapositiva 4"/>
          <p:cNvSpPr>
            <a:spLocks noGrp="1"/>
          </p:cNvSpPr>
          <p:nvPr>
            <p:ph type="sldNum" sz="quarter" idx="12"/>
          </p:nvPr>
        </p:nvSpPr>
        <p:spPr/>
        <p:txBody>
          <a:bodyPr/>
          <a:lstStyle/>
          <a:p>
            <a:fld id="{E7A41E1B-4F70-4964-A407-84C68BE8251C}" type="slidenum">
              <a:rPr lang="it-IT" smtClean="0"/>
              <a:t>16</a:t>
            </a:fld>
            <a:endParaRPr lang="it-IT"/>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6501" y="2862912"/>
            <a:ext cx="4635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40579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1166" y="188640"/>
            <a:ext cx="8368953" cy="6048672"/>
          </a:xfrm>
        </p:spPr>
        <p:txBody>
          <a:bodyPr>
            <a:normAutofit fontScale="47500" lnSpcReduction="20000"/>
          </a:bodyPr>
          <a:lstStyle/>
          <a:p>
            <a:pPr marL="0" indent="0" algn="ctr">
              <a:buNone/>
            </a:pPr>
            <a:endParaRPr lang="it-IT" sz="4000" b="1" dirty="0">
              <a:latin typeface="Microsoft Sans Serif" panose="020B0604020202020204" pitchFamily="34" charset="0"/>
              <a:cs typeface="Microsoft Sans Serif" panose="020B0604020202020204" pitchFamily="34" charset="0"/>
            </a:endParaRPr>
          </a:p>
          <a:p>
            <a:pPr marL="0" lvl="0" indent="0" algn="ctr">
              <a:buNone/>
            </a:pPr>
            <a:r>
              <a:rPr lang="it-IT" altLang="it-IT" sz="3600" dirty="0">
                <a:solidFill>
                  <a:prstClr val="black"/>
                </a:solidFill>
                <a:ea typeface="ヒラギノ角ゴ Pro W3" pitchFamily="-28" charset="-128"/>
              </a:rPr>
              <a:t>Art. 17 (già art. 16) </a:t>
            </a:r>
            <a:r>
              <a:rPr lang="it-IT" altLang="it-IT" sz="3600" b="1" dirty="0" err="1">
                <a:solidFill>
                  <a:prstClr val="black"/>
                </a:solidFill>
                <a:ea typeface="ヒラギノ角ゴ Pro W3" pitchFamily="-28" charset="-128"/>
              </a:rPr>
              <a:t>Lett</a:t>
            </a:r>
            <a:r>
              <a:rPr lang="it-IT" altLang="it-IT" sz="3600" b="1" dirty="0">
                <a:solidFill>
                  <a:prstClr val="black"/>
                </a:solidFill>
                <a:ea typeface="ヒラギノ角ゴ Pro W3" pitchFamily="-28" charset="-128"/>
              </a:rPr>
              <a:t>. b)</a:t>
            </a:r>
            <a:r>
              <a:rPr lang="it-IT" altLang="it-IT" sz="3600" dirty="0">
                <a:solidFill>
                  <a:prstClr val="black"/>
                </a:solidFill>
                <a:ea typeface="ヒラギノ角ゴ Pro W3" pitchFamily="-28" charset="-128"/>
              </a:rPr>
              <a:t> TUIR: </a:t>
            </a:r>
            <a:r>
              <a:rPr lang="it-IT" altLang="it-IT" sz="3600" b="1" dirty="0">
                <a:solidFill>
                  <a:prstClr val="black"/>
                </a:solidFill>
                <a:ea typeface="ヒラギノ角ゴ Pro W3" pitchFamily="-28" charset="-128"/>
              </a:rPr>
              <a:t>tassazione separata</a:t>
            </a:r>
            <a:endParaRPr lang="it-IT" altLang="it-IT" sz="3600" dirty="0">
              <a:solidFill>
                <a:prstClr val="black"/>
              </a:solidFill>
              <a:ea typeface="ヒラギノ角ゴ Pro W3" pitchFamily="-28" charset="-128"/>
            </a:endParaRPr>
          </a:p>
          <a:p>
            <a:pPr marL="0" indent="0" algn="ctr">
              <a:buNone/>
            </a:pPr>
            <a:endParaRPr lang="it-IT" sz="3300" b="1" dirty="0">
              <a:latin typeface="Microsoft Sans Serif" panose="020B0604020202020204" pitchFamily="34" charset="0"/>
              <a:cs typeface="Microsoft Sans Serif" panose="020B0604020202020204" pitchFamily="34" charset="0"/>
            </a:endParaRPr>
          </a:p>
          <a:p>
            <a:pPr marL="0" indent="0" algn="ctr">
              <a:buNone/>
            </a:pPr>
            <a:r>
              <a:rPr lang="it-IT" sz="3300" b="1" dirty="0">
                <a:latin typeface="Microsoft Sans Serif" panose="020B0604020202020204" pitchFamily="34" charset="0"/>
                <a:cs typeface="Microsoft Sans Serif" panose="020B0604020202020204" pitchFamily="34" charset="0"/>
              </a:rPr>
              <a:t>Profilo fiscale?</a:t>
            </a:r>
            <a:endParaRPr lang="it-IT" altLang="it-IT" sz="3300" dirty="0">
              <a:cs typeface="Microsoft Sans Serif" panose="020B0604020202020204" pitchFamily="34" charset="0"/>
            </a:endParaRPr>
          </a:p>
          <a:p>
            <a:pPr marL="0" indent="0" algn="just">
              <a:buNone/>
            </a:pPr>
            <a:endParaRPr lang="it-IT" altLang="it-IT" sz="3300" dirty="0">
              <a:cs typeface="Microsoft Sans Serif" panose="020B0604020202020204" pitchFamily="34" charset="0"/>
            </a:endParaRPr>
          </a:p>
          <a:p>
            <a:pPr marL="0" indent="0" algn="ctr">
              <a:buNone/>
            </a:pPr>
            <a:endParaRPr lang="it-IT" sz="3300" dirty="0">
              <a:latin typeface="Microsoft Sans Serif" panose="020B0604020202020204" pitchFamily="34" charset="0"/>
              <a:cs typeface="Microsoft Sans Serif" panose="020B0604020202020204" pitchFamily="34" charset="0"/>
            </a:endParaRPr>
          </a:p>
          <a:p>
            <a:pPr marL="0" indent="0" algn="ctr">
              <a:buNone/>
            </a:pPr>
            <a:endParaRPr lang="it-IT" sz="3300" dirty="0">
              <a:latin typeface="Microsoft Sans Serif" panose="020B0604020202020204" pitchFamily="34" charset="0"/>
              <a:cs typeface="Microsoft Sans Serif" panose="020B0604020202020204" pitchFamily="34" charset="0"/>
            </a:endParaRPr>
          </a:p>
          <a:p>
            <a:pPr algn="just">
              <a:defRPr/>
            </a:pPr>
            <a:r>
              <a:rPr lang="it-IT" sz="3600" b="1" dirty="0">
                <a:ea typeface="ヒラギノ角ゴ Pro W3" pitchFamily="-28" charset="-128"/>
              </a:rPr>
              <a:t>Art. 49 (già art. 46) e Art. 51 (già art. 48) TUIR ampia nozione di  redditi di lavoro dipendente </a:t>
            </a:r>
            <a:r>
              <a:rPr lang="it-IT" sz="3600" dirty="0">
                <a:effectLst>
                  <a:outerShdw blurRad="38100" dist="38100" dir="2700000" algn="tl">
                    <a:srgbClr val="C0C0C0"/>
                  </a:outerShdw>
                </a:effectLst>
                <a:ea typeface="ヒラギノ角ゴ Pro W3" pitchFamily="-28" charset="-128"/>
              </a:rPr>
              <a:t>quelli che “</a:t>
            </a:r>
            <a:r>
              <a:rPr lang="it-IT" sz="3600" b="1" i="1" dirty="0">
                <a:effectLst>
                  <a:outerShdw blurRad="38100" dist="38100" dir="2700000" algn="tl">
                    <a:srgbClr val="C0C0C0"/>
                  </a:outerShdw>
                </a:effectLst>
                <a:ea typeface="ヒラギノ角ゴ Pro W3" pitchFamily="-28" charset="-128"/>
              </a:rPr>
              <a:t>derivano</a:t>
            </a:r>
            <a:r>
              <a:rPr lang="it-IT" sz="3600" b="1" dirty="0">
                <a:effectLst>
                  <a:outerShdw blurRad="38100" dist="38100" dir="2700000" algn="tl">
                    <a:srgbClr val="C0C0C0"/>
                  </a:outerShdw>
                </a:effectLst>
                <a:ea typeface="ヒラギノ角ゴ Pro W3" pitchFamily="-28" charset="-128"/>
              </a:rPr>
              <a:t>”</a:t>
            </a:r>
            <a:r>
              <a:rPr lang="it-IT" sz="3600" dirty="0">
                <a:effectLst>
                  <a:outerShdw blurRad="38100" dist="38100" dir="2700000" algn="tl">
                    <a:srgbClr val="C0C0C0"/>
                  </a:outerShdw>
                </a:effectLst>
                <a:ea typeface="ヒラギノ角ゴ Pro W3" pitchFamily="-28" charset="-128"/>
              </a:rPr>
              <a:t> da rapporti di lavoro subordinato;</a:t>
            </a:r>
            <a:r>
              <a:rPr lang="it-IT" sz="3600" b="1" dirty="0">
                <a:ea typeface="ヒラギノ角ゴ Pro W3" pitchFamily="-28" charset="-128"/>
              </a:rPr>
              <a:t> </a:t>
            </a:r>
            <a:r>
              <a:rPr lang="it-IT" sz="3600" i="1" dirty="0">
                <a:effectLst>
                  <a:outerShdw blurRad="38100" dist="38100" dir="2700000" algn="tl">
                    <a:srgbClr val="C0C0C0"/>
                  </a:outerShdw>
                </a:effectLst>
                <a:ea typeface="ヒラギノ角ゴ Pro W3" pitchFamily="-28" charset="-128"/>
              </a:rPr>
              <a:t>«</a:t>
            </a:r>
            <a:r>
              <a:rPr lang="it-IT" sz="3600" i="1" dirty="0">
                <a:ea typeface="ヒラギノ角ゴ Pro W3" pitchFamily="-28" charset="-128"/>
              </a:rPr>
              <a:t>li, </a:t>
            </a:r>
            <a:r>
              <a:rPr lang="it-IT" sz="3600" b="1" i="1" u="sng" dirty="0">
                <a:ea typeface="ヒラギノ角ゴ Pro W3" pitchFamily="-28" charset="-128"/>
              </a:rPr>
              <a:t>in relazione</a:t>
            </a:r>
            <a:r>
              <a:rPr lang="it-IT" sz="3600" i="1" dirty="0">
                <a:ea typeface="ヒラギノ角ゴ Pro W3" pitchFamily="-28" charset="-128"/>
              </a:rPr>
              <a:t> al rapporto di lavoro”</a:t>
            </a:r>
            <a:r>
              <a:rPr lang="it-IT" sz="3600" dirty="0">
                <a:ea typeface="ヒラギノ角ゴ Pro W3" pitchFamily="-28" charset="-128"/>
              </a:rPr>
              <a:t> </a:t>
            </a:r>
          </a:p>
          <a:p>
            <a:pPr algn="just">
              <a:defRPr/>
            </a:pPr>
            <a:endParaRPr lang="it-IT" sz="3600" b="1" dirty="0">
              <a:latin typeface="Microsoft Sans Serif" panose="020B0604020202020204" pitchFamily="34" charset="0"/>
              <a:ea typeface="ヒラギノ角ゴ Pro W3" pitchFamily="-28" charset="-128"/>
              <a:cs typeface="Microsoft Sans Serif" panose="020B0604020202020204" pitchFamily="34" charset="0"/>
            </a:endParaRPr>
          </a:p>
          <a:p>
            <a:pPr algn="just">
              <a:defRPr/>
            </a:pPr>
            <a:r>
              <a:rPr lang="it-IT" sz="3300" b="1" dirty="0">
                <a:latin typeface="Microsoft Sans Serif" panose="020B0604020202020204" pitchFamily="34" charset="0"/>
                <a:cs typeface="Microsoft Sans Serif" panose="020B0604020202020204" pitchFamily="34" charset="0"/>
              </a:rPr>
              <a:t>Art. 6 TUIR:</a:t>
            </a:r>
            <a:endParaRPr lang="it-IT" altLang="it-IT" sz="3300" b="1" dirty="0">
              <a:cs typeface="Microsoft Sans Serif" panose="020B0604020202020204" pitchFamily="34" charset="0"/>
            </a:endParaRPr>
          </a:p>
          <a:p>
            <a:pPr marL="0" indent="0" algn="just">
              <a:buNone/>
            </a:pPr>
            <a:r>
              <a:rPr lang="it-IT" altLang="it-IT" sz="3300" dirty="0">
                <a:latin typeface="Microsoft Sans Serif" panose="020B0604020202020204" pitchFamily="34" charset="0"/>
                <a:cs typeface="Microsoft Sans Serif" panose="020B0604020202020204" pitchFamily="34" charset="0"/>
              </a:rPr>
              <a:t>(…) le </a:t>
            </a:r>
            <a:r>
              <a:rPr lang="it-IT" altLang="it-IT" sz="3300" b="1" dirty="0">
                <a:latin typeface="Microsoft Sans Serif" panose="020B0604020202020204" pitchFamily="34" charset="0"/>
                <a:cs typeface="Microsoft Sans Serif" panose="020B0604020202020204" pitchFamily="34" charset="0"/>
              </a:rPr>
              <a:t>indennità</a:t>
            </a:r>
            <a:r>
              <a:rPr lang="it-IT" altLang="it-IT" sz="3300" dirty="0">
                <a:latin typeface="Microsoft Sans Serif" panose="020B0604020202020204" pitchFamily="34" charset="0"/>
                <a:cs typeface="Microsoft Sans Serif" panose="020B0604020202020204" pitchFamily="34" charset="0"/>
              </a:rPr>
              <a:t> conseguite (…) a titolo di </a:t>
            </a:r>
            <a:r>
              <a:rPr lang="it-IT" altLang="it-IT" sz="3300" b="1" dirty="0">
                <a:latin typeface="Microsoft Sans Serif" panose="020B0604020202020204" pitchFamily="34" charset="0"/>
                <a:cs typeface="Microsoft Sans Serif" panose="020B0604020202020204" pitchFamily="34" charset="0"/>
              </a:rPr>
              <a:t>risarcimento di danni</a:t>
            </a:r>
            <a:r>
              <a:rPr lang="it-IT" altLang="it-IT" sz="3300" dirty="0">
                <a:latin typeface="Microsoft Sans Serif" panose="020B0604020202020204" pitchFamily="34" charset="0"/>
                <a:cs typeface="Microsoft Sans Serif" panose="020B0604020202020204" pitchFamily="34" charset="0"/>
              </a:rPr>
              <a:t> </a:t>
            </a:r>
            <a:r>
              <a:rPr lang="it-IT" altLang="it-IT" sz="3300" b="1" dirty="0">
                <a:latin typeface="Microsoft Sans Serif" panose="020B0604020202020204" pitchFamily="34" charset="0"/>
                <a:cs typeface="Microsoft Sans Serif" panose="020B0604020202020204" pitchFamily="34" charset="0"/>
              </a:rPr>
              <a:t>consistenti nella perdita di redditi</a:t>
            </a:r>
            <a:r>
              <a:rPr lang="it-IT" altLang="it-IT" sz="3300" dirty="0">
                <a:latin typeface="Microsoft Sans Serif" panose="020B0604020202020204" pitchFamily="34" charset="0"/>
                <a:cs typeface="Microsoft Sans Serif" panose="020B0604020202020204" pitchFamily="34" charset="0"/>
              </a:rPr>
              <a:t> (…) </a:t>
            </a:r>
            <a:r>
              <a:rPr lang="it-IT" altLang="it-IT" sz="3300" b="1" dirty="0">
                <a:latin typeface="Microsoft Sans Serif" panose="020B0604020202020204" pitchFamily="34" charset="0"/>
                <a:cs typeface="Microsoft Sans Serif" panose="020B0604020202020204" pitchFamily="34" charset="0"/>
              </a:rPr>
              <a:t>costituiscono </a:t>
            </a:r>
            <a:r>
              <a:rPr lang="it-IT" altLang="it-IT" sz="3300" b="1" u="sng" dirty="0">
                <a:latin typeface="Microsoft Sans Serif" panose="020B0604020202020204" pitchFamily="34" charset="0"/>
                <a:cs typeface="Microsoft Sans Serif" panose="020B0604020202020204" pitchFamily="34" charset="0"/>
              </a:rPr>
              <a:t>redditi della stessa categoria di quelli sostituiti o perduti</a:t>
            </a:r>
            <a:r>
              <a:rPr lang="it-IT" altLang="it-IT" sz="3300" u="sng" dirty="0">
                <a:latin typeface="Microsoft Sans Serif" panose="020B0604020202020204" pitchFamily="34" charset="0"/>
                <a:cs typeface="Microsoft Sans Serif" panose="020B0604020202020204" pitchFamily="34" charset="0"/>
              </a:rPr>
              <a:t>.</a:t>
            </a:r>
            <a:endParaRPr lang="it-IT" altLang="it-IT" sz="3300" b="1" dirty="0">
              <a:latin typeface="Microsoft Sans Serif" panose="020B0604020202020204" pitchFamily="34" charset="0"/>
              <a:cs typeface="Microsoft Sans Serif" panose="020B0604020202020204" pitchFamily="34" charset="0"/>
            </a:endParaRPr>
          </a:p>
          <a:p>
            <a:pPr marL="0" indent="0" algn="ctr">
              <a:buNone/>
            </a:pPr>
            <a:r>
              <a:rPr lang="it-IT" altLang="it-IT" sz="3300" b="1" dirty="0">
                <a:latin typeface="Microsoft Sans Serif" panose="020B0604020202020204" pitchFamily="34" charset="0"/>
                <a:cs typeface="Microsoft Sans Serif" panose="020B0604020202020204" pitchFamily="34" charset="0"/>
              </a:rPr>
              <a:t>Quindi </a:t>
            </a:r>
          </a:p>
          <a:p>
            <a:pPr marL="0" indent="0" algn="just">
              <a:buNone/>
            </a:pPr>
            <a:endParaRPr lang="it-IT" sz="3300" u="sng" dirty="0">
              <a:latin typeface="Microsoft Sans Serif" panose="020B0604020202020204" pitchFamily="34" charset="0"/>
              <a:cs typeface="Microsoft Sans Serif" panose="020B0604020202020204" pitchFamily="34" charset="0"/>
            </a:endParaRPr>
          </a:p>
          <a:p>
            <a:pPr marL="0" indent="0" algn="just">
              <a:buNone/>
            </a:pPr>
            <a:endParaRPr lang="it-IT" sz="3300" u="sng" dirty="0">
              <a:latin typeface="Microsoft Sans Serif" panose="020B0604020202020204" pitchFamily="34" charset="0"/>
              <a:cs typeface="Microsoft Sans Serif" panose="020B0604020202020204" pitchFamily="34" charset="0"/>
            </a:endParaRPr>
          </a:p>
          <a:p>
            <a:pPr marL="0" indent="0" algn="just">
              <a:buNone/>
            </a:pPr>
            <a:endParaRPr lang="it-IT" sz="3300" u="sng" dirty="0">
              <a:latin typeface="Microsoft Sans Serif" panose="020B0604020202020204" pitchFamily="34" charset="0"/>
              <a:cs typeface="Microsoft Sans Serif" panose="020B0604020202020204" pitchFamily="34" charset="0"/>
            </a:endParaRPr>
          </a:p>
          <a:p>
            <a:pPr marL="0" indent="0" algn="ctr">
              <a:buNone/>
            </a:pPr>
            <a:r>
              <a:rPr lang="it-IT" sz="3300" b="1" dirty="0">
                <a:latin typeface="Microsoft Sans Serif" panose="020B0604020202020204" pitchFamily="34" charset="0"/>
                <a:cs typeface="Microsoft Sans Serif" panose="020B0604020202020204" pitchFamily="34" charset="0"/>
              </a:rPr>
              <a:t>Indennità ex art. 18 co. 4 S.L.: </a:t>
            </a:r>
          </a:p>
          <a:p>
            <a:pPr marL="0" indent="0" algn="ctr">
              <a:buNone/>
            </a:pPr>
            <a:endParaRPr lang="it-IT" sz="3300" b="1" dirty="0">
              <a:latin typeface="Microsoft Sans Serif" panose="020B0604020202020204" pitchFamily="34" charset="0"/>
              <a:cs typeface="Microsoft Sans Serif" panose="020B0604020202020204" pitchFamily="34" charset="0"/>
            </a:endParaRPr>
          </a:p>
          <a:p>
            <a:pPr>
              <a:buFont typeface="Wingdings"/>
              <a:buChar char="à"/>
            </a:pPr>
            <a:r>
              <a:rPr lang="it-IT" sz="3300" dirty="0">
                <a:latin typeface="Microsoft Sans Serif" panose="020B0604020202020204" pitchFamily="34" charset="0"/>
                <a:cs typeface="Microsoft Sans Serif" panose="020B0604020202020204" pitchFamily="34" charset="0"/>
                <a:sym typeface="Wingdings" panose="05000000000000000000" pitchFamily="2" charset="2"/>
              </a:rPr>
              <a:t>pur avendo natura risarcitoria, </a:t>
            </a:r>
            <a:r>
              <a:rPr lang="it-IT" sz="3300" b="1" dirty="0">
                <a:latin typeface="Microsoft Sans Serif" panose="020B0604020202020204" pitchFamily="34" charset="0"/>
                <a:cs typeface="Microsoft Sans Serif" panose="020B0604020202020204" pitchFamily="34" charset="0"/>
                <a:sym typeface="Wingdings" panose="05000000000000000000" pitchFamily="2" charset="2"/>
              </a:rPr>
              <a:t>reddito da lavoro dipendente  </a:t>
            </a:r>
            <a:r>
              <a:rPr lang="it-IT" sz="3300" dirty="0">
                <a:latin typeface="Microsoft Sans Serif" panose="020B0604020202020204" pitchFamily="34" charset="0"/>
                <a:cs typeface="Microsoft Sans Serif" panose="020B0604020202020204" pitchFamily="34" charset="0"/>
              </a:rPr>
              <a:t>riconosciuto per effetto di una </a:t>
            </a:r>
            <a:r>
              <a:rPr lang="it-IT" sz="3300" b="1" dirty="0">
                <a:latin typeface="Microsoft Sans Serif" panose="020B0604020202020204" pitchFamily="34" charset="0"/>
                <a:cs typeface="Microsoft Sans Serif" panose="020B0604020202020204" pitchFamily="34" charset="0"/>
              </a:rPr>
              <a:t>sentenza</a:t>
            </a:r>
            <a:r>
              <a:rPr lang="it-IT" sz="3300" dirty="0">
                <a:latin typeface="Microsoft Sans Serif" panose="020B0604020202020204" pitchFamily="34" charset="0"/>
                <a:cs typeface="Microsoft Sans Serif" panose="020B0604020202020204" pitchFamily="34" charset="0"/>
              </a:rPr>
              <a:t> </a:t>
            </a:r>
            <a:r>
              <a:rPr lang="it-IT" sz="3300" dirty="0">
                <a:latin typeface="Microsoft Sans Serif" panose="020B0604020202020204" pitchFamily="34" charset="0"/>
                <a:cs typeface="Microsoft Sans Serif" panose="020B0604020202020204" pitchFamily="34" charset="0"/>
                <a:sym typeface="Wingdings" panose="05000000000000000000" pitchFamily="2" charset="2"/>
              </a:rPr>
              <a:t> </a:t>
            </a:r>
            <a:r>
              <a:rPr lang="it-IT" sz="3300" b="1" u="sng" dirty="0">
                <a:latin typeface="Microsoft Sans Serif" panose="020B0604020202020204" pitchFamily="34" charset="0"/>
                <a:cs typeface="Microsoft Sans Serif" panose="020B0604020202020204" pitchFamily="34" charset="0"/>
                <a:sym typeface="Wingdings" panose="05000000000000000000" pitchFamily="2" charset="2"/>
              </a:rPr>
              <a:t>tassazione separata </a:t>
            </a:r>
            <a:r>
              <a:rPr lang="it-IT" sz="3300" dirty="0">
                <a:latin typeface="Microsoft Sans Serif" panose="020B0604020202020204" pitchFamily="34" charset="0"/>
                <a:cs typeface="Microsoft Sans Serif" panose="020B0604020202020204" pitchFamily="34" charset="0"/>
              </a:rPr>
              <a:t>ex art. 17 co. 1 </a:t>
            </a:r>
            <a:r>
              <a:rPr lang="it-IT" sz="3300" dirty="0" err="1">
                <a:latin typeface="Microsoft Sans Serif" panose="020B0604020202020204" pitchFamily="34" charset="0"/>
                <a:cs typeface="Microsoft Sans Serif" panose="020B0604020202020204" pitchFamily="34" charset="0"/>
              </a:rPr>
              <a:t>lett</a:t>
            </a:r>
            <a:r>
              <a:rPr lang="it-IT" sz="3300" dirty="0">
                <a:latin typeface="Microsoft Sans Serif" panose="020B0604020202020204" pitchFamily="34" charset="0"/>
                <a:cs typeface="Microsoft Sans Serif" panose="020B0604020202020204" pitchFamily="34" charset="0"/>
              </a:rPr>
              <a:t>. </a:t>
            </a:r>
            <a:r>
              <a:rPr lang="it-IT" sz="3300" i="1" dirty="0">
                <a:latin typeface="Microsoft Sans Serif" panose="020B0604020202020204" pitchFamily="34" charset="0"/>
                <a:cs typeface="Microsoft Sans Serif" panose="020B0604020202020204" pitchFamily="34" charset="0"/>
              </a:rPr>
              <a:t>b)</a:t>
            </a:r>
            <a:r>
              <a:rPr lang="it-IT" sz="3300" dirty="0">
                <a:latin typeface="Microsoft Sans Serif" panose="020B0604020202020204" pitchFamily="34" charset="0"/>
                <a:cs typeface="Microsoft Sans Serif" panose="020B0604020202020204" pitchFamily="34" charset="0"/>
              </a:rPr>
              <a:t> TUIR                                    </a:t>
            </a:r>
          </a:p>
        </p:txBody>
      </p:sp>
      <p:sp>
        <p:nvSpPr>
          <p:cNvPr id="4" name="Segnaposto piè di pagina 3"/>
          <p:cNvSpPr>
            <a:spLocks noGrp="1"/>
          </p:cNvSpPr>
          <p:nvPr>
            <p:ph type="ftr" sz="quarter" idx="11"/>
          </p:nvPr>
        </p:nvSpPr>
        <p:spPr/>
        <p:txBody>
          <a:bodyPr/>
          <a:lstStyle/>
          <a:p>
            <a:r>
              <a:rPr lang="it-IT" dirty="0"/>
              <a:t>Avv. Renato </a:t>
            </a:r>
            <a:r>
              <a:rPr lang="it-IT" dirty="0" err="1"/>
              <a:t>Scorcelli</a:t>
            </a:r>
            <a:r>
              <a:rPr lang="it-IT" dirty="0"/>
              <a:t>  </a:t>
            </a:r>
          </a:p>
          <a:p>
            <a:r>
              <a:rPr lang="it-IT" dirty="0"/>
              <a:t>rscorcelli@splegal.it </a:t>
            </a:r>
          </a:p>
        </p:txBody>
      </p:sp>
      <p:sp>
        <p:nvSpPr>
          <p:cNvPr id="5" name="Segnaposto numero diapositiva 4"/>
          <p:cNvSpPr>
            <a:spLocks noGrp="1"/>
          </p:cNvSpPr>
          <p:nvPr>
            <p:ph type="sldNum" sz="quarter" idx="12"/>
          </p:nvPr>
        </p:nvSpPr>
        <p:spPr/>
        <p:txBody>
          <a:bodyPr/>
          <a:lstStyle/>
          <a:p>
            <a:fld id="{E7A41E1B-4F70-4964-A407-84C68BE8251C}" type="slidenum">
              <a:rPr lang="it-IT" smtClean="0"/>
              <a:t>17</a:t>
            </a:fld>
            <a:endParaRPr lang="it-IT"/>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066" y="1388954"/>
            <a:ext cx="420687" cy="39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0554" y="3993132"/>
            <a:ext cx="420687" cy="39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67667" y="2492896"/>
            <a:ext cx="420687" cy="39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73497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p:cNvSpPr>
          <p:nvPr/>
        </p:nvSpPr>
        <p:spPr bwMode="auto">
          <a:xfrm>
            <a:off x="1619250" y="404813"/>
            <a:ext cx="68453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it-IT" sz="2400" b="1">
              <a:latin typeface="Optima" pitchFamily="-28" charset="0"/>
              <a:ea typeface="ヒラギノ角ゴ Pro W3" pitchFamily="-28" charset="-128"/>
              <a:sym typeface="Optima" pitchFamily="-28" charset="0"/>
            </a:endParaRPr>
          </a:p>
        </p:txBody>
      </p:sp>
      <p:sp>
        <p:nvSpPr>
          <p:cNvPr id="110595" name="Text Box 3"/>
          <p:cNvSpPr txBox="1">
            <a:spLocks noChangeArrowheads="1"/>
          </p:cNvSpPr>
          <p:nvPr/>
        </p:nvSpPr>
        <p:spPr bwMode="auto">
          <a:xfrm>
            <a:off x="396799" y="1204510"/>
            <a:ext cx="8280400" cy="4955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spcBef>
                <a:spcPct val="0"/>
              </a:spcBef>
              <a:buFontTx/>
              <a:buNone/>
            </a:pPr>
            <a:endParaRPr lang="it-IT" altLang="it-IT" sz="1800" u="sng" dirty="0">
              <a:latin typeface="Microsoft Sans Serif" pitchFamily="34" charset="0"/>
              <a:ea typeface="ヒラギノ角ゴ Pro W3" pitchFamily="-28" charset="-128"/>
            </a:endParaRPr>
          </a:p>
          <a:p>
            <a:pPr algn="ctr" eaLnBrk="1" hangingPunct="1">
              <a:spcBef>
                <a:spcPct val="0"/>
              </a:spcBef>
              <a:buFontTx/>
              <a:buNone/>
            </a:pPr>
            <a:r>
              <a:rPr lang="it-IT" altLang="it-IT" sz="2000" dirty="0">
                <a:latin typeface="+mn-lt"/>
                <a:ea typeface="ヒラギノ角ゴ Pro W3" pitchFamily="-28" charset="-128"/>
              </a:rPr>
              <a:t>Art. 17 (già art. 16) </a:t>
            </a:r>
            <a:r>
              <a:rPr lang="it-IT" altLang="it-IT" sz="2000" b="1" dirty="0" err="1">
                <a:latin typeface="+mn-lt"/>
                <a:ea typeface="ヒラギノ角ゴ Pro W3" pitchFamily="-28" charset="-128"/>
              </a:rPr>
              <a:t>Lett</a:t>
            </a:r>
            <a:r>
              <a:rPr lang="it-IT" altLang="it-IT" sz="2000" b="1" dirty="0">
                <a:latin typeface="+mn-lt"/>
                <a:ea typeface="ヒラギノ角ゴ Pro W3" pitchFamily="-28" charset="-128"/>
              </a:rPr>
              <a:t>. c)</a:t>
            </a:r>
            <a:r>
              <a:rPr lang="it-IT" altLang="it-IT" sz="2000" dirty="0">
                <a:latin typeface="+mn-lt"/>
                <a:ea typeface="ヒラギノ角ゴ Pro W3" pitchFamily="-28" charset="-128"/>
              </a:rPr>
              <a:t> TUIR: transazioni relative </a:t>
            </a:r>
            <a:r>
              <a:rPr lang="it-IT" altLang="it-IT" sz="2000" b="1" dirty="0">
                <a:latin typeface="+mn-lt"/>
                <a:ea typeface="ヒラギノ角ゴ Pro W3" pitchFamily="-28" charset="-128"/>
              </a:rPr>
              <a:t>alla risoluzione dei rapporti di co.co.co e co.co.pro</a:t>
            </a:r>
            <a:r>
              <a:rPr lang="it-IT" altLang="it-IT" sz="2000" dirty="0">
                <a:latin typeface="+mn-lt"/>
                <a:ea typeface="ヒラギノ角ゴ Pro W3" pitchFamily="-28" charset="-128"/>
              </a:rPr>
              <a:t>: </a:t>
            </a:r>
            <a:r>
              <a:rPr lang="it-IT" altLang="it-IT" sz="2000" b="1" dirty="0">
                <a:latin typeface="+mn-lt"/>
                <a:ea typeface="ヒラギノ角ゴ Pro W3" pitchFamily="-28" charset="-128"/>
              </a:rPr>
              <a:t>tassazione separata</a:t>
            </a:r>
            <a:endParaRPr lang="it-IT" altLang="it-IT" sz="2000" dirty="0">
              <a:latin typeface="+mn-lt"/>
              <a:ea typeface="ヒラギノ角ゴ Pro W3" pitchFamily="-28" charset="-128"/>
            </a:endParaRPr>
          </a:p>
          <a:p>
            <a:pPr algn="just" eaLnBrk="1" hangingPunct="1">
              <a:spcBef>
                <a:spcPct val="0"/>
              </a:spcBef>
              <a:buFontTx/>
              <a:buNone/>
            </a:pPr>
            <a:endParaRPr lang="it-IT" altLang="it-IT" sz="2000" dirty="0">
              <a:latin typeface="+mn-lt"/>
              <a:ea typeface="ヒラギノ角ゴ Pro W3" pitchFamily="-28" charset="-128"/>
            </a:endParaRPr>
          </a:p>
          <a:p>
            <a:pPr algn="just" eaLnBrk="1" hangingPunct="1">
              <a:spcBef>
                <a:spcPct val="0"/>
              </a:spcBef>
              <a:buFontTx/>
              <a:buNone/>
            </a:pPr>
            <a:endParaRPr lang="it-IT" altLang="it-IT" sz="1800" dirty="0">
              <a:latin typeface="+mn-lt"/>
              <a:ea typeface="ヒラギノ角ゴ Pro W3" pitchFamily="-28" charset="-128"/>
            </a:endParaRPr>
          </a:p>
          <a:p>
            <a:pPr algn="just" eaLnBrk="1" hangingPunct="1">
              <a:spcBef>
                <a:spcPct val="0"/>
              </a:spcBef>
              <a:buFontTx/>
              <a:buNone/>
            </a:pPr>
            <a:r>
              <a:rPr lang="it-IT" altLang="it-IT" sz="1800" b="1" dirty="0">
                <a:latin typeface="+mn-lt"/>
                <a:ea typeface="ヒラギノ角ゴ Pro W3" pitchFamily="-28" charset="-128"/>
              </a:rPr>
              <a:t>Comma 1, </a:t>
            </a:r>
            <a:r>
              <a:rPr lang="it-IT" altLang="it-IT" sz="1800" b="1" dirty="0" err="1">
                <a:latin typeface="+mn-lt"/>
                <a:ea typeface="ヒラギノ角ゴ Pro W3" pitchFamily="-28" charset="-128"/>
              </a:rPr>
              <a:t>Lett</a:t>
            </a:r>
            <a:r>
              <a:rPr lang="it-IT" altLang="it-IT" sz="1800" b="1" dirty="0">
                <a:latin typeface="+mn-lt"/>
                <a:ea typeface="ヒラギノ角ゴ Pro W3" pitchFamily="-28" charset="-128"/>
              </a:rPr>
              <a:t>. c)</a:t>
            </a:r>
            <a:r>
              <a:rPr lang="it-IT" altLang="it-IT" sz="1800" dirty="0">
                <a:latin typeface="+mn-lt"/>
                <a:ea typeface="ヒラギノ角ゴ Pro W3" pitchFamily="-28" charset="-128"/>
              </a:rPr>
              <a:t>: “</a:t>
            </a:r>
            <a:r>
              <a:rPr lang="it-IT" altLang="it-IT" sz="1800" b="1" dirty="0">
                <a:latin typeface="+mn-lt"/>
                <a:ea typeface="ヒラギノ角ゴ Pro W3" pitchFamily="-28" charset="-128"/>
              </a:rPr>
              <a:t>L’imposta si applica separatamente</a:t>
            </a:r>
            <a:r>
              <a:rPr lang="it-IT" altLang="it-IT" sz="1800" dirty="0">
                <a:latin typeface="+mn-lt"/>
                <a:ea typeface="ヒラギノ角ゴ Pro W3" pitchFamily="-28" charset="-128"/>
              </a:rPr>
              <a:t> (…) alle indennità percepite per la </a:t>
            </a:r>
            <a:r>
              <a:rPr lang="it-IT" altLang="it-IT" sz="1800" b="1" dirty="0">
                <a:latin typeface="+mn-lt"/>
                <a:ea typeface="ヒラギノ角ゴ Pro W3" pitchFamily="-28" charset="-128"/>
              </a:rPr>
              <a:t>cessazione dei rapporti di collaborazione coordinata e continuativa,</a:t>
            </a:r>
            <a:r>
              <a:rPr lang="it-IT" altLang="it-IT" sz="1800" dirty="0">
                <a:latin typeface="+mn-lt"/>
                <a:ea typeface="ヒラギノ角ゴ Pro W3" pitchFamily="-28" charset="-128"/>
              </a:rPr>
              <a:t> di cui al comma 2 dell'art. 53, se il diritto all'indennità risulta da atto di data certa anteriore all'inizio del rapporto nonché, </a:t>
            </a:r>
            <a:r>
              <a:rPr lang="it-IT" altLang="it-IT" sz="1800" b="1" dirty="0">
                <a:latin typeface="+mn-lt"/>
                <a:ea typeface="ヒラギノ角ゴ Pro W3" pitchFamily="-28" charset="-128"/>
              </a:rPr>
              <a:t>in ogni caso, le somme e i valori comunque percepiti, al netto delle spese legali sostenute</a:t>
            </a:r>
            <a:r>
              <a:rPr lang="it-IT" altLang="it-IT" sz="1800" dirty="0">
                <a:latin typeface="+mn-lt"/>
                <a:ea typeface="ヒラギノ角ゴ Pro W3" pitchFamily="-28" charset="-128"/>
              </a:rPr>
              <a:t>, anche se a </a:t>
            </a:r>
            <a:r>
              <a:rPr lang="it-IT" altLang="it-IT" sz="1800" b="1" dirty="0">
                <a:latin typeface="+mn-lt"/>
                <a:ea typeface="ヒラギノ角ゴ Pro W3" pitchFamily="-28" charset="-128"/>
              </a:rPr>
              <a:t>titolo risarcitorio </a:t>
            </a:r>
            <a:r>
              <a:rPr lang="it-IT" altLang="it-IT" sz="1800" dirty="0">
                <a:latin typeface="+mn-lt"/>
                <a:ea typeface="ヒラギノ角ゴ Pro W3" pitchFamily="-28" charset="-128"/>
              </a:rPr>
              <a:t>o nel </a:t>
            </a:r>
            <a:r>
              <a:rPr lang="it-IT" altLang="it-IT" sz="1800" b="1" dirty="0">
                <a:latin typeface="+mn-lt"/>
                <a:ea typeface="ヒラギノ角ゴ Pro W3" pitchFamily="-28" charset="-128"/>
              </a:rPr>
              <a:t>contesto di procedure esecutive</a:t>
            </a:r>
            <a:r>
              <a:rPr lang="it-IT" altLang="it-IT" sz="1800" dirty="0">
                <a:latin typeface="+mn-lt"/>
                <a:ea typeface="ヒラギノ角ゴ Pro W3" pitchFamily="-28" charset="-128"/>
              </a:rPr>
              <a:t>, a seguito di </a:t>
            </a:r>
            <a:r>
              <a:rPr lang="it-IT" altLang="it-IT" sz="1800" b="1" dirty="0">
                <a:latin typeface="+mn-lt"/>
                <a:ea typeface="ヒラギノ角ゴ Pro W3" pitchFamily="-28" charset="-128"/>
              </a:rPr>
              <a:t>provvedimenti dell'autorità giudiziaria o di transazioni relativi alla risoluzione dei rapporti di collaborazione coordinata e continuativa”. Sino ad un tetto di Euro 1.000.000 </a:t>
            </a:r>
            <a:r>
              <a:rPr lang="it-IT" altLang="it-IT" sz="1800" u="sng" dirty="0">
                <a:latin typeface="+mn-lt"/>
                <a:ea typeface="ヒラギノ角ゴ Pro W3" pitchFamily="-28" charset="-128"/>
              </a:rPr>
              <a:t>(</a:t>
            </a:r>
            <a:r>
              <a:rPr lang="it-IT" altLang="it-IT" sz="1800" dirty="0">
                <a:latin typeface="+mn-lt"/>
                <a:ea typeface="ヒラギノ角ゴ Pro W3" pitchFamily="-28" charset="-128"/>
              </a:rPr>
              <a:t>art. 24, comma 31, DL 201/2011 </a:t>
            </a:r>
            <a:r>
              <a:rPr lang="it-IT" altLang="it-IT" sz="1800" dirty="0" err="1">
                <a:latin typeface="+mn-lt"/>
                <a:ea typeface="ヒラギノ角ゴ Pro W3" pitchFamily="-28" charset="-128"/>
              </a:rPr>
              <a:t>conv</a:t>
            </a:r>
            <a:r>
              <a:rPr lang="it-IT" altLang="it-IT" sz="1800" dirty="0">
                <a:latin typeface="+mn-lt"/>
                <a:ea typeface="ヒラギノ角ゴ Pro W3" pitchFamily="-28" charset="-128"/>
              </a:rPr>
              <a:t>. in  L. 214/11, cfr. Circ. Ag. Entrate 28/02/2012 n. 2012/25122). </a:t>
            </a:r>
          </a:p>
          <a:p>
            <a:pPr algn="just" eaLnBrk="1" hangingPunct="1">
              <a:spcBef>
                <a:spcPct val="0"/>
              </a:spcBef>
              <a:buFontTx/>
              <a:buNone/>
            </a:pPr>
            <a:endParaRPr lang="it-IT" altLang="it-IT" sz="1800" dirty="0">
              <a:latin typeface="Microsoft Sans Serif" pitchFamily="34" charset="0"/>
              <a:ea typeface="ヒラギノ角ゴ Pro W3" pitchFamily="-28" charset="-128"/>
            </a:endParaRPr>
          </a:p>
          <a:p>
            <a:pPr algn="just" eaLnBrk="1" hangingPunct="1">
              <a:spcBef>
                <a:spcPct val="0"/>
              </a:spcBef>
              <a:buFontTx/>
              <a:buNone/>
            </a:pPr>
            <a:endParaRPr lang="it-IT" altLang="it-IT" sz="2000" dirty="0">
              <a:latin typeface="Microsoft Sans Serif" pitchFamily="34" charset="0"/>
              <a:ea typeface="ヒラギノ角ゴ Pro W3" pitchFamily="-28" charset="-128"/>
            </a:endParaRPr>
          </a:p>
          <a:p>
            <a:pPr algn="just" eaLnBrk="1" hangingPunct="1">
              <a:spcBef>
                <a:spcPct val="0"/>
              </a:spcBef>
              <a:buFontTx/>
              <a:buNone/>
            </a:pPr>
            <a:r>
              <a:rPr lang="it-IT" altLang="it-IT" sz="2000" dirty="0">
                <a:latin typeface="Microsoft Sans Serif" pitchFamily="34" charset="0"/>
                <a:ea typeface="ヒラギノ角ゴ Pro W3" pitchFamily="-28" charset="-128"/>
              </a:rPr>
              <a:t> 	</a:t>
            </a:r>
          </a:p>
        </p:txBody>
      </p:sp>
      <p:sp>
        <p:nvSpPr>
          <p:cNvPr id="4" name="Segnaposto numero diapositiva 3"/>
          <p:cNvSpPr>
            <a:spLocks noGrp="1"/>
          </p:cNvSpPr>
          <p:nvPr>
            <p:ph type="sldNum" sz="quarter" idx="12"/>
          </p:nvPr>
        </p:nvSpPr>
        <p:spPr/>
        <p:txBody>
          <a:bodyPr/>
          <a:lstStyle/>
          <a:p>
            <a:fld id="{E7A41E1B-4F70-4964-A407-84C68BE8251C}" type="slidenum">
              <a:rPr lang="it-IT" smtClean="0">
                <a:solidFill>
                  <a:schemeClr val="tx1"/>
                </a:solidFill>
              </a:rPr>
              <a:t>18</a:t>
            </a:fld>
            <a:endParaRPr lang="it-IT">
              <a:solidFill>
                <a:schemeClr val="tx1"/>
              </a:solidFill>
            </a:endParaRPr>
          </a:p>
        </p:txBody>
      </p:sp>
      <p:sp>
        <p:nvSpPr>
          <p:cNvPr id="2" name="Segnaposto piè di pagina 1"/>
          <p:cNvSpPr>
            <a:spLocks noGrp="1"/>
          </p:cNvSpPr>
          <p:nvPr>
            <p:ph type="ftr" sz="quarter" idx="11"/>
          </p:nvPr>
        </p:nvSpPr>
        <p:spPr/>
        <p:txBody>
          <a:bodyPr/>
          <a:lstStyle/>
          <a:p>
            <a:r>
              <a:rPr lang="it-IT"/>
              <a:t>Avv. Renato Scorcelli  </a:t>
            </a:r>
          </a:p>
          <a:p>
            <a:r>
              <a:rPr lang="it-IT"/>
              <a:t>rscorcelli@splegal.it </a:t>
            </a:r>
            <a:endParaRPr lang="it-IT" dirty="0"/>
          </a:p>
        </p:txBody>
      </p:sp>
    </p:spTree>
    <p:extLst>
      <p:ext uri="{BB962C8B-B14F-4D97-AF65-F5344CB8AC3E}">
        <p14:creationId xmlns:p14="http://schemas.microsoft.com/office/powerpoint/2010/main" val="20252951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p:cNvSpPr>
          <p:nvPr/>
        </p:nvSpPr>
        <p:spPr bwMode="auto">
          <a:xfrm>
            <a:off x="1619250" y="404813"/>
            <a:ext cx="68453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it-IT" sz="2400" b="1">
              <a:latin typeface="Optima" pitchFamily="-28" charset="0"/>
              <a:ea typeface="ヒラギノ角ゴ Pro W3" pitchFamily="-28" charset="-128"/>
              <a:sym typeface="Optima" pitchFamily="-28" charset="0"/>
            </a:endParaRPr>
          </a:p>
        </p:txBody>
      </p:sp>
      <p:sp>
        <p:nvSpPr>
          <p:cNvPr id="111619" name="Text Box 3"/>
          <p:cNvSpPr txBox="1">
            <a:spLocks noChangeArrowheads="1"/>
          </p:cNvSpPr>
          <p:nvPr/>
        </p:nvSpPr>
        <p:spPr bwMode="auto">
          <a:xfrm>
            <a:off x="457359" y="1052736"/>
            <a:ext cx="8280400" cy="4370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spcBef>
                <a:spcPct val="0"/>
              </a:spcBef>
              <a:buFontTx/>
              <a:buNone/>
            </a:pPr>
            <a:endParaRPr lang="it-IT" altLang="it-IT" sz="1800" u="sng" dirty="0">
              <a:latin typeface="Microsoft Sans Serif" pitchFamily="34" charset="0"/>
              <a:ea typeface="ヒラギノ角ゴ Pro W3" pitchFamily="-28" charset="-128"/>
            </a:endParaRPr>
          </a:p>
          <a:p>
            <a:pPr algn="ctr" eaLnBrk="1" hangingPunct="1">
              <a:spcBef>
                <a:spcPct val="0"/>
              </a:spcBef>
              <a:buFontTx/>
              <a:buNone/>
            </a:pPr>
            <a:r>
              <a:rPr lang="it-IT" altLang="it-IT" sz="2400" dirty="0">
                <a:latin typeface="+mn-lt"/>
                <a:ea typeface="ヒラギノ角ゴ Pro W3" pitchFamily="-28" charset="-128"/>
              </a:rPr>
              <a:t>Art. 17 (già art. 16 </a:t>
            </a:r>
            <a:r>
              <a:rPr lang="it-IT" altLang="it-IT" sz="2400" b="1" dirty="0" err="1">
                <a:latin typeface="+mn-lt"/>
                <a:ea typeface="ヒラギノ角ゴ Pro W3" pitchFamily="-28" charset="-128"/>
              </a:rPr>
              <a:t>lett</a:t>
            </a:r>
            <a:r>
              <a:rPr lang="it-IT" altLang="it-IT" sz="2400" b="1" dirty="0">
                <a:latin typeface="+mn-lt"/>
                <a:ea typeface="ヒラギノ角ゴ Pro W3" pitchFamily="-28" charset="-128"/>
              </a:rPr>
              <a:t>. c)</a:t>
            </a:r>
            <a:r>
              <a:rPr lang="it-IT" altLang="it-IT" sz="2400" dirty="0">
                <a:latin typeface="+mn-lt"/>
                <a:ea typeface="ヒラギノ角ゴ Pro W3" pitchFamily="-28" charset="-128"/>
              </a:rPr>
              <a:t> TUIR: transazioni relative alla risoluzione dei rapporti di co.co.co e co.co.pro: </a:t>
            </a:r>
            <a:r>
              <a:rPr lang="it-IT" altLang="it-IT" sz="2400" b="1" dirty="0">
                <a:latin typeface="+mn-lt"/>
                <a:ea typeface="ヒラギノ角ゴ Pro W3" pitchFamily="-28" charset="-128"/>
              </a:rPr>
              <a:t>tassazione separata</a:t>
            </a:r>
            <a:endParaRPr lang="it-IT" altLang="it-IT" sz="2400" dirty="0">
              <a:latin typeface="+mn-lt"/>
              <a:ea typeface="ヒラギノ角ゴ Pro W3" pitchFamily="-28" charset="-128"/>
            </a:endParaRPr>
          </a:p>
          <a:p>
            <a:pPr algn="ctr" eaLnBrk="1" hangingPunct="1">
              <a:spcBef>
                <a:spcPct val="0"/>
              </a:spcBef>
              <a:buFontTx/>
              <a:buNone/>
            </a:pPr>
            <a:endParaRPr lang="it-IT" altLang="it-IT" sz="2400" dirty="0">
              <a:latin typeface="+mn-lt"/>
              <a:ea typeface="ヒラギノ角ゴ Pro W3" pitchFamily="-28" charset="-128"/>
            </a:endParaRPr>
          </a:p>
          <a:p>
            <a:pPr algn="just" eaLnBrk="1" hangingPunct="1">
              <a:spcBef>
                <a:spcPct val="0"/>
              </a:spcBef>
              <a:buFontTx/>
              <a:buNone/>
            </a:pPr>
            <a:r>
              <a:rPr lang="it-IT" altLang="it-IT" sz="2000" dirty="0">
                <a:latin typeface="+mn-lt"/>
                <a:ea typeface="ヒラギノ角ゴ Pro W3" pitchFamily="-28" charset="-128"/>
              </a:rPr>
              <a:t>Con </a:t>
            </a:r>
            <a:r>
              <a:rPr lang="it-IT" altLang="it-IT" sz="2000" b="1" dirty="0">
                <a:latin typeface="+mn-lt"/>
                <a:ea typeface="ヒラギノ角ゴ Pro W3" pitchFamily="-28" charset="-128"/>
              </a:rPr>
              <a:t>aliquota</a:t>
            </a:r>
            <a:r>
              <a:rPr lang="it-IT" altLang="it-IT" sz="2000" dirty="0">
                <a:latin typeface="+mn-lt"/>
                <a:ea typeface="ヒラギノ角ゴ Pro W3" pitchFamily="-28" charset="-128"/>
              </a:rPr>
              <a:t> corrispondente alla </a:t>
            </a:r>
            <a:r>
              <a:rPr lang="it-IT" altLang="it-IT" sz="2000" b="1" dirty="0">
                <a:latin typeface="+mn-lt"/>
                <a:ea typeface="ヒラギノ角ゴ Pro W3" pitchFamily="-28" charset="-128"/>
              </a:rPr>
              <a:t>metà del reddito complessivo netto</a:t>
            </a:r>
            <a:r>
              <a:rPr lang="it-IT" altLang="it-IT" sz="2000" dirty="0">
                <a:latin typeface="+mn-lt"/>
                <a:ea typeface="ヒラギノ角ゴ Pro W3" pitchFamily="-28" charset="-128"/>
              </a:rPr>
              <a:t> del </a:t>
            </a:r>
            <a:r>
              <a:rPr lang="it-IT" altLang="it-IT" sz="2000" b="1" dirty="0">
                <a:latin typeface="+mn-lt"/>
                <a:ea typeface="ヒラギノ角ゴ Pro W3" pitchFamily="-28" charset="-128"/>
              </a:rPr>
              <a:t>biennio</a:t>
            </a:r>
            <a:r>
              <a:rPr lang="it-IT" altLang="it-IT" sz="2000" dirty="0">
                <a:latin typeface="+mn-lt"/>
                <a:ea typeface="ヒラギノ角ゴ Pro W3" pitchFamily="-28" charset="-128"/>
              </a:rPr>
              <a:t> </a:t>
            </a:r>
            <a:r>
              <a:rPr lang="it-IT" altLang="it-IT" sz="2000" b="1" dirty="0">
                <a:latin typeface="+mn-lt"/>
                <a:ea typeface="ヒラギノ角ゴ Pro W3" pitchFamily="-28" charset="-128"/>
              </a:rPr>
              <a:t>anteriore</a:t>
            </a:r>
            <a:r>
              <a:rPr lang="it-IT" altLang="it-IT" sz="2000" dirty="0">
                <a:latin typeface="+mn-lt"/>
                <a:ea typeface="ヒラギノ角ゴ Pro W3" pitchFamily="-28" charset="-128"/>
              </a:rPr>
              <a:t> all’anno in cui è </a:t>
            </a:r>
            <a:r>
              <a:rPr lang="it-IT" altLang="it-IT" sz="2000" b="1" u="sng" dirty="0">
                <a:latin typeface="+mn-lt"/>
                <a:ea typeface="ヒラギノ角ゴ Pro W3" pitchFamily="-28" charset="-128"/>
              </a:rPr>
              <a:t>sorto il diritto alla percezione </a:t>
            </a:r>
            <a:r>
              <a:rPr lang="it-IT" altLang="it-IT" sz="2000" dirty="0">
                <a:latin typeface="+mn-lt"/>
                <a:ea typeface="ヒラギノ角ゴ Pro W3" pitchFamily="-28" charset="-128"/>
              </a:rPr>
              <a:t>(art. 21,comma primo, TUIR) </a:t>
            </a:r>
          </a:p>
          <a:p>
            <a:pPr algn="just" eaLnBrk="1" hangingPunct="1">
              <a:spcBef>
                <a:spcPct val="0"/>
              </a:spcBef>
              <a:buFontTx/>
              <a:buNone/>
            </a:pPr>
            <a:endParaRPr lang="it-IT" altLang="it-IT" sz="2000" dirty="0">
              <a:latin typeface="+mn-lt"/>
              <a:ea typeface="ヒラギノ角ゴ Pro W3" pitchFamily="-28" charset="-128"/>
            </a:endParaRPr>
          </a:p>
          <a:p>
            <a:pPr algn="just" eaLnBrk="1" hangingPunct="1">
              <a:spcBef>
                <a:spcPct val="0"/>
              </a:spcBef>
              <a:buFontTx/>
              <a:buNone/>
            </a:pPr>
            <a:r>
              <a:rPr lang="it-IT" altLang="it-IT" sz="2000" dirty="0">
                <a:latin typeface="+mn-lt"/>
                <a:ea typeface="ヒラギノ角ゴ Pro W3" pitchFamily="-28" charset="-128"/>
              </a:rPr>
              <a:t>Il </a:t>
            </a:r>
            <a:r>
              <a:rPr lang="it-IT" altLang="it-IT" sz="2000" b="1" dirty="0">
                <a:latin typeface="+mn-lt"/>
                <a:ea typeface="ヒラギノ角ゴ Pro W3" pitchFamily="-28" charset="-128"/>
              </a:rPr>
              <a:t>Committente</a:t>
            </a:r>
            <a:r>
              <a:rPr lang="it-IT" altLang="it-IT" sz="2000" dirty="0">
                <a:latin typeface="+mn-lt"/>
                <a:ea typeface="ヒラギノ角ゴ Pro W3" pitchFamily="-28" charset="-128"/>
              </a:rPr>
              <a:t> opera una </a:t>
            </a:r>
            <a:r>
              <a:rPr lang="it-IT" altLang="it-IT" sz="2000" b="1" dirty="0">
                <a:latin typeface="+mn-lt"/>
                <a:ea typeface="ヒラギノ角ゴ Pro W3" pitchFamily="-28" charset="-128"/>
              </a:rPr>
              <a:t>ritenuta IRPEF del 20% </a:t>
            </a:r>
            <a:r>
              <a:rPr lang="it-IT" altLang="it-IT" sz="2000" i="1" dirty="0">
                <a:latin typeface="+mn-lt"/>
                <a:ea typeface="ヒラギノ角ゴ Pro W3" pitchFamily="-28" charset="-128"/>
              </a:rPr>
              <a:t>ex</a:t>
            </a:r>
            <a:r>
              <a:rPr lang="it-IT" altLang="it-IT" sz="2000" dirty="0">
                <a:latin typeface="+mn-lt"/>
                <a:ea typeface="ヒラギノ角ゴ Pro W3" pitchFamily="-28" charset="-128"/>
              </a:rPr>
              <a:t> art. 24 DPR 600/73 </a:t>
            </a:r>
          </a:p>
          <a:p>
            <a:pPr algn="just" eaLnBrk="1" hangingPunct="1">
              <a:spcBef>
                <a:spcPct val="0"/>
              </a:spcBef>
              <a:buFontTx/>
              <a:buNone/>
            </a:pPr>
            <a:endParaRPr lang="it-IT" altLang="it-IT" sz="2000" dirty="0">
              <a:latin typeface="Microsoft Sans Serif" pitchFamily="34" charset="0"/>
              <a:ea typeface="ヒラギノ角ゴ Pro W3" pitchFamily="-28" charset="-128"/>
            </a:endParaRPr>
          </a:p>
          <a:p>
            <a:pPr algn="just" eaLnBrk="1" hangingPunct="1">
              <a:spcBef>
                <a:spcPct val="0"/>
              </a:spcBef>
              <a:buFontTx/>
              <a:buNone/>
            </a:pPr>
            <a:endParaRPr lang="it-IT" altLang="it-IT" sz="2000" dirty="0">
              <a:latin typeface="Microsoft Sans Serif" pitchFamily="34" charset="0"/>
              <a:ea typeface="ヒラギノ角ゴ Pro W3" pitchFamily="-28" charset="-128"/>
            </a:endParaRPr>
          </a:p>
          <a:p>
            <a:pPr algn="just" eaLnBrk="1" hangingPunct="1">
              <a:spcBef>
                <a:spcPct val="0"/>
              </a:spcBef>
              <a:buFontTx/>
              <a:buNone/>
            </a:pPr>
            <a:r>
              <a:rPr lang="it-IT" altLang="it-IT" sz="2400" dirty="0">
                <a:latin typeface="Microsoft Sans Serif" pitchFamily="34" charset="0"/>
                <a:ea typeface="ヒラギノ角ゴ Pro W3" pitchFamily="-28" charset="-128"/>
              </a:rPr>
              <a:t> 	</a:t>
            </a:r>
          </a:p>
        </p:txBody>
      </p:sp>
      <p:sp>
        <p:nvSpPr>
          <p:cNvPr id="4" name="Segnaposto numero diapositiva 3"/>
          <p:cNvSpPr>
            <a:spLocks noGrp="1"/>
          </p:cNvSpPr>
          <p:nvPr>
            <p:ph type="sldNum" sz="quarter" idx="12"/>
          </p:nvPr>
        </p:nvSpPr>
        <p:spPr/>
        <p:txBody>
          <a:bodyPr/>
          <a:lstStyle/>
          <a:p>
            <a:fld id="{E7A41E1B-4F70-4964-A407-84C68BE8251C}" type="slidenum">
              <a:rPr lang="it-IT" smtClean="0">
                <a:solidFill>
                  <a:schemeClr val="tx1"/>
                </a:solidFill>
              </a:rPr>
              <a:t>19</a:t>
            </a:fld>
            <a:endParaRPr lang="it-IT" dirty="0">
              <a:solidFill>
                <a:schemeClr val="tx1"/>
              </a:solidFill>
            </a:endParaRPr>
          </a:p>
        </p:txBody>
      </p:sp>
      <p:sp>
        <p:nvSpPr>
          <p:cNvPr id="2" name="Segnaposto piè di pagina 1"/>
          <p:cNvSpPr>
            <a:spLocks noGrp="1"/>
          </p:cNvSpPr>
          <p:nvPr>
            <p:ph type="ftr" sz="quarter" idx="11"/>
          </p:nvPr>
        </p:nvSpPr>
        <p:spPr/>
        <p:txBody>
          <a:bodyPr/>
          <a:lstStyle/>
          <a:p>
            <a:r>
              <a:rPr lang="it-IT"/>
              <a:t>Avv. Renato Scorcelli  </a:t>
            </a:r>
          </a:p>
          <a:p>
            <a:r>
              <a:rPr lang="it-IT"/>
              <a:t>rscorcelli@splegal.it </a:t>
            </a:r>
            <a:endParaRPr lang="it-IT" dirty="0"/>
          </a:p>
        </p:txBody>
      </p:sp>
    </p:spTree>
    <p:extLst>
      <p:ext uri="{BB962C8B-B14F-4D97-AF65-F5344CB8AC3E}">
        <p14:creationId xmlns:p14="http://schemas.microsoft.com/office/powerpoint/2010/main" val="2795773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p:cNvSpPr>
          <p:nvPr/>
        </p:nvSpPr>
        <p:spPr bwMode="auto">
          <a:xfrm>
            <a:off x="228600" y="838200"/>
            <a:ext cx="68453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it-IT" sz="2400" b="1" dirty="0">
              <a:latin typeface="Optima" pitchFamily="-28" charset="0"/>
              <a:ea typeface="ヒラギノ角ゴ Pro W3" pitchFamily="-28" charset="-128"/>
              <a:sym typeface="Optima" pitchFamily="-28" charset="0"/>
            </a:endParaRPr>
          </a:p>
        </p:txBody>
      </p:sp>
      <p:sp>
        <p:nvSpPr>
          <p:cNvPr id="104451" name="Rectangle 3"/>
          <p:cNvSpPr>
            <a:spLocks noChangeArrowheads="1"/>
          </p:cNvSpPr>
          <p:nvPr/>
        </p:nvSpPr>
        <p:spPr bwMode="auto">
          <a:xfrm>
            <a:off x="8572500" y="6211888"/>
            <a:ext cx="2476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it-IT" altLang="it-IT" sz="1000" dirty="0">
              <a:solidFill>
                <a:schemeClr val="tx2"/>
              </a:solidFill>
              <a:latin typeface="Optima" pitchFamily="-28" charset="0"/>
              <a:ea typeface="ヒラギノ角ゴ Pro W3" pitchFamily="-28" charset="-128"/>
            </a:endParaRPr>
          </a:p>
        </p:txBody>
      </p:sp>
      <p:sp>
        <p:nvSpPr>
          <p:cNvPr id="924676" name="Text Box 4"/>
          <p:cNvSpPr txBox="1">
            <a:spLocks noChangeArrowheads="1"/>
          </p:cNvSpPr>
          <p:nvPr/>
        </p:nvSpPr>
        <p:spPr bwMode="auto">
          <a:xfrm>
            <a:off x="539750" y="981075"/>
            <a:ext cx="8280400" cy="4216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endParaRPr lang="it-IT" sz="2400" b="1" dirty="0">
              <a:latin typeface="Arial" charset="0"/>
              <a:ea typeface="ヒラギノ角ゴ Pro W3" pitchFamily="-28" charset="-128"/>
            </a:endParaRPr>
          </a:p>
          <a:p>
            <a:pPr>
              <a:defRPr/>
            </a:pPr>
            <a:endParaRPr lang="it-IT" sz="2400" b="1" dirty="0">
              <a:latin typeface="Arial" charset="0"/>
              <a:ea typeface="ヒラギノ角ゴ Pro W3" pitchFamily="-28" charset="-128"/>
            </a:endParaRPr>
          </a:p>
          <a:p>
            <a:pPr algn="ctr">
              <a:defRPr/>
            </a:pPr>
            <a:endParaRPr lang="it-IT" sz="2400" b="1" dirty="0">
              <a:latin typeface="Arial" charset="0"/>
              <a:ea typeface="ヒラギノ角ゴ Pro W3" pitchFamily="-28" charset="-128"/>
            </a:endParaRPr>
          </a:p>
          <a:p>
            <a:pPr algn="ctr">
              <a:defRPr/>
            </a:pPr>
            <a:r>
              <a:rPr lang="it-IT" sz="2800" b="1" dirty="0">
                <a:latin typeface="Arial" charset="0"/>
                <a:ea typeface="ヒラギノ角ゴ Pro W3" pitchFamily="-28" charset="-128"/>
              </a:rPr>
              <a:t>Quadro normativo di riferimento:</a:t>
            </a:r>
          </a:p>
          <a:p>
            <a:pPr>
              <a:defRPr/>
            </a:pPr>
            <a:endParaRPr lang="it-IT" sz="2400" dirty="0">
              <a:ea typeface="ヒラギノ角ゴ Pro W3" pitchFamily="-28" charset="-128"/>
            </a:endParaRPr>
          </a:p>
          <a:p>
            <a:pPr algn="just">
              <a:defRPr/>
            </a:pPr>
            <a:r>
              <a:rPr lang="it-IT" sz="2400" dirty="0">
                <a:ea typeface="ヒラギノ角ゴ Pro W3" pitchFamily="-28" charset="-128"/>
              </a:rPr>
              <a:t>artt. 6, 17, 19, 49 e 51 del Testo Unico delle Imposte sui Redditi (“</a:t>
            </a:r>
            <a:r>
              <a:rPr lang="it-IT" sz="2400" i="1" dirty="0">
                <a:ea typeface="ヒラギノ角ゴ Pro W3" pitchFamily="-28" charset="-128"/>
              </a:rPr>
              <a:t>TUIR</a:t>
            </a:r>
            <a:r>
              <a:rPr lang="it-IT" sz="2400" dirty="0">
                <a:ea typeface="ヒラギノ角ゴ Pro W3" pitchFamily="-28" charset="-128"/>
              </a:rPr>
              <a:t>”) approvato con il DPR 22 dicembre 1986, n. 917 (così come modificato dagli artt. 1 e 2 del D.Lgs. 12/12/2003 n. 344).</a:t>
            </a:r>
          </a:p>
          <a:p>
            <a:pPr algn="just">
              <a:defRPr/>
            </a:pPr>
            <a:endParaRPr lang="it-IT" sz="2400" dirty="0">
              <a:ea typeface="ヒラギノ角ゴ Pro W3" pitchFamily="-28" charset="-128"/>
            </a:endParaRPr>
          </a:p>
          <a:p>
            <a:pPr algn="just">
              <a:defRPr/>
            </a:pPr>
            <a:endParaRPr lang="it-IT" sz="2400" dirty="0">
              <a:ea typeface="ヒラギノ角ゴ Pro W3" pitchFamily="-28" charset="-128"/>
            </a:endParaRPr>
          </a:p>
          <a:p>
            <a:pPr algn="just">
              <a:defRPr/>
            </a:pPr>
            <a:r>
              <a:rPr lang="it-IT" sz="2400" dirty="0">
                <a:ea typeface="ヒラギノ角ゴ Pro W3" pitchFamily="-28" charset="-128"/>
              </a:rPr>
              <a:t> 	</a:t>
            </a:r>
          </a:p>
        </p:txBody>
      </p:sp>
      <p:sp>
        <p:nvSpPr>
          <p:cNvPr id="104453" name="Text Box 5"/>
          <p:cNvSpPr txBox="1">
            <a:spLocks noChangeArrowheads="1"/>
          </p:cNvSpPr>
          <p:nvPr/>
        </p:nvSpPr>
        <p:spPr bwMode="auto">
          <a:xfrm>
            <a:off x="539750" y="3357563"/>
            <a:ext cx="8280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endParaRPr lang="it-IT" altLang="it-IT" sz="1600" dirty="0">
              <a:latin typeface="Microsoft Sans Serif" pitchFamily="34" charset="0"/>
              <a:ea typeface="ヒラギノ角ゴ Pro W3" pitchFamily="-28" charset="-128"/>
            </a:endParaRPr>
          </a:p>
        </p:txBody>
      </p:sp>
      <p:sp>
        <p:nvSpPr>
          <p:cNvPr id="4" name="Segnaposto numero diapositiva 3"/>
          <p:cNvSpPr>
            <a:spLocks noGrp="1"/>
          </p:cNvSpPr>
          <p:nvPr>
            <p:ph type="sldNum" sz="quarter" idx="12"/>
          </p:nvPr>
        </p:nvSpPr>
        <p:spPr/>
        <p:txBody>
          <a:bodyPr/>
          <a:lstStyle/>
          <a:p>
            <a:fld id="{E7A41E1B-4F70-4964-A407-84C68BE8251C}" type="slidenum">
              <a:rPr lang="it-IT" smtClean="0">
                <a:solidFill>
                  <a:schemeClr val="tx1"/>
                </a:solidFill>
              </a:rPr>
              <a:t>2</a:t>
            </a:fld>
            <a:endParaRPr lang="it-IT" dirty="0">
              <a:solidFill>
                <a:schemeClr val="tx1"/>
              </a:solidFill>
            </a:endParaRPr>
          </a:p>
        </p:txBody>
      </p:sp>
      <p:sp>
        <p:nvSpPr>
          <p:cNvPr id="2" name="Segnaposto piè di pagina 1"/>
          <p:cNvSpPr>
            <a:spLocks noGrp="1"/>
          </p:cNvSpPr>
          <p:nvPr>
            <p:ph type="ftr" sz="quarter" idx="11"/>
          </p:nvPr>
        </p:nvSpPr>
        <p:spPr/>
        <p:txBody>
          <a:bodyPr/>
          <a:lstStyle/>
          <a:p>
            <a:r>
              <a:rPr lang="it-IT" dirty="0">
                <a:solidFill>
                  <a:schemeClr val="tx2"/>
                </a:solidFill>
              </a:rPr>
              <a:t>Avv. Renato Scorcelli </a:t>
            </a:r>
          </a:p>
          <a:p>
            <a:r>
              <a:rPr lang="it-IT" dirty="0">
                <a:solidFill>
                  <a:schemeClr val="tx2"/>
                </a:solidFill>
              </a:rPr>
              <a:t> rscorcelli@splegal.it </a:t>
            </a:r>
          </a:p>
        </p:txBody>
      </p:sp>
    </p:spTree>
    <p:extLst>
      <p:ext uri="{BB962C8B-B14F-4D97-AF65-F5344CB8AC3E}">
        <p14:creationId xmlns:p14="http://schemas.microsoft.com/office/powerpoint/2010/main" val="32434489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p:cNvSpPr>
          <p:nvPr/>
        </p:nvSpPr>
        <p:spPr bwMode="auto">
          <a:xfrm>
            <a:off x="1619250" y="404813"/>
            <a:ext cx="68453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it-IT" sz="2400" b="1">
              <a:latin typeface="Optima" pitchFamily="-28" charset="0"/>
              <a:ea typeface="ヒラギノ角ゴ Pro W3" pitchFamily="-28" charset="-128"/>
              <a:sym typeface="Optima" pitchFamily="-28" charset="0"/>
            </a:endParaRPr>
          </a:p>
        </p:txBody>
      </p:sp>
      <p:sp>
        <p:nvSpPr>
          <p:cNvPr id="112643" name="Text Box 3"/>
          <p:cNvSpPr txBox="1">
            <a:spLocks noChangeArrowheads="1"/>
          </p:cNvSpPr>
          <p:nvPr/>
        </p:nvSpPr>
        <p:spPr bwMode="auto">
          <a:xfrm>
            <a:off x="468313" y="706438"/>
            <a:ext cx="8280400" cy="5724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spcBef>
                <a:spcPct val="0"/>
              </a:spcBef>
              <a:buFontTx/>
              <a:buNone/>
            </a:pPr>
            <a:endParaRPr lang="it-IT" altLang="it-IT" sz="1800" u="sng" dirty="0">
              <a:latin typeface="Microsoft Sans Serif" pitchFamily="34" charset="0"/>
              <a:ea typeface="ヒラギノ角ゴ Pro W3" pitchFamily="-28" charset="-128"/>
            </a:endParaRPr>
          </a:p>
          <a:p>
            <a:pPr algn="ctr" eaLnBrk="1" hangingPunct="1">
              <a:spcBef>
                <a:spcPct val="0"/>
              </a:spcBef>
              <a:buFontTx/>
              <a:buNone/>
            </a:pPr>
            <a:r>
              <a:rPr lang="it-IT" altLang="it-IT" sz="2000" b="1" dirty="0">
                <a:latin typeface="Microsoft Sans Serif" pitchFamily="34" charset="0"/>
                <a:ea typeface="ヒラギノ角ゴ Pro W3" pitchFamily="-28" charset="-128"/>
              </a:rPr>
              <a:t>Art. 17 (già art. 16) lett. c) TUIR</a:t>
            </a:r>
            <a:r>
              <a:rPr lang="it-IT" altLang="it-IT" sz="2000" dirty="0">
                <a:latin typeface="Microsoft Sans Serif" pitchFamily="34" charset="0"/>
                <a:ea typeface="ヒラギノ角ゴ Pro W3" pitchFamily="-28" charset="-128"/>
              </a:rPr>
              <a:t>: Tassazione separata</a:t>
            </a:r>
          </a:p>
          <a:p>
            <a:pPr algn="just" eaLnBrk="1" hangingPunct="1">
              <a:spcBef>
                <a:spcPct val="0"/>
              </a:spcBef>
              <a:buFontTx/>
              <a:buNone/>
            </a:pPr>
            <a:endParaRPr lang="it-IT" altLang="it-IT" sz="2000" dirty="0">
              <a:latin typeface="Microsoft Sans Serif" pitchFamily="34" charset="0"/>
              <a:ea typeface="ヒラギノ角ゴ Pro W3" pitchFamily="-28" charset="-128"/>
            </a:endParaRPr>
          </a:p>
          <a:p>
            <a:pPr algn="just" eaLnBrk="1" hangingPunct="1">
              <a:spcBef>
                <a:spcPct val="0"/>
              </a:spcBef>
              <a:buFontTx/>
              <a:buNone/>
            </a:pPr>
            <a:endParaRPr lang="it-IT" altLang="it-IT" sz="1800" dirty="0">
              <a:latin typeface="Microsoft Sans Serif" pitchFamily="34" charset="0"/>
              <a:ea typeface="ヒラギノ角ゴ Pro W3" pitchFamily="-28" charset="-128"/>
            </a:endParaRPr>
          </a:p>
          <a:p>
            <a:pPr algn="just" eaLnBrk="1" hangingPunct="1">
              <a:spcBef>
                <a:spcPct val="0"/>
              </a:spcBef>
              <a:buFontTx/>
              <a:buNone/>
            </a:pPr>
            <a:r>
              <a:rPr lang="it-IT" altLang="it-IT" sz="1800" b="1" dirty="0">
                <a:latin typeface="Microsoft Sans Serif" pitchFamily="34" charset="0"/>
                <a:ea typeface="ヒラギノ角ゴ Pro W3" pitchFamily="-28" charset="-128"/>
              </a:rPr>
              <a:t>Comma 1, Lett. c)</a:t>
            </a:r>
            <a:r>
              <a:rPr lang="it-IT" altLang="it-IT" sz="1800" dirty="0">
                <a:latin typeface="Microsoft Sans Serif" pitchFamily="34" charset="0"/>
                <a:ea typeface="ヒラギノ角ゴ Pro W3" pitchFamily="-28" charset="-128"/>
              </a:rPr>
              <a:t>: tassazione separata per le somme corrisposte nell’ambito di transazioni relative alla risoluzione dei rapporti di collaborazione coordinata e continuativa</a:t>
            </a:r>
          </a:p>
          <a:p>
            <a:pPr algn="just" eaLnBrk="1" hangingPunct="1">
              <a:spcBef>
                <a:spcPct val="0"/>
              </a:spcBef>
              <a:buFontTx/>
              <a:buNone/>
            </a:pPr>
            <a:endParaRPr lang="it-IT" altLang="it-IT" sz="1800" dirty="0">
              <a:latin typeface="Microsoft Sans Serif" pitchFamily="34" charset="0"/>
              <a:ea typeface="ヒラギノ角ゴ Pro W3" pitchFamily="-28" charset="-128"/>
            </a:endParaRPr>
          </a:p>
          <a:p>
            <a:pPr algn="just" eaLnBrk="1" hangingPunct="1">
              <a:spcBef>
                <a:spcPct val="0"/>
              </a:spcBef>
              <a:buFontTx/>
              <a:buNone/>
            </a:pPr>
            <a:r>
              <a:rPr lang="it-IT" altLang="it-IT" sz="1800" dirty="0">
                <a:latin typeface="Microsoft Sans Serif" pitchFamily="34" charset="0"/>
                <a:ea typeface="ヒラギノ角ゴ Pro W3" pitchFamily="-28" charset="-128"/>
              </a:rPr>
              <a:t>Esempi  </a:t>
            </a:r>
            <a:r>
              <a:rPr lang="it-IT" altLang="it-IT" sz="1800" b="1" dirty="0">
                <a:latin typeface="Microsoft Sans Serif" pitchFamily="34" charset="0"/>
                <a:ea typeface="ヒラギノ角ゴ Pro W3" pitchFamily="-28" charset="-128"/>
              </a:rPr>
              <a:t>si</a:t>
            </a:r>
            <a:r>
              <a:rPr lang="it-IT" altLang="it-IT" sz="1800" dirty="0">
                <a:latin typeface="Microsoft Sans Serif" pitchFamily="34" charset="0"/>
                <a:ea typeface="ヒラギノ角ゴ Pro W3" pitchFamily="-28" charset="-128"/>
              </a:rPr>
              <a:t>, transazione relativa alla rivendicazione della natura 	subordinata del rapporto da parte del co.co.pro. o del co.co.co,</a:t>
            </a:r>
          </a:p>
          <a:p>
            <a:pPr algn="just" eaLnBrk="1" hangingPunct="1">
              <a:spcBef>
                <a:spcPct val="0"/>
              </a:spcBef>
              <a:buFontTx/>
              <a:buNone/>
            </a:pPr>
            <a:r>
              <a:rPr lang="it-IT" altLang="it-IT" sz="1800" dirty="0">
                <a:latin typeface="Microsoft Sans Serif" pitchFamily="34" charset="0"/>
                <a:ea typeface="ヒラギノ角ゴ Pro W3" pitchFamily="-28" charset="-128"/>
              </a:rPr>
              <a:t>	</a:t>
            </a:r>
            <a:r>
              <a:rPr lang="it-IT" altLang="it-IT" sz="1800" b="1" dirty="0">
                <a:latin typeface="Microsoft Sans Serif" pitchFamily="34" charset="0"/>
                <a:ea typeface="ヒラギノ角ゴ Pro W3" pitchFamily="-28" charset="-128"/>
              </a:rPr>
              <a:t>no</a:t>
            </a:r>
            <a:r>
              <a:rPr lang="it-IT" altLang="it-IT" sz="1800" dirty="0">
                <a:latin typeface="Microsoft Sans Serif" pitchFamily="34" charset="0"/>
                <a:ea typeface="ヒラギノ角ゴ Pro W3" pitchFamily="-28" charset="-128"/>
              </a:rPr>
              <a:t>, nel caso di rivendicazione della natura subordinata del rapporto da 	parte dell’autonomo </a:t>
            </a:r>
            <a:r>
              <a:rPr lang="it-IT" altLang="it-IT" sz="1800" i="1" dirty="0">
                <a:latin typeface="Microsoft Sans Serif" pitchFamily="34" charset="0"/>
                <a:ea typeface="ヒラギノ角ゴ Pro W3" pitchFamily="-28" charset="-128"/>
              </a:rPr>
              <a:t>tout court</a:t>
            </a:r>
            <a:r>
              <a:rPr lang="it-IT" altLang="it-IT" sz="1800" dirty="0">
                <a:latin typeface="Microsoft Sans Serif" pitchFamily="34" charset="0"/>
                <a:ea typeface="ヒラギノ角ゴ Pro W3" pitchFamily="-28" charset="-128"/>
              </a:rPr>
              <a:t> (RA 20% ex art. 24 DPR 600/73, 	tassazione ordinaria e reddito di lavoro autonomo);</a:t>
            </a:r>
          </a:p>
          <a:p>
            <a:pPr algn="just" eaLnBrk="1" hangingPunct="1">
              <a:spcBef>
                <a:spcPct val="0"/>
              </a:spcBef>
              <a:buFontTx/>
              <a:buNone/>
            </a:pPr>
            <a:r>
              <a:rPr lang="it-IT" altLang="it-IT" sz="1800" dirty="0">
                <a:latin typeface="Microsoft Sans Serif" pitchFamily="34" charset="0"/>
                <a:ea typeface="ヒラギノ角ゴ Pro W3" pitchFamily="-28" charset="-128"/>
              </a:rPr>
              <a:t>	</a:t>
            </a:r>
            <a:r>
              <a:rPr lang="it-IT" altLang="it-IT" sz="1800" b="1" dirty="0">
                <a:latin typeface="Microsoft Sans Serif" pitchFamily="34" charset="0"/>
                <a:ea typeface="ヒラギノ角ゴ Pro W3" pitchFamily="-28" charset="-128"/>
              </a:rPr>
              <a:t>no</a:t>
            </a:r>
            <a:r>
              <a:rPr lang="it-IT" altLang="it-IT" sz="1800" dirty="0">
                <a:latin typeface="Microsoft Sans Serif" pitchFamily="34" charset="0"/>
                <a:ea typeface="ヒラギノ角ゴ Pro W3" pitchFamily="-28" charset="-128"/>
              </a:rPr>
              <a:t>, nel caso di rivendicazione da parte di un terzo (somministrato, 	subagente etc. ) con cui non è intercorso alcun rapporto (RA del 20% 	ex art. 25 DPR 600/73, tassazione ordinaria e reddito diverso per 	obbligazioni di fare e non fare)</a:t>
            </a:r>
          </a:p>
          <a:p>
            <a:pPr algn="just" eaLnBrk="1" hangingPunct="1">
              <a:spcBef>
                <a:spcPct val="0"/>
              </a:spcBef>
              <a:buFontTx/>
              <a:buNone/>
            </a:pPr>
            <a:r>
              <a:rPr lang="it-IT" altLang="it-IT" sz="1800" dirty="0">
                <a:latin typeface="Microsoft Sans Serif" pitchFamily="34" charset="0"/>
                <a:ea typeface="ヒラギノ角ゴ Pro W3" pitchFamily="-28" charset="-128"/>
              </a:rPr>
              <a:t>	</a:t>
            </a:r>
          </a:p>
          <a:p>
            <a:pPr algn="just" eaLnBrk="1" hangingPunct="1">
              <a:spcBef>
                <a:spcPct val="0"/>
              </a:spcBef>
              <a:buFontTx/>
              <a:buNone/>
            </a:pPr>
            <a:endParaRPr lang="it-IT" altLang="it-IT" sz="1800" dirty="0">
              <a:latin typeface="Microsoft Sans Serif" pitchFamily="34" charset="0"/>
              <a:ea typeface="ヒラギノ角ゴ Pro W3" pitchFamily="-28" charset="-128"/>
            </a:endParaRPr>
          </a:p>
          <a:p>
            <a:pPr algn="just" eaLnBrk="1" hangingPunct="1">
              <a:spcBef>
                <a:spcPct val="0"/>
              </a:spcBef>
              <a:buFontTx/>
              <a:buNone/>
            </a:pPr>
            <a:r>
              <a:rPr lang="it-IT" altLang="it-IT" sz="2000" dirty="0">
                <a:latin typeface="Microsoft Sans Serif" pitchFamily="34" charset="0"/>
                <a:ea typeface="ヒラギノ角ゴ Pro W3" pitchFamily="-28" charset="-128"/>
              </a:rPr>
              <a:t> 	</a:t>
            </a:r>
          </a:p>
        </p:txBody>
      </p:sp>
      <p:cxnSp>
        <p:nvCxnSpPr>
          <p:cNvPr id="3" name="Connettore 2 2"/>
          <p:cNvCxnSpPr/>
          <p:nvPr/>
        </p:nvCxnSpPr>
        <p:spPr>
          <a:xfrm>
            <a:off x="1448755" y="3140968"/>
            <a:ext cx="36004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 name="Segnaposto numero diapositiva 4"/>
          <p:cNvSpPr>
            <a:spLocks noGrp="1"/>
          </p:cNvSpPr>
          <p:nvPr>
            <p:ph type="sldNum" sz="quarter" idx="12"/>
          </p:nvPr>
        </p:nvSpPr>
        <p:spPr/>
        <p:txBody>
          <a:bodyPr/>
          <a:lstStyle/>
          <a:p>
            <a:fld id="{E7A41E1B-4F70-4964-A407-84C68BE8251C}" type="slidenum">
              <a:rPr lang="it-IT" smtClean="0">
                <a:solidFill>
                  <a:schemeClr val="tx1"/>
                </a:solidFill>
              </a:rPr>
              <a:t>20</a:t>
            </a:fld>
            <a:endParaRPr lang="it-IT" dirty="0">
              <a:solidFill>
                <a:schemeClr val="tx1"/>
              </a:solidFill>
            </a:endParaRPr>
          </a:p>
        </p:txBody>
      </p:sp>
      <p:sp>
        <p:nvSpPr>
          <p:cNvPr id="2" name="Segnaposto piè di pagina 1"/>
          <p:cNvSpPr>
            <a:spLocks noGrp="1"/>
          </p:cNvSpPr>
          <p:nvPr>
            <p:ph type="ftr" sz="quarter" idx="11"/>
          </p:nvPr>
        </p:nvSpPr>
        <p:spPr/>
        <p:txBody>
          <a:bodyPr/>
          <a:lstStyle/>
          <a:p>
            <a:r>
              <a:rPr lang="it-IT"/>
              <a:t>Avv. Renato Scorcelli  </a:t>
            </a:r>
          </a:p>
          <a:p>
            <a:r>
              <a:rPr lang="it-IT"/>
              <a:t>rscorcelli@splegal.it </a:t>
            </a:r>
            <a:endParaRPr lang="it-IT" dirty="0"/>
          </a:p>
        </p:txBody>
      </p:sp>
    </p:spTree>
    <p:extLst>
      <p:ext uri="{BB962C8B-B14F-4D97-AF65-F5344CB8AC3E}">
        <p14:creationId xmlns:p14="http://schemas.microsoft.com/office/powerpoint/2010/main" val="34609762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683568" y="908720"/>
            <a:ext cx="7772400" cy="1143000"/>
          </a:xfrm>
        </p:spPr>
        <p:txBody>
          <a:bodyPr>
            <a:normAutofit fontScale="90000"/>
          </a:bodyPr>
          <a:lstStyle/>
          <a:p>
            <a:pPr eaLnBrk="1" hangingPunct="1"/>
            <a:r>
              <a:rPr lang="it-IT" altLang="it-IT" sz="2000" b="1" dirty="0">
                <a:solidFill>
                  <a:schemeClr val="tx1"/>
                </a:solidFill>
                <a:latin typeface="Microsoft Sans Serif" pitchFamily="34" charset="0"/>
              </a:rPr>
              <a:t>Art. 6 TUIR</a:t>
            </a:r>
            <a:br>
              <a:rPr lang="it-IT" altLang="it-IT" sz="2000" b="1" dirty="0">
                <a:solidFill>
                  <a:schemeClr val="tx1"/>
                </a:solidFill>
                <a:latin typeface="Microsoft Sans Serif" pitchFamily="34" charset="0"/>
              </a:rPr>
            </a:br>
            <a:r>
              <a:rPr lang="it-IT" altLang="it-IT" sz="2000" b="1" dirty="0">
                <a:solidFill>
                  <a:schemeClr val="tx1"/>
                </a:solidFill>
                <a:latin typeface="Microsoft Sans Serif" pitchFamily="34" charset="0"/>
              </a:rPr>
              <a:t>Risarcimento danni</a:t>
            </a:r>
            <a:r>
              <a:rPr lang="it-IT" altLang="it-IT" sz="4000" dirty="0">
                <a:solidFill>
                  <a:schemeClr val="tx1"/>
                </a:solidFill>
              </a:rPr>
              <a:t/>
            </a:r>
            <a:br>
              <a:rPr lang="it-IT" altLang="it-IT" sz="4000" dirty="0">
                <a:solidFill>
                  <a:schemeClr val="tx1"/>
                </a:solidFill>
              </a:rPr>
            </a:br>
            <a:endParaRPr lang="it-IT" altLang="it-IT" sz="4000" dirty="0">
              <a:solidFill>
                <a:schemeClr val="tx1"/>
              </a:solidFill>
            </a:endParaRPr>
          </a:p>
        </p:txBody>
      </p:sp>
      <p:sp>
        <p:nvSpPr>
          <p:cNvPr id="114691" name="Rectangle 3"/>
          <p:cNvSpPr>
            <a:spLocks noGrp="1" noChangeArrowheads="1"/>
          </p:cNvSpPr>
          <p:nvPr>
            <p:ph type="body" idx="1"/>
          </p:nvPr>
        </p:nvSpPr>
        <p:spPr>
          <a:xfrm>
            <a:off x="467544" y="1844824"/>
            <a:ext cx="8229600" cy="4525963"/>
          </a:xfrm>
        </p:spPr>
        <p:txBody>
          <a:bodyPr>
            <a:normAutofit/>
          </a:bodyPr>
          <a:lstStyle/>
          <a:p>
            <a:pPr marL="0" indent="0" algn="just" eaLnBrk="1" hangingPunct="1">
              <a:lnSpc>
                <a:spcPct val="80000"/>
              </a:lnSpc>
              <a:buNone/>
            </a:pPr>
            <a:r>
              <a:rPr lang="it-IT" altLang="it-IT" sz="2100" dirty="0">
                <a:latin typeface="Microsoft Sans Serif" pitchFamily="34" charset="0"/>
                <a:cs typeface="Microsoft Sans Serif" panose="020B0604020202020204" pitchFamily="34" charset="0"/>
              </a:rPr>
              <a:t>1. I singoli redditi sono classificati nelle seguenti categorie: a) redditi fondiari; b) redditi di capitale; c) redditi di lavoro dipendente; d) redditi di lavoro autonomo; e) redditi d'impresa; f) redditi diversi.</a:t>
            </a:r>
          </a:p>
          <a:p>
            <a:pPr marL="0" indent="0" algn="just" eaLnBrk="1" hangingPunct="1">
              <a:lnSpc>
                <a:spcPct val="80000"/>
              </a:lnSpc>
              <a:buNone/>
            </a:pPr>
            <a:endParaRPr lang="it-IT" altLang="it-IT" sz="2100" dirty="0">
              <a:latin typeface="Microsoft Sans Serif" pitchFamily="34" charset="0"/>
              <a:cs typeface="Microsoft Sans Serif" panose="020B0604020202020204" pitchFamily="34" charset="0"/>
            </a:endParaRPr>
          </a:p>
          <a:p>
            <a:pPr marL="0" indent="0" algn="just" eaLnBrk="1" hangingPunct="1">
              <a:lnSpc>
                <a:spcPct val="80000"/>
              </a:lnSpc>
              <a:buNone/>
            </a:pPr>
            <a:r>
              <a:rPr lang="it-IT" altLang="it-IT" sz="2100" dirty="0">
                <a:latin typeface="Microsoft Sans Serif" pitchFamily="34" charset="0"/>
                <a:cs typeface="Microsoft Sans Serif" panose="020B0604020202020204" pitchFamily="34" charset="0"/>
              </a:rPr>
              <a:t>2. I proventi conseguiti in sostituzione di redditi, anche per effetto di cessione dei relativi crediti, e le </a:t>
            </a:r>
            <a:r>
              <a:rPr lang="it-IT" altLang="it-IT" sz="2100" b="1" dirty="0">
                <a:latin typeface="Microsoft Sans Serif" pitchFamily="34" charset="0"/>
                <a:cs typeface="Microsoft Sans Serif" panose="020B0604020202020204" pitchFamily="34" charset="0"/>
              </a:rPr>
              <a:t>indennità</a:t>
            </a:r>
            <a:r>
              <a:rPr lang="it-IT" altLang="it-IT" sz="2100" dirty="0">
                <a:latin typeface="Microsoft Sans Serif" pitchFamily="34" charset="0"/>
                <a:cs typeface="Microsoft Sans Serif" panose="020B0604020202020204" pitchFamily="34" charset="0"/>
              </a:rPr>
              <a:t> conseguite, anche in forma  assicurativa, a titolo di </a:t>
            </a:r>
            <a:r>
              <a:rPr lang="it-IT" altLang="it-IT" sz="2100" b="1" dirty="0">
                <a:latin typeface="Microsoft Sans Serif" pitchFamily="34" charset="0"/>
                <a:cs typeface="Microsoft Sans Serif" panose="020B0604020202020204" pitchFamily="34" charset="0"/>
              </a:rPr>
              <a:t>risarcimento di danni</a:t>
            </a:r>
            <a:r>
              <a:rPr lang="it-IT" altLang="it-IT" sz="2100" dirty="0">
                <a:latin typeface="Microsoft Sans Serif" pitchFamily="34" charset="0"/>
                <a:cs typeface="Microsoft Sans Serif" panose="020B0604020202020204" pitchFamily="34" charset="0"/>
              </a:rPr>
              <a:t> </a:t>
            </a:r>
            <a:r>
              <a:rPr lang="it-IT" altLang="it-IT" sz="2100" b="1" dirty="0">
                <a:latin typeface="Microsoft Sans Serif" pitchFamily="34" charset="0"/>
                <a:cs typeface="Microsoft Sans Serif" panose="020B0604020202020204" pitchFamily="34" charset="0"/>
              </a:rPr>
              <a:t>consistenti nella perdita di redditi</a:t>
            </a:r>
            <a:r>
              <a:rPr lang="it-IT" altLang="it-IT" sz="2100" dirty="0">
                <a:latin typeface="Microsoft Sans Serif" pitchFamily="34" charset="0"/>
                <a:cs typeface="Microsoft Sans Serif" panose="020B0604020202020204" pitchFamily="34" charset="0"/>
              </a:rPr>
              <a:t>, esclusi quelli dipendenti da invalidità permanente o da morte, </a:t>
            </a:r>
            <a:r>
              <a:rPr lang="it-IT" altLang="it-IT" sz="2100" b="1" dirty="0">
                <a:latin typeface="Microsoft Sans Serif" pitchFamily="34" charset="0"/>
                <a:cs typeface="Microsoft Sans Serif" panose="020B0604020202020204" pitchFamily="34" charset="0"/>
              </a:rPr>
              <a:t>costituiscono redditi della stessa categoria di quelli sostituiti o perduti</a:t>
            </a:r>
            <a:r>
              <a:rPr lang="it-IT" altLang="it-IT" sz="2100" dirty="0">
                <a:latin typeface="Microsoft Sans Serif" pitchFamily="34" charset="0"/>
                <a:cs typeface="Microsoft Sans Serif" panose="020B0604020202020204" pitchFamily="34" charset="0"/>
              </a:rPr>
              <a:t>. Gli interessi moratori e gli interessi per dilazione di pagamento costituiscono redditi della stessa categoria di quelli da cui derivano i crediti su cui tali interessi sono maturati.</a:t>
            </a:r>
          </a:p>
        </p:txBody>
      </p:sp>
      <p:sp>
        <p:nvSpPr>
          <p:cNvPr id="4" name="Segnaposto numero diapositiva 3"/>
          <p:cNvSpPr>
            <a:spLocks noGrp="1"/>
          </p:cNvSpPr>
          <p:nvPr>
            <p:ph type="sldNum" sz="quarter" idx="12"/>
          </p:nvPr>
        </p:nvSpPr>
        <p:spPr/>
        <p:txBody>
          <a:bodyPr/>
          <a:lstStyle/>
          <a:p>
            <a:fld id="{E7A41E1B-4F70-4964-A407-84C68BE8251C}" type="slidenum">
              <a:rPr lang="it-IT" smtClean="0">
                <a:solidFill>
                  <a:schemeClr val="tx1"/>
                </a:solidFill>
              </a:rPr>
              <a:t>21</a:t>
            </a:fld>
            <a:endParaRPr lang="it-IT" dirty="0">
              <a:solidFill>
                <a:schemeClr val="tx1"/>
              </a:solidFill>
            </a:endParaRPr>
          </a:p>
        </p:txBody>
      </p:sp>
      <p:sp>
        <p:nvSpPr>
          <p:cNvPr id="2" name="Segnaposto piè di pagina 1"/>
          <p:cNvSpPr>
            <a:spLocks noGrp="1"/>
          </p:cNvSpPr>
          <p:nvPr>
            <p:ph type="ftr" sz="quarter" idx="11"/>
          </p:nvPr>
        </p:nvSpPr>
        <p:spPr/>
        <p:txBody>
          <a:bodyPr/>
          <a:lstStyle/>
          <a:p>
            <a:r>
              <a:rPr lang="it-IT" dirty="0"/>
              <a:t>Avv. Renato Scorcelli  </a:t>
            </a:r>
          </a:p>
          <a:p>
            <a:r>
              <a:rPr lang="it-IT" dirty="0"/>
              <a:t>rscorcelli@splegal.it </a:t>
            </a:r>
          </a:p>
        </p:txBody>
      </p:sp>
    </p:spTree>
    <p:extLst>
      <p:ext uri="{BB962C8B-B14F-4D97-AF65-F5344CB8AC3E}">
        <p14:creationId xmlns:p14="http://schemas.microsoft.com/office/powerpoint/2010/main" val="37411666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p:cNvSpPr>
          <p:nvPr/>
        </p:nvSpPr>
        <p:spPr bwMode="auto">
          <a:xfrm>
            <a:off x="228600" y="838200"/>
            <a:ext cx="68453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it-IT" sz="2400" b="1">
              <a:latin typeface="Optima" pitchFamily="-28" charset="0"/>
              <a:ea typeface="ヒラギノ角ゴ Pro W3" pitchFamily="-28" charset="-128"/>
              <a:sym typeface="Optima" pitchFamily="-28" charset="0"/>
            </a:endParaRPr>
          </a:p>
        </p:txBody>
      </p:sp>
      <p:sp>
        <p:nvSpPr>
          <p:cNvPr id="115715" name="Text Box 3"/>
          <p:cNvSpPr txBox="1">
            <a:spLocks noChangeArrowheads="1"/>
          </p:cNvSpPr>
          <p:nvPr/>
        </p:nvSpPr>
        <p:spPr bwMode="auto">
          <a:xfrm>
            <a:off x="462013" y="824705"/>
            <a:ext cx="82804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it-IT" altLang="it-IT" sz="2400" b="1" dirty="0">
                <a:latin typeface="Microsoft Sans Serif" pitchFamily="34" charset="0"/>
                <a:ea typeface="ヒラギノ角ゴ Pro W3" pitchFamily="-28" charset="-128"/>
              </a:rPr>
              <a:t>Art. 6 TUIR</a:t>
            </a:r>
            <a:r>
              <a:rPr lang="it-IT" altLang="it-IT" sz="2400" dirty="0">
                <a:latin typeface="Microsoft Sans Serif" pitchFamily="34" charset="0"/>
                <a:ea typeface="ヒラギノ角ゴ Pro W3" pitchFamily="-28" charset="-128"/>
              </a:rPr>
              <a:t>:</a:t>
            </a:r>
            <a:r>
              <a:rPr lang="it-IT" altLang="it-IT" sz="2000" dirty="0">
                <a:latin typeface="Microsoft Sans Serif" pitchFamily="34" charset="0"/>
                <a:ea typeface="ヒラギノ角ゴ Pro W3" pitchFamily="-28" charset="-128"/>
              </a:rPr>
              <a:t> </a:t>
            </a:r>
          </a:p>
          <a:p>
            <a:pPr algn="just" eaLnBrk="1" hangingPunct="1">
              <a:spcBef>
                <a:spcPct val="0"/>
              </a:spcBef>
              <a:buFontTx/>
              <a:buNone/>
            </a:pPr>
            <a:endParaRPr lang="it-IT" altLang="it-IT" sz="2000" dirty="0">
              <a:latin typeface="Microsoft Sans Serif" pitchFamily="34" charset="0"/>
              <a:ea typeface="ヒラギノ角ゴ Pro W3" pitchFamily="-28" charset="-128"/>
            </a:endParaRPr>
          </a:p>
          <a:p>
            <a:pPr algn="just" eaLnBrk="1" hangingPunct="1">
              <a:spcBef>
                <a:spcPct val="0"/>
              </a:spcBef>
              <a:buFontTx/>
              <a:buNone/>
            </a:pPr>
            <a:endParaRPr lang="it-IT" altLang="it-IT" sz="2000" dirty="0">
              <a:latin typeface="Microsoft Sans Serif" pitchFamily="34" charset="0"/>
              <a:ea typeface="ヒラギノ角ゴ Pro W3" pitchFamily="-28" charset="-128"/>
            </a:endParaRPr>
          </a:p>
          <a:p>
            <a:pPr algn="just" eaLnBrk="1" hangingPunct="1">
              <a:spcBef>
                <a:spcPct val="0"/>
              </a:spcBef>
              <a:buFontTx/>
              <a:buNone/>
            </a:pPr>
            <a:r>
              <a:rPr lang="it-IT" altLang="it-IT" sz="2000" dirty="0">
                <a:latin typeface="Microsoft Sans Serif" pitchFamily="34" charset="0"/>
                <a:ea typeface="ヒラギノ角ゴ Pro W3" pitchFamily="-28" charset="-128"/>
              </a:rPr>
              <a:t>esclude dalla nozione di reddito il risarcimento del danno destinato a reintegrare il patrimonio del percettore per le perdite subite e per le spese sostenute</a:t>
            </a:r>
            <a:r>
              <a:rPr lang="it-IT" altLang="it-IT" sz="2000" i="1" dirty="0">
                <a:latin typeface="Microsoft Sans Serif" pitchFamily="34" charset="0"/>
                <a:ea typeface="ヒラギノ角ゴ Pro W3" pitchFamily="-28" charset="-128"/>
              </a:rPr>
              <a:t> </a:t>
            </a:r>
            <a:r>
              <a:rPr lang="it-IT" altLang="it-IT" sz="2000" dirty="0">
                <a:latin typeface="Microsoft Sans Serif" pitchFamily="34" charset="0"/>
                <a:ea typeface="ヒラギノ角ゴ Pro W3" pitchFamily="-28" charset="-128"/>
              </a:rPr>
              <a:t>(</a:t>
            </a:r>
            <a:r>
              <a:rPr lang="it-IT" altLang="it-IT" sz="2000" b="1" dirty="0">
                <a:latin typeface="Microsoft Sans Serif" pitchFamily="34" charset="0"/>
                <a:ea typeface="ヒラギノ角ゴ Pro W3" pitchFamily="-28" charset="-128"/>
              </a:rPr>
              <a:t>danno emergente</a:t>
            </a:r>
            <a:r>
              <a:rPr lang="it-IT" altLang="it-IT" sz="2000" dirty="0">
                <a:latin typeface="Microsoft Sans Serif" pitchFamily="34" charset="0"/>
                <a:ea typeface="ヒラギノ角ゴ Pro W3" pitchFamily="-28" charset="-128"/>
              </a:rPr>
              <a:t>)</a:t>
            </a:r>
          </a:p>
          <a:p>
            <a:pPr algn="just" eaLnBrk="1" hangingPunct="1">
              <a:spcBef>
                <a:spcPct val="0"/>
              </a:spcBef>
              <a:buFontTx/>
              <a:buNone/>
            </a:pPr>
            <a:r>
              <a:rPr lang="it-IT" altLang="it-IT" sz="2000" dirty="0">
                <a:latin typeface="Microsoft Sans Serif" pitchFamily="34" charset="0"/>
                <a:ea typeface="ヒラギノ角ゴ Pro W3" pitchFamily="-28" charset="-128"/>
              </a:rPr>
              <a:t>assoggetta ad imposta sul reddito delle persone fisiche gli indennizzi risarcitori del lucro cessante in quanto sostitutivi di un reddito che il danneggiato non ha potuto conseguire per effetto dell’evento lesivo</a:t>
            </a:r>
            <a:r>
              <a:rPr lang="it-IT" altLang="it-IT" sz="2000" i="1" dirty="0">
                <a:latin typeface="Microsoft Sans Serif" pitchFamily="34" charset="0"/>
                <a:ea typeface="ヒラギノ角ゴ Pro W3" pitchFamily="-28" charset="-128"/>
              </a:rPr>
              <a:t> </a:t>
            </a:r>
            <a:r>
              <a:rPr lang="it-IT" altLang="it-IT" sz="2000" dirty="0">
                <a:latin typeface="Microsoft Sans Serif" pitchFamily="34" charset="0"/>
                <a:ea typeface="ヒラギノ角ゴ Pro W3" pitchFamily="-28" charset="-128"/>
              </a:rPr>
              <a:t>(</a:t>
            </a:r>
            <a:r>
              <a:rPr lang="it-IT" altLang="it-IT" sz="2000" b="1" dirty="0">
                <a:latin typeface="Microsoft Sans Serif" pitchFamily="34" charset="0"/>
                <a:ea typeface="ヒラギノ角ゴ Pro W3" pitchFamily="-28" charset="-128"/>
              </a:rPr>
              <a:t>lucro cessante</a:t>
            </a:r>
            <a:r>
              <a:rPr lang="it-IT" altLang="it-IT" sz="2000" dirty="0">
                <a:latin typeface="Microsoft Sans Serif" pitchFamily="34" charset="0"/>
                <a:ea typeface="ヒラギノ角ゴ Pro W3" pitchFamily="-28" charset="-128"/>
              </a:rPr>
              <a:t>) </a:t>
            </a:r>
          </a:p>
          <a:p>
            <a:pPr algn="just" eaLnBrk="1" hangingPunct="1">
              <a:spcBef>
                <a:spcPct val="0"/>
              </a:spcBef>
              <a:buFontTx/>
              <a:buNone/>
            </a:pPr>
            <a:r>
              <a:rPr lang="it-IT" altLang="it-IT" sz="2000" dirty="0">
                <a:latin typeface="Microsoft Sans Serif" pitchFamily="34" charset="0"/>
                <a:ea typeface="ヒラギノ角ゴ Pro W3" pitchFamily="-28" charset="-128"/>
              </a:rPr>
              <a:t>con l’unica eccezione dei danni dipendenti da invalidità permanente o morte.</a:t>
            </a:r>
          </a:p>
          <a:p>
            <a:pPr algn="just" eaLnBrk="1" hangingPunct="1">
              <a:spcBef>
                <a:spcPct val="0"/>
              </a:spcBef>
              <a:buFontTx/>
              <a:buNone/>
            </a:pPr>
            <a:endParaRPr lang="it-IT" altLang="it-IT" sz="2400" dirty="0">
              <a:latin typeface="Microsoft Sans Serif" pitchFamily="34" charset="0"/>
              <a:ea typeface="ヒラギノ角ゴ Pro W3" pitchFamily="-28" charset="-128"/>
            </a:endParaRPr>
          </a:p>
          <a:p>
            <a:pPr algn="just" eaLnBrk="1" hangingPunct="1">
              <a:spcBef>
                <a:spcPct val="0"/>
              </a:spcBef>
              <a:buFontTx/>
              <a:buNone/>
            </a:pPr>
            <a:r>
              <a:rPr lang="it-IT" altLang="it-IT" sz="2000" dirty="0">
                <a:latin typeface="Microsoft Sans Serif" pitchFamily="34" charset="0"/>
                <a:ea typeface="ヒラギノ角ゴ Pro W3" pitchFamily="-28" charset="-128"/>
              </a:rPr>
              <a:t> 	</a:t>
            </a:r>
          </a:p>
        </p:txBody>
      </p:sp>
      <p:sp>
        <p:nvSpPr>
          <p:cNvPr id="4" name="Segnaposto numero diapositiva 3"/>
          <p:cNvSpPr>
            <a:spLocks noGrp="1"/>
          </p:cNvSpPr>
          <p:nvPr>
            <p:ph type="sldNum" sz="quarter" idx="12"/>
          </p:nvPr>
        </p:nvSpPr>
        <p:spPr/>
        <p:txBody>
          <a:bodyPr/>
          <a:lstStyle/>
          <a:p>
            <a:fld id="{E7A41E1B-4F70-4964-A407-84C68BE8251C}" type="slidenum">
              <a:rPr lang="it-IT" smtClean="0">
                <a:solidFill>
                  <a:schemeClr val="tx1"/>
                </a:solidFill>
              </a:rPr>
              <a:t>22</a:t>
            </a:fld>
            <a:endParaRPr lang="it-IT">
              <a:solidFill>
                <a:schemeClr val="tx1"/>
              </a:solidFill>
            </a:endParaRPr>
          </a:p>
        </p:txBody>
      </p:sp>
      <p:sp>
        <p:nvSpPr>
          <p:cNvPr id="2" name="Segnaposto piè di pagina 1"/>
          <p:cNvSpPr>
            <a:spLocks noGrp="1"/>
          </p:cNvSpPr>
          <p:nvPr>
            <p:ph type="ftr" sz="quarter" idx="11"/>
          </p:nvPr>
        </p:nvSpPr>
        <p:spPr/>
        <p:txBody>
          <a:bodyPr/>
          <a:lstStyle/>
          <a:p>
            <a:r>
              <a:rPr lang="it-IT"/>
              <a:t>Avv. Renato Scorcelli  </a:t>
            </a:r>
          </a:p>
          <a:p>
            <a:r>
              <a:rPr lang="it-IT"/>
              <a:t>rscorcelli@splegal.it </a:t>
            </a:r>
            <a:endParaRPr lang="it-IT" dirty="0"/>
          </a:p>
        </p:txBody>
      </p:sp>
    </p:spTree>
    <p:extLst>
      <p:ext uri="{BB962C8B-B14F-4D97-AF65-F5344CB8AC3E}">
        <p14:creationId xmlns:p14="http://schemas.microsoft.com/office/powerpoint/2010/main" val="42212993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9" name="Text Box 3"/>
          <p:cNvSpPr txBox="1">
            <a:spLocks noChangeArrowheads="1"/>
          </p:cNvSpPr>
          <p:nvPr/>
        </p:nvSpPr>
        <p:spPr bwMode="auto">
          <a:xfrm>
            <a:off x="519361" y="908720"/>
            <a:ext cx="82804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it-IT" altLang="it-IT" sz="2400" b="1" dirty="0">
                <a:latin typeface="Microsoft Sans Serif" pitchFamily="34" charset="0"/>
                <a:ea typeface="ヒラギノ角ゴ Pro W3" pitchFamily="-28" charset="-128"/>
              </a:rPr>
              <a:t>Art. 6, secondo comma, TUIR</a:t>
            </a:r>
            <a:r>
              <a:rPr lang="it-IT" altLang="it-IT" sz="2400" dirty="0">
                <a:latin typeface="Microsoft Sans Serif" pitchFamily="34" charset="0"/>
                <a:ea typeface="ヒラギノ角ゴ Pro W3" pitchFamily="-28" charset="-128"/>
              </a:rPr>
              <a:t>:</a:t>
            </a:r>
            <a:r>
              <a:rPr lang="it-IT" altLang="it-IT" sz="2000" dirty="0">
                <a:latin typeface="Microsoft Sans Serif" pitchFamily="34" charset="0"/>
                <a:ea typeface="ヒラギノ角ゴ Pro W3" pitchFamily="-28" charset="-128"/>
              </a:rPr>
              <a:t> </a:t>
            </a:r>
          </a:p>
          <a:p>
            <a:pPr algn="just" eaLnBrk="1" hangingPunct="1">
              <a:spcBef>
                <a:spcPct val="0"/>
              </a:spcBef>
              <a:buFontTx/>
              <a:buNone/>
            </a:pPr>
            <a:endParaRPr lang="it-IT" altLang="it-IT" sz="2000" dirty="0">
              <a:latin typeface="Microsoft Sans Serif" pitchFamily="34" charset="0"/>
              <a:ea typeface="ヒラギノ角ゴ Pro W3" pitchFamily="-28" charset="-128"/>
            </a:endParaRPr>
          </a:p>
          <a:p>
            <a:pPr algn="just" eaLnBrk="1" hangingPunct="1">
              <a:spcBef>
                <a:spcPct val="0"/>
              </a:spcBef>
              <a:buFontTx/>
              <a:buNone/>
            </a:pPr>
            <a:endParaRPr lang="it-IT" altLang="it-IT" sz="2000" dirty="0">
              <a:latin typeface="Microsoft Sans Serif" pitchFamily="34" charset="0"/>
              <a:ea typeface="ヒラギノ角ゴ Pro W3" pitchFamily="-28" charset="-128"/>
            </a:endParaRPr>
          </a:p>
          <a:p>
            <a:pPr algn="just" eaLnBrk="1" hangingPunct="1">
              <a:spcBef>
                <a:spcPct val="0"/>
              </a:spcBef>
              <a:buFontTx/>
              <a:buNone/>
            </a:pPr>
            <a:r>
              <a:rPr lang="it-IT" altLang="it-IT" sz="1800" dirty="0">
                <a:latin typeface="Microsoft Sans Serif" pitchFamily="34" charset="0"/>
                <a:ea typeface="ヒラギノ角ゴ Pro W3" pitchFamily="-28" charset="-128"/>
              </a:rPr>
              <a:t>“i proventi conseguiti in sostituzione di redditi e le indennità conseguite a titolo di risarcimento di danni consistenti nella perdita di redditi costituiscono redditi della stessa categoria di quelli sostituiti o perduti; le somme percepite dal contribuente a titolo risarcitorio sono soggette a imposizione soltanto se, e nei limiti in cui, risultino destinate a reintegrare un danno concretatosi nella mancata percezione di redditi, mentre non costituisce reddito imponibile (…) ogni risarcimento inteso a riparare un pregiudizio di natura diversa” </a:t>
            </a:r>
          </a:p>
          <a:p>
            <a:pPr algn="just" eaLnBrk="1" hangingPunct="1">
              <a:spcBef>
                <a:spcPct val="0"/>
              </a:spcBef>
              <a:buFontTx/>
              <a:buNone/>
            </a:pPr>
            <a:endParaRPr lang="it-IT" altLang="it-IT" sz="1800" dirty="0">
              <a:latin typeface="Microsoft Sans Serif" pitchFamily="34" charset="0"/>
              <a:ea typeface="ヒラギノ角ゴ Pro W3" pitchFamily="-28" charset="-128"/>
            </a:endParaRPr>
          </a:p>
          <a:p>
            <a:pPr algn="ctr" eaLnBrk="1" hangingPunct="1">
              <a:spcBef>
                <a:spcPct val="0"/>
              </a:spcBef>
              <a:buFontTx/>
              <a:buNone/>
            </a:pPr>
            <a:r>
              <a:rPr lang="it-IT" altLang="it-IT" sz="1800" dirty="0">
                <a:latin typeface="Microsoft Sans Serif" pitchFamily="34" charset="0"/>
                <a:ea typeface="ヒラギノ角ゴ Pro W3" pitchFamily="-28" charset="-128"/>
              </a:rPr>
              <a:t>(Cass. n. 18629/2018; Cass. 8943/2018; Cass. 18022/2016; Cass. 20482/2013; Cass. n. 1349/2010; Cass. n. 10972/2009; Cass. n. 12789/03)</a:t>
            </a:r>
          </a:p>
          <a:p>
            <a:pPr algn="just" eaLnBrk="1" hangingPunct="1">
              <a:spcBef>
                <a:spcPct val="0"/>
              </a:spcBef>
              <a:buFontTx/>
              <a:buNone/>
            </a:pPr>
            <a:endParaRPr lang="it-IT" altLang="it-IT" sz="2000" dirty="0">
              <a:latin typeface="Microsoft Sans Serif" pitchFamily="34" charset="0"/>
              <a:ea typeface="ヒラギノ角ゴ Pro W3" pitchFamily="-28" charset="-128"/>
            </a:endParaRPr>
          </a:p>
          <a:p>
            <a:pPr algn="just" eaLnBrk="1" hangingPunct="1">
              <a:spcBef>
                <a:spcPct val="0"/>
              </a:spcBef>
              <a:buFontTx/>
              <a:buNone/>
            </a:pPr>
            <a:r>
              <a:rPr lang="it-IT" altLang="it-IT" sz="2000" dirty="0">
                <a:latin typeface="Microsoft Sans Serif" pitchFamily="34" charset="0"/>
                <a:ea typeface="ヒラギノ角ゴ Pro W3" pitchFamily="-28" charset="-128"/>
              </a:rPr>
              <a:t> 	</a:t>
            </a:r>
          </a:p>
        </p:txBody>
      </p:sp>
      <p:sp>
        <p:nvSpPr>
          <p:cNvPr id="116740" name="Text Box 4"/>
          <p:cNvSpPr txBox="1">
            <a:spLocks noChangeArrowheads="1"/>
          </p:cNvSpPr>
          <p:nvPr/>
        </p:nvSpPr>
        <p:spPr bwMode="auto">
          <a:xfrm>
            <a:off x="539750" y="3357563"/>
            <a:ext cx="8280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endParaRPr lang="it-IT" altLang="it-IT" sz="1600">
              <a:latin typeface="Microsoft Sans Serif" pitchFamily="34" charset="0"/>
              <a:ea typeface="ヒラギノ角ゴ Pro W3" pitchFamily="-28" charset="-128"/>
            </a:endParaRPr>
          </a:p>
        </p:txBody>
      </p:sp>
      <p:sp>
        <p:nvSpPr>
          <p:cNvPr id="4" name="Segnaposto numero diapositiva 3"/>
          <p:cNvSpPr>
            <a:spLocks noGrp="1"/>
          </p:cNvSpPr>
          <p:nvPr>
            <p:ph type="sldNum" sz="quarter" idx="12"/>
          </p:nvPr>
        </p:nvSpPr>
        <p:spPr/>
        <p:txBody>
          <a:bodyPr/>
          <a:lstStyle/>
          <a:p>
            <a:fld id="{E7A41E1B-4F70-4964-A407-84C68BE8251C}" type="slidenum">
              <a:rPr lang="it-IT" smtClean="0">
                <a:solidFill>
                  <a:schemeClr val="tx1"/>
                </a:solidFill>
              </a:rPr>
              <a:t>23</a:t>
            </a:fld>
            <a:endParaRPr lang="it-IT" dirty="0">
              <a:solidFill>
                <a:schemeClr val="tx1"/>
              </a:solidFill>
            </a:endParaRPr>
          </a:p>
        </p:txBody>
      </p:sp>
      <p:sp>
        <p:nvSpPr>
          <p:cNvPr id="2" name="Segnaposto piè di pagina 1"/>
          <p:cNvSpPr>
            <a:spLocks noGrp="1"/>
          </p:cNvSpPr>
          <p:nvPr>
            <p:ph type="ftr" sz="quarter" idx="11"/>
          </p:nvPr>
        </p:nvSpPr>
        <p:spPr/>
        <p:txBody>
          <a:bodyPr/>
          <a:lstStyle/>
          <a:p>
            <a:r>
              <a:rPr lang="it-IT"/>
              <a:t>Avv. Renato Scorcelli  </a:t>
            </a:r>
          </a:p>
          <a:p>
            <a:r>
              <a:rPr lang="it-IT"/>
              <a:t>rscorcelli@splegal.it </a:t>
            </a:r>
            <a:endParaRPr lang="it-IT" dirty="0"/>
          </a:p>
        </p:txBody>
      </p:sp>
    </p:spTree>
    <p:extLst>
      <p:ext uri="{BB962C8B-B14F-4D97-AF65-F5344CB8AC3E}">
        <p14:creationId xmlns:p14="http://schemas.microsoft.com/office/powerpoint/2010/main" val="1748066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Text Box 3"/>
          <p:cNvSpPr txBox="1">
            <a:spLocks noChangeArrowheads="1"/>
          </p:cNvSpPr>
          <p:nvPr/>
        </p:nvSpPr>
        <p:spPr bwMode="auto">
          <a:xfrm>
            <a:off x="431800" y="764704"/>
            <a:ext cx="8280400" cy="4446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it-IT" altLang="it-IT" sz="2400" b="1" dirty="0">
                <a:latin typeface="Microsoft Sans Serif" pitchFamily="34" charset="0"/>
                <a:ea typeface="ヒラギノ角ゴ Pro W3" pitchFamily="-28" charset="-128"/>
              </a:rPr>
              <a:t>Art. 53 </a:t>
            </a:r>
            <a:r>
              <a:rPr lang="it-IT" altLang="it-IT" sz="2400" b="1" dirty="0" err="1">
                <a:latin typeface="Microsoft Sans Serif" pitchFamily="34" charset="0"/>
                <a:ea typeface="ヒラギノ角ゴ Pro W3" pitchFamily="-28" charset="-128"/>
              </a:rPr>
              <a:t>Cost</a:t>
            </a:r>
            <a:r>
              <a:rPr lang="it-IT" altLang="it-IT" sz="2400" b="1" dirty="0">
                <a:latin typeface="Microsoft Sans Serif" pitchFamily="34" charset="0"/>
                <a:ea typeface="ヒラギノ角ゴ Pro W3" pitchFamily="-28" charset="-128"/>
              </a:rPr>
              <a:t>.:</a:t>
            </a:r>
            <a:r>
              <a:rPr lang="it-IT" altLang="it-IT" sz="2000" dirty="0">
                <a:latin typeface="Microsoft Sans Serif" pitchFamily="34" charset="0"/>
                <a:ea typeface="ヒラギノ角ゴ Pro W3" pitchFamily="-28" charset="-128"/>
              </a:rPr>
              <a:t> </a:t>
            </a:r>
          </a:p>
          <a:p>
            <a:pPr algn="just" eaLnBrk="1" hangingPunct="1">
              <a:spcBef>
                <a:spcPct val="0"/>
              </a:spcBef>
              <a:buFontTx/>
              <a:buNone/>
            </a:pPr>
            <a:endParaRPr lang="it-IT" altLang="it-IT" sz="1800" dirty="0">
              <a:latin typeface="Microsoft Sans Serif" pitchFamily="34" charset="0"/>
              <a:ea typeface="ヒラギノ角ゴ Pro W3" pitchFamily="-28" charset="-128"/>
            </a:endParaRPr>
          </a:p>
          <a:p>
            <a:pPr algn="just" eaLnBrk="1" hangingPunct="1">
              <a:spcBef>
                <a:spcPct val="0"/>
              </a:spcBef>
              <a:buFontTx/>
              <a:buNone/>
            </a:pPr>
            <a:endParaRPr lang="it-IT" altLang="it-IT" sz="1800" dirty="0">
              <a:latin typeface="Microsoft Sans Serif" pitchFamily="34" charset="0"/>
              <a:ea typeface="ヒラギノ角ゴ Pro W3" pitchFamily="-28" charset="-128"/>
            </a:endParaRPr>
          </a:p>
          <a:p>
            <a:pPr algn="just" eaLnBrk="1" hangingPunct="1">
              <a:spcBef>
                <a:spcPct val="0"/>
              </a:spcBef>
              <a:buFontTx/>
              <a:buNone/>
            </a:pPr>
            <a:endParaRPr lang="it-IT" altLang="it-IT" sz="2400" dirty="0">
              <a:latin typeface="Microsoft Sans Serif" pitchFamily="34" charset="0"/>
              <a:ea typeface="ヒラギノ角ゴ Pro W3" pitchFamily="-28" charset="-128"/>
            </a:endParaRPr>
          </a:p>
          <a:p>
            <a:pPr algn="just" eaLnBrk="1" hangingPunct="1">
              <a:spcBef>
                <a:spcPct val="0"/>
              </a:spcBef>
              <a:buFontTx/>
              <a:buNone/>
            </a:pPr>
            <a:endParaRPr lang="it-IT" altLang="it-IT" sz="2400" dirty="0">
              <a:latin typeface="Microsoft Sans Serif" pitchFamily="34" charset="0"/>
              <a:ea typeface="ヒラギノ角ゴ Pro W3" pitchFamily="-28" charset="-128"/>
            </a:endParaRPr>
          </a:p>
          <a:p>
            <a:pPr algn="just" eaLnBrk="1" hangingPunct="1">
              <a:spcBef>
                <a:spcPct val="0"/>
              </a:spcBef>
              <a:buFontTx/>
              <a:buNone/>
            </a:pPr>
            <a:r>
              <a:rPr lang="it-IT" altLang="it-IT" sz="2400" dirty="0">
                <a:latin typeface="Microsoft Sans Serif" pitchFamily="34" charset="0"/>
                <a:ea typeface="ヒラギノ角ゴ Pro W3" pitchFamily="-28" charset="-128"/>
              </a:rPr>
              <a:t>“Tutti sono tenuti a concorrere alle spese pubbliche in ragione della loro capacità contributiva” (primo comma)</a:t>
            </a:r>
          </a:p>
          <a:p>
            <a:pPr algn="just" eaLnBrk="1" hangingPunct="1">
              <a:spcBef>
                <a:spcPct val="0"/>
              </a:spcBef>
              <a:buFontTx/>
              <a:buNone/>
            </a:pPr>
            <a:endParaRPr lang="it-IT" altLang="it-IT" sz="2400" dirty="0">
              <a:latin typeface="Microsoft Sans Serif" pitchFamily="34" charset="0"/>
              <a:ea typeface="ヒラギノ角ゴ Pro W3" pitchFamily="-28" charset="-128"/>
            </a:endParaRPr>
          </a:p>
          <a:p>
            <a:pPr algn="just" eaLnBrk="1" hangingPunct="1">
              <a:spcBef>
                <a:spcPct val="0"/>
              </a:spcBef>
              <a:buFontTx/>
              <a:buNone/>
            </a:pPr>
            <a:r>
              <a:rPr lang="it-IT" altLang="it-IT" sz="2400" dirty="0">
                <a:latin typeface="Microsoft Sans Serif" pitchFamily="34" charset="0"/>
                <a:ea typeface="ヒラギノ角ゴ Pro W3" pitchFamily="-28" charset="-128"/>
              </a:rPr>
              <a:t>“Il sistema tributario è informato a criteri di progressività” (secondo comma)</a:t>
            </a:r>
          </a:p>
          <a:p>
            <a:pPr algn="just" eaLnBrk="1" hangingPunct="1">
              <a:spcBef>
                <a:spcPct val="0"/>
              </a:spcBef>
              <a:buFontTx/>
              <a:buNone/>
            </a:pPr>
            <a:endParaRPr lang="it-IT" altLang="it-IT" sz="1800" dirty="0">
              <a:latin typeface="Microsoft Sans Serif" pitchFamily="34" charset="0"/>
              <a:ea typeface="ヒラギノ角ゴ Pro W3" pitchFamily="-28" charset="-128"/>
            </a:endParaRPr>
          </a:p>
          <a:p>
            <a:pPr algn="just" eaLnBrk="1" hangingPunct="1">
              <a:spcBef>
                <a:spcPct val="0"/>
              </a:spcBef>
              <a:buFontTx/>
              <a:buNone/>
            </a:pPr>
            <a:endParaRPr lang="it-IT" altLang="it-IT" sz="2000" dirty="0">
              <a:latin typeface="Microsoft Sans Serif" pitchFamily="34" charset="0"/>
              <a:ea typeface="ヒラギノ角ゴ Pro W3" pitchFamily="-28" charset="-128"/>
            </a:endParaRPr>
          </a:p>
          <a:p>
            <a:pPr algn="just" eaLnBrk="1" hangingPunct="1">
              <a:spcBef>
                <a:spcPct val="0"/>
              </a:spcBef>
              <a:buFontTx/>
              <a:buNone/>
            </a:pPr>
            <a:r>
              <a:rPr lang="it-IT" altLang="it-IT" sz="2000" dirty="0">
                <a:latin typeface="Microsoft Sans Serif" pitchFamily="34" charset="0"/>
                <a:ea typeface="ヒラギノ角ゴ Pro W3" pitchFamily="-28" charset="-128"/>
              </a:rPr>
              <a:t> 	</a:t>
            </a:r>
          </a:p>
        </p:txBody>
      </p:sp>
      <p:sp>
        <p:nvSpPr>
          <p:cNvPr id="117764" name="Text Box 4"/>
          <p:cNvSpPr txBox="1">
            <a:spLocks noChangeArrowheads="1"/>
          </p:cNvSpPr>
          <p:nvPr/>
        </p:nvSpPr>
        <p:spPr bwMode="auto">
          <a:xfrm>
            <a:off x="539750" y="3357563"/>
            <a:ext cx="8280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endParaRPr lang="it-IT" altLang="it-IT" sz="1600">
              <a:latin typeface="Microsoft Sans Serif" pitchFamily="34" charset="0"/>
              <a:ea typeface="ヒラギノ角ゴ Pro W3" pitchFamily="-28" charset="-128"/>
            </a:endParaRPr>
          </a:p>
        </p:txBody>
      </p:sp>
      <p:sp>
        <p:nvSpPr>
          <p:cNvPr id="117765" name="AutoShape 5"/>
          <p:cNvSpPr>
            <a:spLocks noChangeArrowheads="1"/>
          </p:cNvSpPr>
          <p:nvPr/>
        </p:nvSpPr>
        <p:spPr bwMode="auto">
          <a:xfrm>
            <a:off x="4382294" y="1556792"/>
            <a:ext cx="287337" cy="503237"/>
          </a:xfrm>
          <a:prstGeom prst="downArrow">
            <a:avLst>
              <a:gd name="adj1" fmla="val 50000"/>
              <a:gd name="adj2" fmla="val 4378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it-IT" altLang="it-IT" sz="1000">
              <a:latin typeface="Calibri" pitchFamily="34" charset="0"/>
            </a:endParaRPr>
          </a:p>
        </p:txBody>
      </p:sp>
      <p:sp>
        <p:nvSpPr>
          <p:cNvPr id="4" name="Segnaposto numero diapositiva 3"/>
          <p:cNvSpPr>
            <a:spLocks noGrp="1"/>
          </p:cNvSpPr>
          <p:nvPr>
            <p:ph type="sldNum" sz="quarter" idx="12"/>
          </p:nvPr>
        </p:nvSpPr>
        <p:spPr/>
        <p:txBody>
          <a:bodyPr/>
          <a:lstStyle/>
          <a:p>
            <a:fld id="{E7A41E1B-4F70-4964-A407-84C68BE8251C}" type="slidenum">
              <a:rPr lang="it-IT" smtClean="0">
                <a:solidFill>
                  <a:schemeClr val="tx1"/>
                </a:solidFill>
              </a:rPr>
              <a:t>24</a:t>
            </a:fld>
            <a:endParaRPr lang="it-IT" dirty="0">
              <a:solidFill>
                <a:schemeClr val="tx1"/>
              </a:solidFill>
            </a:endParaRPr>
          </a:p>
        </p:txBody>
      </p:sp>
      <p:sp>
        <p:nvSpPr>
          <p:cNvPr id="2" name="Segnaposto piè di pagina 1"/>
          <p:cNvSpPr>
            <a:spLocks noGrp="1"/>
          </p:cNvSpPr>
          <p:nvPr>
            <p:ph type="ftr" sz="quarter" idx="11"/>
          </p:nvPr>
        </p:nvSpPr>
        <p:spPr/>
        <p:txBody>
          <a:bodyPr/>
          <a:lstStyle/>
          <a:p>
            <a:r>
              <a:rPr lang="it-IT"/>
              <a:t>Avv. Renato Scorcelli  </a:t>
            </a:r>
          </a:p>
          <a:p>
            <a:r>
              <a:rPr lang="it-IT"/>
              <a:t>rscorcelli@splegal.it </a:t>
            </a:r>
            <a:endParaRPr lang="it-IT" dirty="0"/>
          </a:p>
        </p:txBody>
      </p:sp>
    </p:spTree>
    <p:extLst>
      <p:ext uri="{BB962C8B-B14F-4D97-AF65-F5344CB8AC3E}">
        <p14:creationId xmlns:p14="http://schemas.microsoft.com/office/powerpoint/2010/main" val="11464583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p:cNvSpPr>
          <p:nvPr/>
        </p:nvSpPr>
        <p:spPr bwMode="auto">
          <a:xfrm>
            <a:off x="228600" y="838200"/>
            <a:ext cx="68453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it-IT" sz="2400" b="1">
              <a:latin typeface="Optima" pitchFamily="-28" charset="0"/>
              <a:ea typeface="ヒラギノ角ゴ Pro W3" pitchFamily="-28" charset="-128"/>
              <a:sym typeface="Optima" pitchFamily="-28" charset="0"/>
            </a:endParaRPr>
          </a:p>
        </p:txBody>
      </p:sp>
      <p:sp>
        <p:nvSpPr>
          <p:cNvPr id="118787" name="Text Box 3"/>
          <p:cNvSpPr txBox="1">
            <a:spLocks noChangeArrowheads="1"/>
          </p:cNvSpPr>
          <p:nvPr/>
        </p:nvSpPr>
        <p:spPr bwMode="auto">
          <a:xfrm>
            <a:off x="436167" y="692696"/>
            <a:ext cx="8280400" cy="5447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it-IT" altLang="it-IT" sz="2000" b="1" dirty="0">
              <a:latin typeface="Microsoft Sans Serif" pitchFamily="34" charset="0"/>
              <a:ea typeface="ヒラギノ角ゴ Pro W3" pitchFamily="-28" charset="-128"/>
            </a:endParaRPr>
          </a:p>
          <a:p>
            <a:pPr algn="ctr" eaLnBrk="1" hangingPunct="1">
              <a:spcBef>
                <a:spcPct val="0"/>
              </a:spcBef>
              <a:buFontTx/>
              <a:buNone/>
            </a:pPr>
            <a:endParaRPr lang="it-IT" altLang="it-IT" sz="2000" b="1" dirty="0">
              <a:latin typeface="Microsoft Sans Serif" pitchFamily="34" charset="0"/>
              <a:ea typeface="ヒラギノ角ゴ Pro W3" pitchFamily="-28" charset="-128"/>
            </a:endParaRPr>
          </a:p>
          <a:p>
            <a:pPr algn="ctr" eaLnBrk="1" hangingPunct="1">
              <a:spcBef>
                <a:spcPct val="0"/>
              </a:spcBef>
              <a:buFontTx/>
              <a:buNone/>
            </a:pPr>
            <a:r>
              <a:rPr lang="it-IT" altLang="it-IT" sz="2000" b="1" dirty="0">
                <a:latin typeface="Microsoft Sans Serif" pitchFamily="34" charset="0"/>
                <a:ea typeface="ヒラギノ角ゴ Pro W3" pitchFamily="-28" charset="-128"/>
              </a:rPr>
              <a:t>Art. 6, secondo comma, TUIR</a:t>
            </a:r>
            <a:r>
              <a:rPr lang="it-IT" altLang="it-IT" sz="2000" dirty="0">
                <a:latin typeface="Microsoft Sans Serif" pitchFamily="34" charset="0"/>
                <a:ea typeface="ヒラギノ角ゴ Pro W3" pitchFamily="-28" charset="-128"/>
              </a:rPr>
              <a:t>:</a:t>
            </a:r>
            <a:r>
              <a:rPr lang="it-IT" altLang="it-IT" sz="1800" dirty="0">
                <a:latin typeface="Microsoft Sans Serif" pitchFamily="34" charset="0"/>
                <a:ea typeface="ヒラギノ角ゴ Pro W3" pitchFamily="-28" charset="-128"/>
              </a:rPr>
              <a:t> </a:t>
            </a:r>
          </a:p>
          <a:p>
            <a:pPr algn="ctr" eaLnBrk="1" hangingPunct="1">
              <a:spcBef>
                <a:spcPct val="0"/>
              </a:spcBef>
              <a:buFontTx/>
              <a:buNone/>
            </a:pPr>
            <a:r>
              <a:rPr lang="it-IT" altLang="it-IT" sz="1800" dirty="0">
                <a:latin typeface="Microsoft Sans Serif" pitchFamily="34" charset="0"/>
                <a:ea typeface="ヒラギノ角ゴ Pro W3" pitchFamily="-28" charset="-128"/>
              </a:rPr>
              <a:t>Non costituiscono reddito imponibile le somme che risarciscono un danno emergente e non la perdita di un reddito:</a:t>
            </a:r>
          </a:p>
          <a:p>
            <a:pPr algn="ctr" eaLnBrk="1" hangingPunct="1">
              <a:spcBef>
                <a:spcPct val="0"/>
              </a:spcBef>
              <a:buFontTx/>
              <a:buNone/>
            </a:pPr>
            <a:endParaRPr lang="it-IT" altLang="it-IT" sz="1800" dirty="0">
              <a:latin typeface="Microsoft Sans Serif" pitchFamily="34" charset="0"/>
              <a:ea typeface="ヒラギノ角ゴ Pro W3" pitchFamily="-28" charset="-128"/>
            </a:endParaRPr>
          </a:p>
          <a:p>
            <a:pPr algn="just" eaLnBrk="1" hangingPunct="1">
              <a:spcBef>
                <a:spcPct val="0"/>
              </a:spcBef>
              <a:buFontTx/>
              <a:buNone/>
            </a:pPr>
            <a:endParaRPr lang="it-IT" altLang="it-IT" sz="1800" dirty="0">
              <a:latin typeface="Microsoft Sans Serif" pitchFamily="34" charset="0"/>
              <a:ea typeface="ヒラギノ角ゴ Pro W3" pitchFamily="-28" charset="-128"/>
            </a:endParaRPr>
          </a:p>
          <a:p>
            <a:pPr marL="285750" indent="-285750" algn="just" eaLnBrk="1" hangingPunct="1">
              <a:spcBef>
                <a:spcPct val="0"/>
              </a:spcBef>
              <a:buFontTx/>
              <a:buChar char="-"/>
            </a:pPr>
            <a:r>
              <a:rPr lang="it-IT" altLang="it-IT" sz="1800" dirty="0">
                <a:latin typeface="Microsoft Sans Serif" pitchFamily="34" charset="0"/>
                <a:ea typeface="ヒラギノ角ゴ Pro W3" pitchFamily="-28" charset="-128"/>
              </a:rPr>
              <a:t>risarcimento dei danni alla salute, all’immagine o danni esistenziali sofferti per infortuni sul lavoro o demansionamento (Cass. n.13578/2016; Cass. n. 30433/08. V. anche Cass. n. 29579/2011; Cass. n. 23795/2010; Comm. </a:t>
            </a:r>
            <a:r>
              <a:rPr lang="it-IT" altLang="it-IT" sz="1800" dirty="0" err="1">
                <a:latin typeface="Microsoft Sans Serif" pitchFamily="34" charset="0"/>
                <a:ea typeface="ヒラギノ角ゴ Pro W3" pitchFamily="-28" charset="-128"/>
              </a:rPr>
              <a:t>trib</a:t>
            </a:r>
            <a:r>
              <a:rPr lang="it-IT" altLang="it-IT" sz="1800" dirty="0">
                <a:latin typeface="Microsoft Sans Serif" pitchFamily="34" charset="0"/>
                <a:ea typeface="ヒラギノ角ゴ Pro W3" pitchFamily="-28" charset="-128"/>
              </a:rPr>
              <a:t>. Prov. Lecce n. 6/2012);</a:t>
            </a:r>
          </a:p>
          <a:p>
            <a:pPr marL="285750" indent="-285750" algn="just" eaLnBrk="1" hangingPunct="1">
              <a:spcBef>
                <a:spcPct val="0"/>
              </a:spcBef>
              <a:buFontTx/>
              <a:buChar char="-"/>
            </a:pPr>
            <a:r>
              <a:rPr lang="it-IT" altLang="it-IT" sz="1800" dirty="0">
                <a:latin typeface="Microsoft Sans Serif" pitchFamily="34" charset="0"/>
                <a:ea typeface="ヒラギノ角ゴ Pro W3" pitchFamily="-28" charset="-128"/>
              </a:rPr>
              <a:t>erogazioni del datore di lavoro per integrare perdite patrimoniali del lavoratore derivanti connesse alla attività 	lavorativa (es. somme corrisposte al dirigente per mantenerlo indenne dalla responsabilità nei confronti dei terzi per atti o fatti compiuti nell’interesse del datore di lavoro nello svolgimento delle mansioni) </a:t>
            </a:r>
          </a:p>
          <a:p>
            <a:pPr algn="just" eaLnBrk="1" hangingPunct="1">
              <a:spcBef>
                <a:spcPct val="0"/>
              </a:spcBef>
              <a:buFontTx/>
              <a:buNone/>
            </a:pPr>
            <a:endParaRPr lang="it-IT" altLang="it-IT" sz="1800" dirty="0">
              <a:latin typeface="Microsoft Sans Serif" pitchFamily="34" charset="0"/>
              <a:ea typeface="ヒラギノ角ゴ Pro W3" pitchFamily="-28" charset="-128"/>
            </a:endParaRPr>
          </a:p>
          <a:p>
            <a:pPr algn="just" eaLnBrk="1" hangingPunct="1">
              <a:spcBef>
                <a:spcPct val="0"/>
              </a:spcBef>
              <a:buFontTx/>
              <a:buNone/>
            </a:pPr>
            <a:r>
              <a:rPr lang="it-IT" altLang="it-IT" sz="1800" dirty="0">
                <a:latin typeface="Microsoft Sans Serif" pitchFamily="34" charset="0"/>
                <a:ea typeface="ヒラギノ角ゴ Pro W3" pitchFamily="-28" charset="-128"/>
              </a:rPr>
              <a:t>	</a:t>
            </a:r>
          </a:p>
          <a:p>
            <a:pPr algn="just" eaLnBrk="1" hangingPunct="1">
              <a:spcBef>
                <a:spcPct val="0"/>
              </a:spcBef>
              <a:buFontTx/>
              <a:buNone/>
            </a:pPr>
            <a:r>
              <a:rPr lang="it-IT" altLang="it-IT" sz="1800" dirty="0">
                <a:latin typeface="Microsoft Sans Serif" pitchFamily="34" charset="0"/>
                <a:ea typeface="ヒラギノ角ゴ Pro W3" pitchFamily="-28" charset="-128"/>
              </a:rPr>
              <a:t> 	</a:t>
            </a:r>
          </a:p>
        </p:txBody>
      </p:sp>
      <p:sp>
        <p:nvSpPr>
          <p:cNvPr id="118789" name="AutoShape 5"/>
          <p:cNvSpPr>
            <a:spLocks noChangeArrowheads="1"/>
          </p:cNvSpPr>
          <p:nvPr/>
        </p:nvSpPr>
        <p:spPr bwMode="auto">
          <a:xfrm>
            <a:off x="4292602" y="2285199"/>
            <a:ext cx="287338" cy="415393"/>
          </a:xfrm>
          <a:prstGeom prst="downArrow">
            <a:avLst>
              <a:gd name="adj1" fmla="val 50000"/>
              <a:gd name="adj2" fmla="val 4378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it-IT" altLang="it-IT" sz="1000">
              <a:latin typeface="Calibri" pitchFamily="34" charset="0"/>
            </a:endParaRPr>
          </a:p>
        </p:txBody>
      </p:sp>
      <p:sp>
        <p:nvSpPr>
          <p:cNvPr id="4" name="Segnaposto numero diapositiva 3"/>
          <p:cNvSpPr>
            <a:spLocks noGrp="1"/>
          </p:cNvSpPr>
          <p:nvPr>
            <p:ph type="sldNum" sz="quarter" idx="12"/>
          </p:nvPr>
        </p:nvSpPr>
        <p:spPr/>
        <p:txBody>
          <a:bodyPr/>
          <a:lstStyle/>
          <a:p>
            <a:fld id="{E7A41E1B-4F70-4964-A407-84C68BE8251C}" type="slidenum">
              <a:rPr lang="it-IT" smtClean="0">
                <a:solidFill>
                  <a:schemeClr val="tx1"/>
                </a:solidFill>
              </a:rPr>
              <a:t>25</a:t>
            </a:fld>
            <a:endParaRPr lang="it-IT">
              <a:solidFill>
                <a:schemeClr val="tx1"/>
              </a:solidFill>
            </a:endParaRPr>
          </a:p>
        </p:txBody>
      </p:sp>
      <p:sp>
        <p:nvSpPr>
          <p:cNvPr id="2" name="Segnaposto piè di pagina 1"/>
          <p:cNvSpPr>
            <a:spLocks noGrp="1"/>
          </p:cNvSpPr>
          <p:nvPr>
            <p:ph type="ftr" sz="quarter" idx="11"/>
          </p:nvPr>
        </p:nvSpPr>
        <p:spPr/>
        <p:txBody>
          <a:bodyPr/>
          <a:lstStyle/>
          <a:p>
            <a:r>
              <a:rPr lang="it-IT"/>
              <a:t>Avv. Renato Scorcelli  </a:t>
            </a:r>
          </a:p>
          <a:p>
            <a:r>
              <a:rPr lang="it-IT"/>
              <a:t>rscorcelli@splegal.it </a:t>
            </a:r>
            <a:endParaRPr lang="it-IT" dirty="0"/>
          </a:p>
        </p:txBody>
      </p:sp>
    </p:spTree>
    <p:extLst>
      <p:ext uri="{BB962C8B-B14F-4D97-AF65-F5344CB8AC3E}">
        <p14:creationId xmlns:p14="http://schemas.microsoft.com/office/powerpoint/2010/main" val="4591861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p:cNvSpPr>
          <p:nvPr/>
        </p:nvSpPr>
        <p:spPr bwMode="auto">
          <a:xfrm>
            <a:off x="228600" y="838200"/>
            <a:ext cx="68453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it-IT" sz="2400" b="1">
              <a:latin typeface="Optima" pitchFamily="-28" charset="0"/>
              <a:ea typeface="ヒラギノ角ゴ Pro W3" pitchFamily="-28" charset="-128"/>
              <a:sym typeface="Optima" pitchFamily="-28" charset="0"/>
            </a:endParaRPr>
          </a:p>
        </p:txBody>
      </p:sp>
      <p:sp>
        <p:nvSpPr>
          <p:cNvPr id="119811" name="Text Box 3"/>
          <p:cNvSpPr txBox="1">
            <a:spLocks noChangeArrowheads="1"/>
          </p:cNvSpPr>
          <p:nvPr/>
        </p:nvSpPr>
        <p:spPr bwMode="auto">
          <a:xfrm>
            <a:off x="539750" y="1433959"/>
            <a:ext cx="8280400" cy="3847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it-IT" altLang="it-IT" sz="2800" b="1" dirty="0">
                <a:latin typeface="Microsoft Sans Serif" pitchFamily="34" charset="0"/>
                <a:ea typeface="ヒラギノ角ゴ Pro W3" pitchFamily="-28" charset="-128"/>
              </a:rPr>
              <a:t>Art. 6, secondo comma, TUIR</a:t>
            </a:r>
            <a:r>
              <a:rPr lang="it-IT" altLang="it-IT" sz="2800" dirty="0">
                <a:latin typeface="Microsoft Sans Serif" pitchFamily="34" charset="0"/>
                <a:ea typeface="ヒラギノ角ゴ Pro W3" pitchFamily="-28" charset="-128"/>
              </a:rPr>
              <a:t>:</a:t>
            </a:r>
            <a:r>
              <a:rPr lang="it-IT" altLang="it-IT" sz="2400" dirty="0">
                <a:latin typeface="Microsoft Sans Serif" pitchFamily="34" charset="0"/>
                <a:ea typeface="ヒラギノ角ゴ Pro W3" pitchFamily="-28" charset="-128"/>
              </a:rPr>
              <a:t> </a:t>
            </a:r>
          </a:p>
          <a:p>
            <a:pPr algn="just" eaLnBrk="1" hangingPunct="1">
              <a:spcBef>
                <a:spcPct val="0"/>
              </a:spcBef>
              <a:buFontTx/>
              <a:buNone/>
            </a:pPr>
            <a:endParaRPr lang="it-IT" altLang="it-IT" sz="2400" dirty="0">
              <a:latin typeface="Microsoft Sans Serif" pitchFamily="34" charset="0"/>
              <a:ea typeface="ヒラギノ角ゴ Pro W3" pitchFamily="-28" charset="-128"/>
            </a:endParaRPr>
          </a:p>
          <a:p>
            <a:pPr algn="ctr" eaLnBrk="1" hangingPunct="1">
              <a:spcBef>
                <a:spcPct val="0"/>
              </a:spcBef>
              <a:buFontTx/>
              <a:buNone/>
            </a:pPr>
            <a:r>
              <a:rPr lang="it-IT" altLang="it-IT" sz="2400" dirty="0">
                <a:latin typeface="Microsoft Sans Serif" pitchFamily="34" charset="0"/>
                <a:ea typeface="ヒラギノ角ゴ Pro W3" pitchFamily="-28" charset="-128"/>
              </a:rPr>
              <a:t>Somme corrisposte a titolo di risarcimento del danno all’immagine e perdita di chance:</a:t>
            </a:r>
          </a:p>
          <a:p>
            <a:pPr algn="ctr" eaLnBrk="1" hangingPunct="1">
              <a:spcBef>
                <a:spcPct val="0"/>
              </a:spcBef>
              <a:buFontTx/>
              <a:buNone/>
            </a:pPr>
            <a:endParaRPr lang="it-IT" altLang="it-IT" sz="2400" dirty="0">
              <a:latin typeface="Microsoft Sans Serif" pitchFamily="34" charset="0"/>
              <a:ea typeface="ヒラギノ角ゴ Pro W3" pitchFamily="-28" charset="-128"/>
            </a:endParaRPr>
          </a:p>
          <a:p>
            <a:pPr algn="just" eaLnBrk="1" hangingPunct="1">
              <a:spcBef>
                <a:spcPct val="0"/>
              </a:spcBef>
              <a:buFontTx/>
              <a:buNone/>
            </a:pPr>
            <a:endParaRPr lang="it-IT" altLang="it-IT" sz="2400" dirty="0">
              <a:latin typeface="Microsoft Sans Serif" pitchFamily="34" charset="0"/>
              <a:ea typeface="ヒラギノ角ゴ Pro W3" pitchFamily="-28" charset="-128"/>
            </a:endParaRPr>
          </a:p>
          <a:p>
            <a:pPr algn="just" eaLnBrk="1" hangingPunct="1">
              <a:spcBef>
                <a:spcPct val="0"/>
              </a:spcBef>
              <a:buFontTx/>
              <a:buNone/>
            </a:pPr>
            <a:r>
              <a:rPr lang="it-IT" altLang="it-IT" sz="2400" dirty="0">
                <a:latin typeface="Microsoft Sans Serif" pitchFamily="34" charset="0"/>
                <a:ea typeface="ヒラギノ角ゴ Pro W3" pitchFamily="-28" charset="-128"/>
              </a:rPr>
              <a:t>-	cfr. Agenzia Entrate Risoluzione n. 106/E del 	22/04/2009 e n. 356 del 07/12/2007</a:t>
            </a:r>
            <a:endParaRPr lang="it-IT" altLang="it-IT" sz="2000" dirty="0">
              <a:latin typeface="Microsoft Sans Serif" pitchFamily="34" charset="0"/>
              <a:ea typeface="ヒラギノ角ゴ Pro W3" pitchFamily="-28" charset="-128"/>
            </a:endParaRPr>
          </a:p>
          <a:p>
            <a:pPr algn="just" eaLnBrk="1" hangingPunct="1">
              <a:spcBef>
                <a:spcPct val="0"/>
              </a:spcBef>
              <a:buFontTx/>
              <a:buNone/>
            </a:pPr>
            <a:endParaRPr lang="it-IT" altLang="it-IT" sz="2400" dirty="0">
              <a:latin typeface="Microsoft Sans Serif" pitchFamily="34" charset="0"/>
              <a:ea typeface="ヒラギノ角ゴ Pro W3" pitchFamily="-28" charset="-128"/>
            </a:endParaRPr>
          </a:p>
          <a:p>
            <a:pPr algn="just" eaLnBrk="1" hangingPunct="1">
              <a:spcBef>
                <a:spcPct val="0"/>
              </a:spcBef>
              <a:buFontTx/>
              <a:buNone/>
            </a:pPr>
            <a:r>
              <a:rPr lang="it-IT" altLang="it-IT" sz="2400" dirty="0">
                <a:latin typeface="Microsoft Sans Serif" pitchFamily="34" charset="0"/>
                <a:ea typeface="ヒラギノ角ゴ Pro W3" pitchFamily="-28" charset="-128"/>
              </a:rPr>
              <a:t> 	</a:t>
            </a:r>
          </a:p>
        </p:txBody>
      </p:sp>
      <p:sp>
        <p:nvSpPr>
          <p:cNvPr id="119812" name="Text Box 4"/>
          <p:cNvSpPr txBox="1">
            <a:spLocks noChangeArrowheads="1"/>
          </p:cNvSpPr>
          <p:nvPr/>
        </p:nvSpPr>
        <p:spPr bwMode="auto">
          <a:xfrm>
            <a:off x="539750" y="3357563"/>
            <a:ext cx="8280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endParaRPr lang="it-IT" altLang="it-IT" sz="1600">
              <a:latin typeface="Microsoft Sans Serif" pitchFamily="34" charset="0"/>
              <a:ea typeface="ヒラギノ角ゴ Pro W3" pitchFamily="-28" charset="-128"/>
            </a:endParaRPr>
          </a:p>
        </p:txBody>
      </p:sp>
      <p:sp>
        <p:nvSpPr>
          <p:cNvPr id="4" name="Segnaposto numero diapositiva 3"/>
          <p:cNvSpPr>
            <a:spLocks noGrp="1"/>
          </p:cNvSpPr>
          <p:nvPr>
            <p:ph type="sldNum" sz="quarter" idx="12"/>
          </p:nvPr>
        </p:nvSpPr>
        <p:spPr/>
        <p:txBody>
          <a:bodyPr/>
          <a:lstStyle/>
          <a:p>
            <a:fld id="{E7A41E1B-4F70-4964-A407-84C68BE8251C}" type="slidenum">
              <a:rPr lang="it-IT" smtClean="0">
                <a:solidFill>
                  <a:schemeClr val="tx1"/>
                </a:solidFill>
              </a:rPr>
              <a:t>26</a:t>
            </a:fld>
            <a:endParaRPr lang="it-IT">
              <a:solidFill>
                <a:schemeClr val="tx1"/>
              </a:solidFill>
            </a:endParaRPr>
          </a:p>
        </p:txBody>
      </p:sp>
      <p:sp>
        <p:nvSpPr>
          <p:cNvPr id="2" name="Segnaposto piè di pagina 1"/>
          <p:cNvSpPr>
            <a:spLocks noGrp="1"/>
          </p:cNvSpPr>
          <p:nvPr>
            <p:ph type="ftr" sz="quarter" idx="11"/>
          </p:nvPr>
        </p:nvSpPr>
        <p:spPr/>
        <p:txBody>
          <a:bodyPr/>
          <a:lstStyle/>
          <a:p>
            <a:r>
              <a:rPr lang="it-IT"/>
              <a:t>Avv. Renato Scorcelli  </a:t>
            </a:r>
          </a:p>
          <a:p>
            <a:r>
              <a:rPr lang="it-IT"/>
              <a:t>rscorcelli@splegal.it </a:t>
            </a:r>
            <a:endParaRPr lang="it-IT" dirty="0"/>
          </a:p>
        </p:txBody>
      </p:sp>
      <p:sp>
        <p:nvSpPr>
          <p:cNvPr id="7" name="AutoShape 5"/>
          <p:cNvSpPr>
            <a:spLocks noChangeArrowheads="1"/>
          </p:cNvSpPr>
          <p:nvPr/>
        </p:nvSpPr>
        <p:spPr bwMode="auto">
          <a:xfrm>
            <a:off x="4572000" y="3221303"/>
            <a:ext cx="287338" cy="415393"/>
          </a:xfrm>
          <a:prstGeom prst="downArrow">
            <a:avLst>
              <a:gd name="adj1" fmla="val 50000"/>
              <a:gd name="adj2" fmla="val 4378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it-IT" altLang="it-IT" sz="1000">
              <a:latin typeface="Calibri" pitchFamily="34" charset="0"/>
            </a:endParaRPr>
          </a:p>
        </p:txBody>
      </p:sp>
    </p:spTree>
    <p:extLst>
      <p:ext uri="{BB962C8B-B14F-4D97-AF65-F5344CB8AC3E}">
        <p14:creationId xmlns:p14="http://schemas.microsoft.com/office/powerpoint/2010/main" val="10849825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p:cNvSpPr>
          <p:nvPr/>
        </p:nvSpPr>
        <p:spPr bwMode="auto">
          <a:xfrm>
            <a:off x="228600" y="838200"/>
            <a:ext cx="68453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it-IT" sz="2400" b="1">
              <a:latin typeface="Optima" pitchFamily="-28" charset="0"/>
              <a:ea typeface="ヒラギノ角ゴ Pro W3" pitchFamily="-28" charset="-128"/>
              <a:sym typeface="Optima" pitchFamily="-28" charset="0"/>
            </a:endParaRPr>
          </a:p>
        </p:txBody>
      </p:sp>
      <p:sp>
        <p:nvSpPr>
          <p:cNvPr id="120835" name="Text Box 3"/>
          <p:cNvSpPr txBox="1">
            <a:spLocks noChangeArrowheads="1"/>
          </p:cNvSpPr>
          <p:nvPr/>
        </p:nvSpPr>
        <p:spPr bwMode="auto">
          <a:xfrm>
            <a:off x="467518" y="1047485"/>
            <a:ext cx="8280400" cy="4955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it-IT" altLang="it-IT" sz="2400" b="1" dirty="0">
              <a:latin typeface="Microsoft Sans Serif" pitchFamily="34" charset="0"/>
              <a:ea typeface="ヒラギノ角ゴ Pro W3" pitchFamily="-28" charset="-128"/>
            </a:endParaRPr>
          </a:p>
          <a:p>
            <a:pPr algn="ctr" eaLnBrk="1" hangingPunct="1">
              <a:spcBef>
                <a:spcPct val="0"/>
              </a:spcBef>
              <a:buFontTx/>
              <a:buNone/>
            </a:pPr>
            <a:r>
              <a:rPr lang="it-IT" altLang="it-IT" sz="2400" b="1" dirty="0">
                <a:latin typeface="Microsoft Sans Serif" pitchFamily="34" charset="0"/>
                <a:ea typeface="ヒラギノ角ゴ Pro W3" pitchFamily="-28" charset="-128"/>
              </a:rPr>
              <a:t>Art. 17 </a:t>
            </a:r>
            <a:r>
              <a:rPr lang="it-IT" altLang="it-IT" sz="2400" b="1" dirty="0">
                <a:ea typeface="ヒラギノ角ゴ Pro W3" pitchFamily="-28" charset="-128"/>
              </a:rPr>
              <a:t>lett. a) e lett. c) TUIR</a:t>
            </a:r>
            <a:r>
              <a:rPr lang="it-IT" altLang="it-IT" sz="2400" b="1" dirty="0">
                <a:latin typeface="Microsoft Sans Serif" pitchFamily="34" charset="0"/>
                <a:ea typeface="ヒラギノ角ゴ Pro W3" pitchFamily="-28" charset="-128"/>
              </a:rPr>
              <a:t>:</a:t>
            </a:r>
            <a:r>
              <a:rPr lang="it-IT" altLang="it-IT" sz="2000" dirty="0">
                <a:latin typeface="Microsoft Sans Serif" pitchFamily="34" charset="0"/>
                <a:ea typeface="ヒラギノ角ゴ Pro W3" pitchFamily="-28" charset="-128"/>
              </a:rPr>
              <a:t> </a:t>
            </a:r>
          </a:p>
          <a:p>
            <a:pPr algn="just" eaLnBrk="1" hangingPunct="1">
              <a:spcBef>
                <a:spcPct val="0"/>
              </a:spcBef>
              <a:buFontTx/>
              <a:buNone/>
            </a:pPr>
            <a:endParaRPr lang="it-IT" altLang="it-IT" sz="1800" dirty="0">
              <a:latin typeface="Microsoft Sans Serif" pitchFamily="34" charset="0"/>
              <a:ea typeface="ヒラギノ角ゴ Pro W3" pitchFamily="-28" charset="-128"/>
            </a:endParaRPr>
          </a:p>
          <a:p>
            <a:pPr algn="just" eaLnBrk="1" hangingPunct="1">
              <a:spcBef>
                <a:spcPct val="0"/>
              </a:spcBef>
              <a:buFontTx/>
              <a:buNone/>
            </a:pPr>
            <a:endParaRPr lang="it-IT" altLang="it-IT" sz="1800" dirty="0">
              <a:latin typeface="Microsoft Sans Serif" pitchFamily="34" charset="0"/>
              <a:ea typeface="ヒラギノ角ゴ Pro W3" pitchFamily="-28" charset="-128"/>
            </a:endParaRPr>
          </a:p>
          <a:p>
            <a:pPr algn="just" eaLnBrk="1" hangingPunct="1">
              <a:spcBef>
                <a:spcPct val="0"/>
              </a:spcBef>
              <a:buFontTx/>
              <a:buNone/>
            </a:pPr>
            <a:endParaRPr lang="it-IT" altLang="it-IT" sz="2400" dirty="0">
              <a:latin typeface="Microsoft Sans Serif" pitchFamily="34" charset="0"/>
              <a:ea typeface="ヒラギノ角ゴ Pro W3" pitchFamily="-28" charset="-128"/>
            </a:endParaRPr>
          </a:p>
          <a:p>
            <a:pPr algn="ctr" eaLnBrk="1" hangingPunct="1">
              <a:spcBef>
                <a:spcPct val="0"/>
              </a:spcBef>
              <a:buFontTx/>
              <a:buNone/>
            </a:pPr>
            <a:r>
              <a:rPr lang="it-IT" altLang="it-IT" sz="2400" dirty="0">
                <a:ea typeface="ヒラギノ角ゴ Pro W3" pitchFamily="-28" charset="-128"/>
              </a:rPr>
              <a:t>“anche se a titolo risarcitorio”</a:t>
            </a:r>
          </a:p>
          <a:p>
            <a:pPr algn="just" eaLnBrk="1" hangingPunct="1">
              <a:spcBef>
                <a:spcPct val="0"/>
              </a:spcBef>
              <a:buFontTx/>
              <a:buNone/>
            </a:pPr>
            <a:endParaRPr lang="it-IT" altLang="it-IT" sz="2400" dirty="0">
              <a:latin typeface="Microsoft Sans Serif" pitchFamily="34" charset="0"/>
              <a:ea typeface="ヒラギノ角ゴ Pro W3" pitchFamily="-28" charset="-128"/>
            </a:endParaRPr>
          </a:p>
          <a:p>
            <a:pPr algn="just" eaLnBrk="1" hangingPunct="1">
              <a:spcBef>
                <a:spcPct val="0"/>
              </a:spcBef>
              <a:buFontTx/>
              <a:buNone/>
            </a:pPr>
            <a:r>
              <a:rPr lang="it-IT" altLang="it-IT" sz="2000" dirty="0">
                <a:latin typeface="Microsoft Sans Serif" pitchFamily="34" charset="0"/>
                <a:ea typeface="ヒラギノ角ゴ Pro W3" pitchFamily="-28" charset="-128"/>
              </a:rPr>
              <a:t>disciplina modalità del prelievo fiscale e non può farsi discendere una (inammissibile) deroga all’art. 53 Cost. ed all’art. 6, secondo comma, TUIR, con assoggettamento ad IRPEF (ancorché a tassazione separata) delle somme che costituiscono risarcimento del danno emergente, per il solo fatto di essere erogate nell’ambito di transazioni relative alla risoluzione del rapporto di lavoro subordinato</a:t>
            </a:r>
            <a:r>
              <a:rPr lang="it-IT" altLang="it-IT" sz="2000" dirty="0">
                <a:ea typeface="ヒラギノ角ゴ Pro W3" pitchFamily="-28" charset="-128"/>
              </a:rPr>
              <a:t> </a:t>
            </a:r>
            <a:endParaRPr lang="it-IT" altLang="it-IT" sz="1600" dirty="0">
              <a:latin typeface="Microsoft Sans Serif" pitchFamily="34" charset="0"/>
              <a:ea typeface="ヒラギノ角ゴ Pro W3" pitchFamily="-28" charset="-128"/>
            </a:endParaRPr>
          </a:p>
          <a:p>
            <a:pPr algn="just" eaLnBrk="1" hangingPunct="1">
              <a:spcBef>
                <a:spcPct val="0"/>
              </a:spcBef>
              <a:buFontTx/>
              <a:buNone/>
            </a:pPr>
            <a:endParaRPr lang="it-IT" altLang="it-IT" sz="2000" dirty="0">
              <a:latin typeface="Microsoft Sans Serif" pitchFamily="34" charset="0"/>
              <a:ea typeface="ヒラギノ角ゴ Pro W3" pitchFamily="-28" charset="-128"/>
            </a:endParaRPr>
          </a:p>
          <a:p>
            <a:pPr algn="just" eaLnBrk="1" hangingPunct="1">
              <a:spcBef>
                <a:spcPct val="0"/>
              </a:spcBef>
              <a:buFontTx/>
              <a:buNone/>
            </a:pPr>
            <a:r>
              <a:rPr lang="it-IT" altLang="it-IT" sz="2000" dirty="0">
                <a:latin typeface="Microsoft Sans Serif" pitchFamily="34" charset="0"/>
                <a:ea typeface="ヒラギノ角ゴ Pro W3" pitchFamily="-28" charset="-128"/>
              </a:rPr>
              <a:t> 	</a:t>
            </a:r>
          </a:p>
        </p:txBody>
      </p:sp>
      <p:sp>
        <p:nvSpPr>
          <p:cNvPr id="120836" name="Text Box 4"/>
          <p:cNvSpPr txBox="1">
            <a:spLocks noChangeArrowheads="1"/>
          </p:cNvSpPr>
          <p:nvPr/>
        </p:nvSpPr>
        <p:spPr bwMode="auto">
          <a:xfrm>
            <a:off x="539750" y="3357563"/>
            <a:ext cx="8280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endParaRPr lang="it-IT" altLang="it-IT" sz="1600">
              <a:latin typeface="Microsoft Sans Serif" pitchFamily="34" charset="0"/>
              <a:ea typeface="ヒラギノ角ゴ Pro W3" pitchFamily="-28" charset="-128"/>
            </a:endParaRPr>
          </a:p>
        </p:txBody>
      </p:sp>
      <p:sp>
        <p:nvSpPr>
          <p:cNvPr id="120837" name="AutoShape 5"/>
          <p:cNvSpPr>
            <a:spLocks noChangeArrowheads="1"/>
          </p:cNvSpPr>
          <p:nvPr/>
        </p:nvSpPr>
        <p:spPr bwMode="auto">
          <a:xfrm>
            <a:off x="4320381" y="2060848"/>
            <a:ext cx="287337" cy="503237"/>
          </a:xfrm>
          <a:prstGeom prst="downArrow">
            <a:avLst>
              <a:gd name="adj1" fmla="val 50000"/>
              <a:gd name="adj2" fmla="val 4378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it-IT" altLang="it-IT" sz="1000">
              <a:latin typeface="Calibri" pitchFamily="34" charset="0"/>
            </a:endParaRPr>
          </a:p>
        </p:txBody>
      </p:sp>
      <p:sp>
        <p:nvSpPr>
          <p:cNvPr id="4" name="Segnaposto numero diapositiva 3"/>
          <p:cNvSpPr>
            <a:spLocks noGrp="1"/>
          </p:cNvSpPr>
          <p:nvPr>
            <p:ph type="sldNum" sz="quarter" idx="12"/>
          </p:nvPr>
        </p:nvSpPr>
        <p:spPr/>
        <p:txBody>
          <a:bodyPr/>
          <a:lstStyle/>
          <a:p>
            <a:fld id="{E7A41E1B-4F70-4964-A407-84C68BE8251C}" type="slidenum">
              <a:rPr lang="it-IT" smtClean="0">
                <a:solidFill>
                  <a:schemeClr val="tx1"/>
                </a:solidFill>
              </a:rPr>
              <a:t>27</a:t>
            </a:fld>
            <a:endParaRPr lang="it-IT" dirty="0">
              <a:solidFill>
                <a:schemeClr val="tx1"/>
              </a:solidFill>
            </a:endParaRPr>
          </a:p>
        </p:txBody>
      </p:sp>
      <p:sp>
        <p:nvSpPr>
          <p:cNvPr id="2" name="Segnaposto piè di pagina 1"/>
          <p:cNvSpPr>
            <a:spLocks noGrp="1"/>
          </p:cNvSpPr>
          <p:nvPr>
            <p:ph type="ftr" sz="quarter" idx="11"/>
          </p:nvPr>
        </p:nvSpPr>
        <p:spPr/>
        <p:txBody>
          <a:bodyPr/>
          <a:lstStyle/>
          <a:p>
            <a:r>
              <a:rPr lang="it-IT"/>
              <a:t>Avv. Renato Scorcelli  </a:t>
            </a:r>
          </a:p>
          <a:p>
            <a:r>
              <a:rPr lang="it-IT"/>
              <a:t>rscorcelli@splegal.it </a:t>
            </a:r>
            <a:endParaRPr lang="it-IT" dirty="0"/>
          </a:p>
        </p:txBody>
      </p:sp>
    </p:spTree>
    <p:extLst>
      <p:ext uri="{BB962C8B-B14F-4D97-AF65-F5344CB8AC3E}">
        <p14:creationId xmlns:p14="http://schemas.microsoft.com/office/powerpoint/2010/main" val="34169825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p:cNvSpPr>
          <p:nvPr/>
        </p:nvSpPr>
        <p:spPr bwMode="auto">
          <a:xfrm>
            <a:off x="228600" y="838200"/>
            <a:ext cx="68453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it-IT" sz="2400" b="1">
              <a:latin typeface="Optima" pitchFamily="-28" charset="0"/>
              <a:ea typeface="ヒラギノ角ゴ Pro W3" pitchFamily="-28" charset="-128"/>
              <a:sym typeface="Optima" pitchFamily="-28" charset="0"/>
            </a:endParaRPr>
          </a:p>
        </p:txBody>
      </p:sp>
      <p:sp>
        <p:nvSpPr>
          <p:cNvPr id="121859" name="Text Box 3"/>
          <p:cNvSpPr txBox="1">
            <a:spLocks noChangeArrowheads="1"/>
          </p:cNvSpPr>
          <p:nvPr/>
        </p:nvSpPr>
        <p:spPr bwMode="auto">
          <a:xfrm>
            <a:off x="539750" y="990600"/>
            <a:ext cx="8280400" cy="5201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it-IT" altLang="it-IT" sz="2400" b="1" dirty="0">
              <a:latin typeface="Microsoft Sans Serif" pitchFamily="34" charset="0"/>
              <a:ea typeface="ヒラギノ角ゴ Pro W3" pitchFamily="-28" charset="-128"/>
            </a:endParaRPr>
          </a:p>
          <a:p>
            <a:pPr algn="ctr" eaLnBrk="1" hangingPunct="1">
              <a:spcBef>
                <a:spcPct val="0"/>
              </a:spcBef>
              <a:buFontTx/>
              <a:buNone/>
            </a:pPr>
            <a:r>
              <a:rPr lang="it-IT" altLang="it-IT" sz="2400" b="1" dirty="0">
                <a:latin typeface="Microsoft Sans Serif" pitchFamily="34" charset="0"/>
                <a:ea typeface="ヒラギノ角ゴ Pro W3" pitchFamily="-28" charset="-128"/>
              </a:rPr>
              <a:t>Art. 17 </a:t>
            </a:r>
            <a:r>
              <a:rPr lang="it-IT" altLang="it-IT" sz="2400" b="1" dirty="0" err="1">
                <a:ea typeface="ヒラギノ角ゴ Pro W3" pitchFamily="-28" charset="-128"/>
              </a:rPr>
              <a:t>lett</a:t>
            </a:r>
            <a:r>
              <a:rPr lang="it-IT" altLang="it-IT" sz="2400" b="1" dirty="0">
                <a:ea typeface="ヒラギノ角ゴ Pro W3" pitchFamily="-28" charset="-128"/>
              </a:rPr>
              <a:t>. a) e </a:t>
            </a:r>
            <a:r>
              <a:rPr lang="it-IT" altLang="it-IT" sz="2400" b="1" dirty="0" err="1">
                <a:ea typeface="ヒラギノ角ゴ Pro W3" pitchFamily="-28" charset="-128"/>
              </a:rPr>
              <a:t>lett</a:t>
            </a:r>
            <a:r>
              <a:rPr lang="it-IT" altLang="it-IT" sz="2400" b="1" dirty="0">
                <a:ea typeface="ヒラギノ角ゴ Pro W3" pitchFamily="-28" charset="-128"/>
              </a:rPr>
              <a:t>. c) TUIR</a:t>
            </a:r>
            <a:r>
              <a:rPr lang="it-IT" altLang="it-IT" sz="2400" b="1" dirty="0">
                <a:latin typeface="Microsoft Sans Serif" pitchFamily="34" charset="0"/>
                <a:ea typeface="ヒラギノ角ゴ Pro W3" pitchFamily="-28" charset="-128"/>
              </a:rPr>
              <a:t>:</a:t>
            </a:r>
            <a:r>
              <a:rPr lang="it-IT" altLang="it-IT" sz="2000" dirty="0">
                <a:latin typeface="Microsoft Sans Serif" pitchFamily="34" charset="0"/>
                <a:ea typeface="ヒラギノ角ゴ Pro W3" pitchFamily="-28" charset="-128"/>
              </a:rPr>
              <a:t> </a:t>
            </a:r>
          </a:p>
          <a:p>
            <a:pPr algn="just" eaLnBrk="1" hangingPunct="1">
              <a:spcBef>
                <a:spcPct val="0"/>
              </a:spcBef>
              <a:buFontTx/>
              <a:buNone/>
            </a:pPr>
            <a:endParaRPr lang="it-IT" altLang="it-IT" sz="1800" dirty="0">
              <a:latin typeface="Microsoft Sans Serif" pitchFamily="34" charset="0"/>
              <a:ea typeface="ヒラギノ角ゴ Pro W3" pitchFamily="-28" charset="-128"/>
            </a:endParaRPr>
          </a:p>
          <a:p>
            <a:pPr algn="just" eaLnBrk="1" hangingPunct="1">
              <a:spcBef>
                <a:spcPct val="0"/>
              </a:spcBef>
              <a:buFontTx/>
              <a:buNone/>
            </a:pPr>
            <a:endParaRPr lang="it-IT" altLang="it-IT" sz="1800" dirty="0">
              <a:latin typeface="Microsoft Sans Serif" pitchFamily="34" charset="0"/>
              <a:ea typeface="ヒラギノ角ゴ Pro W3" pitchFamily="-28" charset="-128"/>
            </a:endParaRPr>
          </a:p>
          <a:p>
            <a:pPr algn="just" eaLnBrk="1" hangingPunct="1">
              <a:spcBef>
                <a:spcPct val="0"/>
              </a:spcBef>
              <a:buFontTx/>
              <a:buNone/>
            </a:pPr>
            <a:endParaRPr lang="it-IT" altLang="it-IT" sz="2400" dirty="0">
              <a:latin typeface="Microsoft Sans Serif" pitchFamily="34" charset="0"/>
              <a:ea typeface="ヒラギノ角ゴ Pro W3" pitchFamily="-28" charset="-128"/>
            </a:endParaRPr>
          </a:p>
          <a:p>
            <a:pPr algn="just" eaLnBrk="1" hangingPunct="1">
              <a:spcBef>
                <a:spcPct val="0"/>
              </a:spcBef>
              <a:buFontTx/>
              <a:buNone/>
            </a:pPr>
            <a:r>
              <a:rPr lang="it-IT" altLang="it-IT" sz="2000" dirty="0">
                <a:latin typeface="Microsoft Sans Serif" pitchFamily="34" charset="0"/>
                <a:ea typeface="ヒラギノ角ゴ Pro W3" pitchFamily="-28" charset="-128"/>
              </a:rPr>
              <a:t>Art. 32, primo comma, D.L. n. 41/95, </a:t>
            </a:r>
            <a:r>
              <a:rPr lang="it-IT" altLang="it-IT" sz="2000" dirty="0" err="1">
                <a:latin typeface="Microsoft Sans Serif" pitchFamily="34" charset="0"/>
                <a:ea typeface="ヒラギノ角ゴ Pro W3" pitchFamily="-28" charset="-128"/>
              </a:rPr>
              <a:t>conv</a:t>
            </a:r>
            <a:r>
              <a:rPr lang="it-IT" altLang="it-IT" sz="2000" dirty="0">
                <a:latin typeface="Microsoft Sans Serif" pitchFamily="34" charset="0"/>
                <a:ea typeface="ヒラギノ角ゴ Pro W3" pitchFamily="-28" charset="-128"/>
              </a:rPr>
              <a:t>. in L. 22/03/95 n. 85, con cui era stata introdotta l’attuale formulazione</a:t>
            </a:r>
            <a:r>
              <a:rPr lang="it-IT" altLang="it-IT" sz="2000" b="1" dirty="0">
                <a:latin typeface="Microsoft Sans Serif" pitchFamily="34" charset="0"/>
                <a:ea typeface="ヒラギノ角ゴ Pro W3" pitchFamily="-28" charset="-128"/>
              </a:rPr>
              <a:t> </a:t>
            </a:r>
            <a:r>
              <a:rPr lang="it-IT" altLang="it-IT" sz="2000" dirty="0">
                <a:latin typeface="Microsoft Sans Serif" pitchFamily="34" charset="0"/>
                <a:ea typeface="ヒラギノ角ゴ Pro W3" pitchFamily="-28" charset="-128"/>
              </a:rPr>
              <a:t>dell’art. 17, </a:t>
            </a:r>
            <a:r>
              <a:rPr lang="it-IT" altLang="it-IT" sz="2000" dirty="0" err="1">
                <a:latin typeface="Microsoft Sans Serif" pitchFamily="34" charset="0"/>
                <a:ea typeface="ヒラギノ角ゴ Pro W3" pitchFamily="-28" charset="-128"/>
              </a:rPr>
              <a:t>lett</a:t>
            </a:r>
            <a:r>
              <a:rPr lang="it-IT" altLang="it-IT" sz="2000" dirty="0">
                <a:latin typeface="Microsoft Sans Serif" pitchFamily="34" charset="0"/>
                <a:ea typeface="ヒラギノ角ゴ Pro W3" pitchFamily="-28" charset="-128"/>
              </a:rPr>
              <a:t>. a) TUIR</a:t>
            </a:r>
          </a:p>
          <a:p>
            <a:pPr algn="just" eaLnBrk="1" hangingPunct="1">
              <a:spcBef>
                <a:spcPct val="0"/>
              </a:spcBef>
              <a:buFontTx/>
              <a:buNone/>
            </a:pPr>
            <a:endParaRPr lang="it-IT" altLang="it-IT" sz="2000" dirty="0">
              <a:latin typeface="Microsoft Sans Serif" pitchFamily="34" charset="0"/>
              <a:ea typeface="ヒラギノ角ゴ Pro W3" pitchFamily="-28" charset="-128"/>
            </a:endParaRPr>
          </a:p>
          <a:p>
            <a:pPr algn="just" eaLnBrk="1" hangingPunct="1">
              <a:spcBef>
                <a:spcPct val="0"/>
              </a:spcBef>
              <a:buFontTx/>
              <a:buNone/>
            </a:pPr>
            <a:r>
              <a:rPr lang="it-IT" altLang="it-IT" sz="2000" dirty="0">
                <a:latin typeface="Microsoft Sans Serif" pitchFamily="34" charset="0"/>
                <a:ea typeface="ヒラギノ角ゴ Pro W3" pitchFamily="-28" charset="-128"/>
              </a:rPr>
              <a:t>Non modifica i principi sanciti dall’art. 6, secondo comma, TUIR, sulla esclusione dalla nozione di reddito delle somme corrisposte a titolo di risarcimento del danno emergente, prevedendo la norma una particolare modalità di tassazione (separata) solo per le somme che costituiscono reddito imponibile secondo i principi generali (Corte </a:t>
            </a:r>
            <a:r>
              <a:rPr lang="it-IT" altLang="it-IT" sz="2000" dirty="0" err="1">
                <a:latin typeface="Microsoft Sans Serif" pitchFamily="34" charset="0"/>
                <a:ea typeface="ヒラギノ角ゴ Pro W3" pitchFamily="-28" charset="-128"/>
              </a:rPr>
              <a:t>Cost</a:t>
            </a:r>
            <a:r>
              <a:rPr lang="it-IT" altLang="it-IT" sz="2000" dirty="0">
                <a:latin typeface="Microsoft Sans Serif" pitchFamily="34" charset="0"/>
                <a:ea typeface="ヒラギノ角ゴ Pro W3" pitchFamily="-28" charset="-128"/>
              </a:rPr>
              <a:t>., </a:t>
            </a:r>
            <a:r>
              <a:rPr lang="it-IT" altLang="it-IT" sz="2000" dirty="0" err="1">
                <a:latin typeface="Microsoft Sans Serif" pitchFamily="34" charset="0"/>
                <a:ea typeface="ヒラギノ角ゴ Pro W3" pitchFamily="-28" charset="-128"/>
              </a:rPr>
              <a:t>ord</a:t>
            </a:r>
            <a:r>
              <a:rPr lang="it-IT" altLang="it-IT" sz="2000" dirty="0">
                <a:latin typeface="Microsoft Sans Serif" pitchFamily="34" charset="0"/>
                <a:ea typeface="ヒラギノ角ゴ Pro W3" pitchFamily="-28" charset="-128"/>
              </a:rPr>
              <a:t>. n. 292 del 7/7/05)</a:t>
            </a:r>
          </a:p>
          <a:p>
            <a:pPr algn="just" eaLnBrk="1" hangingPunct="1">
              <a:spcBef>
                <a:spcPct val="0"/>
              </a:spcBef>
              <a:buFontTx/>
              <a:buNone/>
            </a:pPr>
            <a:r>
              <a:rPr lang="it-IT" altLang="it-IT" sz="2400" dirty="0">
                <a:ea typeface="ヒラギノ角ゴ Pro W3" pitchFamily="-28" charset="-128"/>
              </a:rPr>
              <a:t> </a:t>
            </a:r>
            <a:br>
              <a:rPr lang="it-IT" altLang="it-IT" sz="2400" dirty="0">
                <a:ea typeface="ヒラギノ角ゴ Pro W3" pitchFamily="-28" charset="-128"/>
              </a:rPr>
            </a:br>
            <a:endParaRPr lang="it-IT" altLang="it-IT" sz="2000" dirty="0">
              <a:latin typeface="Microsoft Sans Serif" pitchFamily="34" charset="0"/>
              <a:ea typeface="ヒラギノ角ゴ Pro W3" pitchFamily="-28" charset="-128"/>
            </a:endParaRPr>
          </a:p>
        </p:txBody>
      </p:sp>
      <p:sp>
        <p:nvSpPr>
          <p:cNvPr id="121860" name="Text Box 4"/>
          <p:cNvSpPr txBox="1">
            <a:spLocks noChangeArrowheads="1"/>
          </p:cNvSpPr>
          <p:nvPr/>
        </p:nvSpPr>
        <p:spPr bwMode="auto">
          <a:xfrm>
            <a:off x="539750" y="3357563"/>
            <a:ext cx="8280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endParaRPr lang="it-IT" altLang="it-IT" sz="1600">
              <a:latin typeface="Microsoft Sans Serif" pitchFamily="34" charset="0"/>
              <a:ea typeface="ヒラギノ角ゴ Pro W3" pitchFamily="-28" charset="-128"/>
            </a:endParaRPr>
          </a:p>
        </p:txBody>
      </p:sp>
      <p:sp>
        <p:nvSpPr>
          <p:cNvPr id="121861" name="AutoShape 5"/>
          <p:cNvSpPr>
            <a:spLocks noChangeArrowheads="1"/>
          </p:cNvSpPr>
          <p:nvPr/>
        </p:nvSpPr>
        <p:spPr bwMode="auto">
          <a:xfrm>
            <a:off x="4392613" y="1998663"/>
            <a:ext cx="287337" cy="503237"/>
          </a:xfrm>
          <a:prstGeom prst="downArrow">
            <a:avLst>
              <a:gd name="adj1" fmla="val 50000"/>
              <a:gd name="adj2" fmla="val 4378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it-IT" altLang="it-IT" sz="1000">
              <a:latin typeface="Calibri" pitchFamily="34" charset="0"/>
            </a:endParaRPr>
          </a:p>
        </p:txBody>
      </p:sp>
      <p:sp>
        <p:nvSpPr>
          <p:cNvPr id="4" name="Segnaposto numero diapositiva 3"/>
          <p:cNvSpPr>
            <a:spLocks noGrp="1"/>
          </p:cNvSpPr>
          <p:nvPr>
            <p:ph type="sldNum" sz="quarter" idx="12"/>
          </p:nvPr>
        </p:nvSpPr>
        <p:spPr/>
        <p:txBody>
          <a:bodyPr/>
          <a:lstStyle/>
          <a:p>
            <a:fld id="{E7A41E1B-4F70-4964-A407-84C68BE8251C}" type="slidenum">
              <a:rPr lang="it-IT" smtClean="0">
                <a:solidFill>
                  <a:schemeClr val="tx1"/>
                </a:solidFill>
              </a:rPr>
              <a:t>28</a:t>
            </a:fld>
            <a:endParaRPr lang="it-IT" dirty="0">
              <a:solidFill>
                <a:schemeClr val="tx1"/>
              </a:solidFill>
            </a:endParaRPr>
          </a:p>
        </p:txBody>
      </p:sp>
      <p:sp>
        <p:nvSpPr>
          <p:cNvPr id="2" name="Segnaposto piè di pagina 1"/>
          <p:cNvSpPr>
            <a:spLocks noGrp="1"/>
          </p:cNvSpPr>
          <p:nvPr>
            <p:ph type="ftr" sz="quarter" idx="11"/>
          </p:nvPr>
        </p:nvSpPr>
        <p:spPr/>
        <p:txBody>
          <a:bodyPr/>
          <a:lstStyle/>
          <a:p>
            <a:r>
              <a:rPr lang="it-IT"/>
              <a:t>Avv. Renato Scorcelli  </a:t>
            </a:r>
          </a:p>
          <a:p>
            <a:r>
              <a:rPr lang="it-IT"/>
              <a:t>rscorcelli@splegal.it </a:t>
            </a:r>
            <a:endParaRPr lang="it-IT" dirty="0"/>
          </a:p>
        </p:txBody>
      </p:sp>
    </p:spTree>
    <p:extLst>
      <p:ext uri="{BB962C8B-B14F-4D97-AF65-F5344CB8AC3E}">
        <p14:creationId xmlns:p14="http://schemas.microsoft.com/office/powerpoint/2010/main" val="25355839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p:cNvSpPr>
          <p:nvPr/>
        </p:nvSpPr>
        <p:spPr bwMode="auto">
          <a:xfrm>
            <a:off x="228600" y="838200"/>
            <a:ext cx="68453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it-IT" sz="2400" b="1">
              <a:latin typeface="Optima" pitchFamily="-28" charset="0"/>
              <a:ea typeface="ヒラギノ角ゴ Pro W3" pitchFamily="-28" charset="-128"/>
              <a:sym typeface="Optima" pitchFamily="-28" charset="0"/>
            </a:endParaRPr>
          </a:p>
        </p:txBody>
      </p:sp>
      <p:sp>
        <p:nvSpPr>
          <p:cNvPr id="122883" name="Rectangle 3"/>
          <p:cNvSpPr>
            <a:spLocks noChangeArrowheads="1"/>
          </p:cNvSpPr>
          <p:nvPr/>
        </p:nvSpPr>
        <p:spPr bwMode="auto">
          <a:xfrm>
            <a:off x="8572500" y="6211888"/>
            <a:ext cx="2476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it-IT" altLang="it-IT" sz="1000">
              <a:solidFill>
                <a:schemeClr val="tx2"/>
              </a:solidFill>
              <a:latin typeface="Optima" pitchFamily="-28" charset="0"/>
              <a:ea typeface="ヒラギノ角ゴ Pro W3" pitchFamily="-28" charset="-128"/>
            </a:endParaRPr>
          </a:p>
        </p:txBody>
      </p:sp>
      <p:sp>
        <p:nvSpPr>
          <p:cNvPr id="943108" name="Text Box 4"/>
          <p:cNvSpPr txBox="1">
            <a:spLocks noChangeArrowheads="1"/>
          </p:cNvSpPr>
          <p:nvPr/>
        </p:nvSpPr>
        <p:spPr bwMode="auto">
          <a:xfrm>
            <a:off x="545455" y="971525"/>
            <a:ext cx="8280400" cy="3847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it-IT" sz="2400" b="1" dirty="0">
                <a:effectLst>
                  <a:outerShdw blurRad="38100" dist="38100" dir="2700000" algn="tl">
                    <a:srgbClr val="C0C0C0"/>
                  </a:outerShdw>
                </a:effectLst>
                <a:ea typeface="ヒラギノ角ゴ Pro W3" pitchFamily="-28" charset="-128"/>
              </a:rPr>
              <a:t>IMPORTANTE</a:t>
            </a:r>
          </a:p>
          <a:p>
            <a:pPr>
              <a:defRPr/>
            </a:pPr>
            <a:endParaRPr lang="it-IT" sz="2000" b="1" dirty="0">
              <a:ea typeface="ヒラギノ角ゴ Pro W3" pitchFamily="-28" charset="-128"/>
            </a:endParaRPr>
          </a:p>
          <a:p>
            <a:pPr>
              <a:defRPr/>
            </a:pPr>
            <a:endParaRPr lang="it-IT" sz="2000" dirty="0">
              <a:ea typeface="ヒラギノ角ゴ Pro W3" pitchFamily="-28" charset="-128"/>
            </a:endParaRPr>
          </a:p>
          <a:p>
            <a:pPr>
              <a:defRPr/>
            </a:pPr>
            <a:endParaRPr lang="it-IT" sz="2000" dirty="0">
              <a:ea typeface="ヒラギノ角ゴ Pro W3" pitchFamily="-28" charset="-128"/>
            </a:endParaRPr>
          </a:p>
          <a:p>
            <a:pPr algn="just">
              <a:defRPr/>
            </a:pPr>
            <a:r>
              <a:rPr lang="it-IT" sz="2000" dirty="0">
                <a:ea typeface="ヒラギノ角ゴ Pro W3" pitchFamily="-28" charset="-128"/>
              </a:rPr>
              <a:t>E’ consigliabile astenersi dall’effettuare la ritenuta d’acconto prevista dagli artt. 23 e 24 del DPR 600/73 solo se sussistono </a:t>
            </a:r>
            <a:r>
              <a:rPr lang="it-IT" sz="2000" b="1" dirty="0">
                <a:ea typeface="ヒラギノ角ゴ Pro W3" pitchFamily="-28" charset="-128"/>
              </a:rPr>
              <a:t>solidi elementi probatori idonei a dimostrare l’esistenza di un danno emergente </a:t>
            </a:r>
            <a:r>
              <a:rPr lang="it-IT" sz="2000" dirty="0">
                <a:ea typeface="ヒラギノ角ゴ Pro W3" pitchFamily="-28" charset="-128"/>
              </a:rPr>
              <a:t>(es., certificazione medica, meglio se proveniente da strutture sanitarie pubbliche; ricevute comprovanti l’acquisto dei farmaci prescritti al lavoratore; documentazione attestante il </a:t>
            </a:r>
            <a:r>
              <a:rPr lang="it-IT" sz="2000" dirty="0" err="1">
                <a:ea typeface="ヒラギノ角ゴ Pro W3" pitchFamily="-28" charset="-128"/>
              </a:rPr>
              <a:t>demansionamento</a:t>
            </a:r>
            <a:r>
              <a:rPr lang="it-IT" sz="2000" dirty="0">
                <a:ea typeface="ヒラギノ角ゴ Pro W3" pitchFamily="-28" charset="-128"/>
              </a:rPr>
              <a:t> o la diffusione di notizie lesive dell’immagine professionale del lavoratore, etc.).</a:t>
            </a:r>
          </a:p>
          <a:p>
            <a:pPr algn="just">
              <a:defRPr/>
            </a:pPr>
            <a:r>
              <a:rPr lang="it-IT" sz="2000" dirty="0">
                <a:ea typeface="ヒラギノ角ゴ Pro W3" pitchFamily="-28" charset="-128"/>
              </a:rPr>
              <a:t>	</a:t>
            </a:r>
          </a:p>
        </p:txBody>
      </p:sp>
      <p:sp>
        <p:nvSpPr>
          <p:cNvPr id="122886" name="AutoShape 6"/>
          <p:cNvSpPr>
            <a:spLocks noChangeArrowheads="1"/>
          </p:cNvSpPr>
          <p:nvPr/>
        </p:nvSpPr>
        <p:spPr bwMode="auto">
          <a:xfrm>
            <a:off x="4499918" y="1556792"/>
            <a:ext cx="358775" cy="504825"/>
          </a:xfrm>
          <a:prstGeom prst="downArrow">
            <a:avLst>
              <a:gd name="adj1" fmla="val 50000"/>
              <a:gd name="adj2" fmla="val 3517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it-IT" altLang="it-IT" sz="1000">
              <a:latin typeface="Calibri" pitchFamily="34" charset="0"/>
            </a:endParaRPr>
          </a:p>
        </p:txBody>
      </p:sp>
      <p:sp>
        <p:nvSpPr>
          <p:cNvPr id="4" name="Segnaposto numero diapositiva 3"/>
          <p:cNvSpPr>
            <a:spLocks noGrp="1"/>
          </p:cNvSpPr>
          <p:nvPr>
            <p:ph type="sldNum" sz="quarter" idx="12"/>
          </p:nvPr>
        </p:nvSpPr>
        <p:spPr/>
        <p:txBody>
          <a:bodyPr/>
          <a:lstStyle/>
          <a:p>
            <a:fld id="{E7A41E1B-4F70-4964-A407-84C68BE8251C}" type="slidenum">
              <a:rPr lang="it-IT" smtClean="0">
                <a:solidFill>
                  <a:schemeClr val="tx1"/>
                </a:solidFill>
              </a:rPr>
              <a:t>29</a:t>
            </a:fld>
            <a:endParaRPr lang="it-IT" dirty="0">
              <a:solidFill>
                <a:schemeClr val="tx1"/>
              </a:solidFill>
            </a:endParaRPr>
          </a:p>
        </p:txBody>
      </p:sp>
      <p:sp>
        <p:nvSpPr>
          <p:cNvPr id="2" name="Segnaposto piè di pagina 1"/>
          <p:cNvSpPr>
            <a:spLocks noGrp="1"/>
          </p:cNvSpPr>
          <p:nvPr>
            <p:ph type="ftr" sz="quarter" idx="11"/>
          </p:nvPr>
        </p:nvSpPr>
        <p:spPr/>
        <p:txBody>
          <a:bodyPr/>
          <a:lstStyle/>
          <a:p>
            <a:r>
              <a:rPr lang="it-IT"/>
              <a:t>Avv. Renato Scorcelli  </a:t>
            </a:r>
          </a:p>
          <a:p>
            <a:r>
              <a:rPr lang="it-IT"/>
              <a:t>rscorcelli@splegal.it </a:t>
            </a:r>
            <a:endParaRPr lang="it-IT" dirty="0"/>
          </a:p>
        </p:txBody>
      </p:sp>
    </p:spTree>
    <p:extLst>
      <p:ext uri="{BB962C8B-B14F-4D97-AF65-F5344CB8AC3E}">
        <p14:creationId xmlns:p14="http://schemas.microsoft.com/office/powerpoint/2010/main" val="380596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p:cNvSpPr>
          <p:nvPr/>
        </p:nvSpPr>
        <p:spPr bwMode="auto">
          <a:xfrm>
            <a:off x="1619250" y="404813"/>
            <a:ext cx="68453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it-IT" sz="2400" b="1" dirty="0">
              <a:latin typeface="Optima" pitchFamily="-28" charset="0"/>
              <a:ea typeface="ヒラギノ角ゴ Pro W3" pitchFamily="-28" charset="-128"/>
              <a:sym typeface="Optima" pitchFamily="-28" charset="0"/>
            </a:endParaRPr>
          </a:p>
        </p:txBody>
      </p:sp>
      <p:sp>
        <p:nvSpPr>
          <p:cNvPr id="925699" name="Text Box 3"/>
          <p:cNvSpPr txBox="1">
            <a:spLocks noChangeArrowheads="1"/>
          </p:cNvSpPr>
          <p:nvPr/>
        </p:nvSpPr>
        <p:spPr bwMode="auto">
          <a:xfrm>
            <a:off x="574762" y="908050"/>
            <a:ext cx="7992888" cy="6340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defRPr/>
            </a:pPr>
            <a:endParaRPr lang="it-IT" sz="2400" b="1" dirty="0">
              <a:latin typeface="Arial" charset="0"/>
              <a:ea typeface="ヒラギノ角ゴ Pro W3" pitchFamily="-28" charset="-128"/>
            </a:endParaRPr>
          </a:p>
          <a:p>
            <a:pPr algn="ctr">
              <a:defRPr/>
            </a:pPr>
            <a:r>
              <a:rPr lang="it-IT" sz="2000" b="1" dirty="0">
                <a:latin typeface="Arial" charset="0"/>
                <a:ea typeface="ヒラギノ角ゴ Pro W3" pitchFamily="-28" charset="-128"/>
              </a:rPr>
              <a:t>Quadro normativo di riferimento:</a:t>
            </a:r>
          </a:p>
          <a:p>
            <a:pPr algn="ctr">
              <a:defRPr/>
            </a:pPr>
            <a:r>
              <a:rPr lang="it-IT" sz="2000" b="1" dirty="0">
                <a:latin typeface="Arial" charset="0"/>
                <a:ea typeface="ヒラギノ角ゴ Pro W3" pitchFamily="-28" charset="-128"/>
              </a:rPr>
              <a:t>Art. 6 TUIR: classificazione redditi</a:t>
            </a:r>
          </a:p>
          <a:p>
            <a:pPr algn="just">
              <a:defRPr/>
            </a:pPr>
            <a:endParaRPr lang="it-IT" sz="2000" u="sng" dirty="0">
              <a:ea typeface="ヒラギノ角ゴ Pro W3" pitchFamily="-28" charset="-128"/>
            </a:endParaRPr>
          </a:p>
          <a:p>
            <a:pPr algn="just">
              <a:lnSpc>
                <a:spcPct val="80000"/>
              </a:lnSpc>
            </a:pPr>
            <a:r>
              <a:rPr lang="it-IT" sz="2000" b="1" dirty="0">
                <a:latin typeface="+mj-lt"/>
                <a:ea typeface="ヒラギノ角ゴ Pro W3" pitchFamily="-28" charset="-128"/>
              </a:rPr>
              <a:t>Artt. 6 TUIR: </a:t>
            </a:r>
            <a:r>
              <a:rPr lang="it-IT" altLang="it-IT" sz="2000" dirty="0">
                <a:latin typeface="+mj-lt"/>
                <a:cs typeface="Microsoft Sans Serif" panose="020B0604020202020204" pitchFamily="34" charset="0"/>
              </a:rPr>
              <a:t>1. I singoli redditi sono classificati nelle seguenti categorie: a) redditi fondiari; b) redditi di capitale; c) redditi di lavoro dipendente; d) redditi di lavoro autonomo; e) redditi d'impresa; f) redditi diversi.</a:t>
            </a:r>
          </a:p>
          <a:p>
            <a:pPr algn="just">
              <a:lnSpc>
                <a:spcPct val="80000"/>
              </a:lnSpc>
            </a:pPr>
            <a:endParaRPr lang="it-IT" altLang="it-IT" sz="2000" dirty="0">
              <a:latin typeface="+mj-lt"/>
              <a:cs typeface="Microsoft Sans Serif" panose="020B0604020202020204" pitchFamily="34" charset="0"/>
            </a:endParaRPr>
          </a:p>
          <a:p>
            <a:pPr algn="just">
              <a:lnSpc>
                <a:spcPct val="80000"/>
              </a:lnSpc>
            </a:pPr>
            <a:endParaRPr lang="it-IT" altLang="it-IT" sz="2000" dirty="0">
              <a:latin typeface="+mj-lt"/>
              <a:cs typeface="Microsoft Sans Serif" panose="020B0604020202020204" pitchFamily="34" charset="0"/>
            </a:endParaRPr>
          </a:p>
          <a:p>
            <a:pPr algn="just">
              <a:lnSpc>
                <a:spcPct val="80000"/>
              </a:lnSpc>
            </a:pPr>
            <a:r>
              <a:rPr lang="it-IT" altLang="it-IT" sz="2000" dirty="0">
                <a:latin typeface="+mj-lt"/>
                <a:cs typeface="Microsoft Sans Serif" panose="020B0604020202020204" pitchFamily="34" charset="0"/>
              </a:rPr>
              <a:t>2. I proventi conseguiti in sostituzione di redditi, anche per effetto di cessione dei relativi crediti, e le </a:t>
            </a:r>
            <a:r>
              <a:rPr lang="it-IT" altLang="it-IT" sz="2000" b="1" dirty="0">
                <a:latin typeface="+mj-lt"/>
                <a:cs typeface="Microsoft Sans Serif" panose="020B0604020202020204" pitchFamily="34" charset="0"/>
              </a:rPr>
              <a:t>indennità</a:t>
            </a:r>
            <a:r>
              <a:rPr lang="it-IT" altLang="it-IT" sz="2000" dirty="0">
                <a:latin typeface="+mj-lt"/>
                <a:cs typeface="Microsoft Sans Serif" panose="020B0604020202020204" pitchFamily="34" charset="0"/>
              </a:rPr>
              <a:t> conseguite, anche in forma  assicurativa, a titolo di </a:t>
            </a:r>
            <a:r>
              <a:rPr lang="it-IT" altLang="it-IT" sz="2000" b="1" dirty="0">
                <a:latin typeface="+mj-lt"/>
                <a:cs typeface="Microsoft Sans Serif" panose="020B0604020202020204" pitchFamily="34" charset="0"/>
              </a:rPr>
              <a:t>risarcimento di danni</a:t>
            </a:r>
            <a:r>
              <a:rPr lang="it-IT" altLang="it-IT" sz="2000" dirty="0">
                <a:latin typeface="+mj-lt"/>
                <a:cs typeface="Microsoft Sans Serif" panose="020B0604020202020204" pitchFamily="34" charset="0"/>
              </a:rPr>
              <a:t> </a:t>
            </a:r>
            <a:r>
              <a:rPr lang="it-IT" altLang="it-IT" sz="2000" b="1" dirty="0">
                <a:latin typeface="+mj-lt"/>
                <a:cs typeface="Microsoft Sans Serif" panose="020B0604020202020204" pitchFamily="34" charset="0"/>
              </a:rPr>
              <a:t>consistenti nella perdita di redditi</a:t>
            </a:r>
            <a:r>
              <a:rPr lang="it-IT" altLang="it-IT" sz="2000" dirty="0">
                <a:latin typeface="+mj-lt"/>
                <a:cs typeface="Microsoft Sans Serif" panose="020B0604020202020204" pitchFamily="34" charset="0"/>
              </a:rPr>
              <a:t>, esclusi quelli dipendenti da invalidità permanente o da morte, </a:t>
            </a:r>
            <a:r>
              <a:rPr lang="it-IT" altLang="it-IT" sz="2000" b="1" dirty="0">
                <a:latin typeface="+mj-lt"/>
                <a:cs typeface="Microsoft Sans Serif" panose="020B0604020202020204" pitchFamily="34" charset="0"/>
              </a:rPr>
              <a:t>costituiscono redditi della stessa categoria di quelli sostituiti o perduti</a:t>
            </a:r>
            <a:r>
              <a:rPr lang="it-IT" altLang="it-IT" sz="2000" dirty="0">
                <a:latin typeface="+mj-lt"/>
                <a:cs typeface="Microsoft Sans Serif" panose="020B0604020202020204" pitchFamily="34" charset="0"/>
              </a:rPr>
              <a:t>. Gli interessi moratori e gli interessi per dilazione di pagamento costituiscono redditi della stessa categoria di quelli da cui derivano i crediti su cui tali interessi sono maturati.</a:t>
            </a:r>
          </a:p>
          <a:p>
            <a:pPr algn="just">
              <a:defRPr/>
            </a:pPr>
            <a:endParaRPr lang="it-IT" sz="2000" b="1" dirty="0">
              <a:ea typeface="ヒラギノ角ゴ Pro W3" pitchFamily="-28" charset="-128"/>
            </a:endParaRPr>
          </a:p>
          <a:p>
            <a:pPr algn="just">
              <a:defRPr/>
            </a:pPr>
            <a:endParaRPr lang="it-IT" dirty="0">
              <a:ea typeface="ヒラギノ角ゴ Pro W3" pitchFamily="-28" charset="-128"/>
            </a:endParaRPr>
          </a:p>
          <a:p>
            <a:pPr algn="just">
              <a:defRPr/>
            </a:pPr>
            <a:endParaRPr lang="it-IT" dirty="0">
              <a:ea typeface="ヒラギノ角ゴ Pro W3" pitchFamily="-28" charset="-128"/>
            </a:endParaRPr>
          </a:p>
          <a:p>
            <a:pPr algn="just">
              <a:defRPr/>
            </a:pPr>
            <a:endParaRPr lang="it-IT" dirty="0">
              <a:ea typeface="ヒラギノ角ゴ Pro W3" pitchFamily="-28" charset="-128"/>
            </a:endParaRPr>
          </a:p>
          <a:p>
            <a:pPr algn="just">
              <a:defRPr/>
            </a:pPr>
            <a:endParaRPr lang="it-IT" sz="2000" dirty="0">
              <a:ea typeface="ヒラギノ角ゴ Pro W3" pitchFamily="-28" charset="-128"/>
            </a:endParaRPr>
          </a:p>
          <a:p>
            <a:pPr algn="just">
              <a:defRPr/>
            </a:pPr>
            <a:r>
              <a:rPr lang="it-IT" sz="2000" dirty="0">
                <a:ea typeface="ヒラギノ角ゴ Pro W3" pitchFamily="-28" charset="-128"/>
              </a:rPr>
              <a:t> 	</a:t>
            </a:r>
          </a:p>
        </p:txBody>
      </p:sp>
      <p:sp>
        <p:nvSpPr>
          <p:cNvPr id="105476" name="Text Box 4"/>
          <p:cNvSpPr txBox="1">
            <a:spLocks noChangeArrowheads="1"/>
          </p:cNvSpPr>
          <p:nvPr/>
        </p:nvSpPr>
        <p:spPr bwMode="auto">
          <a:xfrm>
            <a:off x="468313" y="4100513"/>
            <a:ext cx="8280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it-IT" altLang="it-IT" sz="1600" dirty="0">
                <a:latin typeface="Microsoft Sans Serif" pitchFamily="34" charset="0"/>
                <a:ea typeface="ヒラギノ角ゴ Pro W3" pitchFamily="-28" charset="-128"/>
              </a:rPr>
              <a:t>  </a:t>
            </a:r>
          </a:p>
        </p:txBody>
      </p:sp>
      <p:sp>
        <p:nvSpPr>
          <p:cNvPr id="4" name="Segnaposto numero diapositiva 3"/>
          <p:cNvSpPr>
            <a:spLocks noGrp="1"/>
          </p:cNvSpPr>
          <p:nvPr>
            <p:ph type="sldNum" sz="quarter" idx="12"/>
          </p:nvPr>
        </p:nvSpPr>
        <p:spPr/>
        <p:txBody>
          <a:bodyPr/>
          <a:lstStyle/>
          <a:p>
            <a:fld id="{E7A41E1B-4F70-4964-A407-84C68BE8251C}" type="slidenum">
              <a:rPr lang="it-IT" smtClean="0">
                <a:solidFill>
                  <a:schemeClr val="tx1"/>
                </a:solidFill>
              </a:rPr>
              <a:t>3</a:t>
            </a:fld>
            <a:endParaRPr lang="it-IT" dirty="0">
              <a:solidFill>
                <a:schemeClr val="tx1"/>
              </a:solidFill>
            </a:endParaRPr>
          </a:p>
        </p:txBody>
      </p:sp>
      <p:sp>
        <p:nvSpPr>
          <p:cNvPr id="2" name="Segnaposto piè di pagina 1"/>
          <p:cNvSpPr>
            <a:spLocks noGrp="1"/>
          </p:cNvSpPr>
          <p:nvPr>
            <p:ph type="ftr" sz="quarter" idx="11"/>
          </p:nvPr>
        </p:nvSpPr>
        <p:spPr/>
        <p:txBody>
          <a:bodyPr/>
          <a:lstStyle/>
          <a:p>
            <a:r>
              <a:rPr lang="it-IT" dirty="0">
                <a:solidFill>
                  <a:schemeClr val="tx2"/>
                </a:solidFill>
              </a:rPr>
              <a:t>Avv. Renato Scorcelli  </a:t>
            </a:r>
          </a:p>
          <a:p>
            <a:r>
              <a:rPr lang="it-IT" dirty="0">
                <a:solidFill>
                  <a:schemeClr val="tx2"/>
                </a:solidFill>
              </a:rPr>
              <a:t>rscorcelli@splegal.it </a:t>
            </a:r>
          </a:p>
        </p:txBody>
      </p:sp>
    </p:spTree>
    <p:extLst>
      <p:ext uri="{BB962C8B-B14F-4D97-AF65-F5344CB8AC3E}">
        <p14:creationId xmlns:p14="http://schemas.microsoft.com/office/powerpoint/2010/main" val="17482371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p:cNvSpPr>
          <p:nvPr/>
        </p:nvSpPr>
        <p:spPr bwMode="auto">
          <a:xfrm>
            <a:off x="228600" y="838200"/>
            <a:ext cx="68453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it-IT" sz="2400" b="1">
              <a:latin typeface="Optima" pitchFamily="-28" charset="0"/>
              <a:ea typeface="ヒラギノ角ゴ Pro W3" pitchFamily="-28" charset="-128"/>
              <a:sym typeface="Optima" pitchFamily="-28" charset="0"/>
            </a:endParaRPr>
          </a:p>
        </p:txBody>
      </p:sp>
      <p:sp>
        <p:nvSpPr>
          <p:cNvPr id="123907" name="Rectangle 3"/>
          <p:cNvSpPr>
            <a:spLocks noChangeArrowheads="1"/>
          </p:cNvSpPr>
          <p:nvPr/>
        </p:nvSpPr>
        <p:spPr bwMode="auto">
          <a:xfrm>
            <a:off x="8572500" y="6211888"/>
            <a:ext cx="2476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it-IT" altLang="it-IT" sz="1000">
              <a:solidFill>
                <a:schemeClr val="tx2"/>
              </a:solidFill>
              <a:latin typeface="Optima" pitchFamily="-28" charset="0"/>
              <a:ea typeface="ヒラギノ角ゴ Pro W3" pitchFamily="-28" charset="-128"/>
            </a:endParaRPr>
          </a:p>
        </p:txBody>
      </p:sp>
      <p:sp>
        <p:nvSpPr>
          <p:cNvPr id="944132" name="Text Box 4"/>
          <p:cNvSpPr txBox="1">
            <a:spLocks noChangeArrowheads="1"/>
          </p:cNvSpPr>
          <p:nvPr/>
        </p:nvSpPr>
        <p:spPr bwMode="auto">
          <a:xfrm>
            <a:off x="539750" y="620688"/>
            <a:ext cx="8280400" cy="4585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endParaRPr lang="it-IT" sz="2400" b="1" dirty="0">
              <a:effectLst>
                <a:outerShdw blurRad="38100" dist="38100" dir="2700000" algn="tl">
                  <a:srgbClr val="C0C0C0"/>
                </a:outerShdw>
              </a:effectLst>
              <a:ea typeface="ヒラギノ角ゴ Pro W3" pitchFamily="-28" charset="-128"/>
            </a:endParaRPr>
          </a:p>
          <a:p>
            <a:pPr algn="ctr">
              <a:defRPr/>
            </a:pPr>
            <a:r>
              <a:rPr lang="it-IT" sz="2400" b="1" dirty="0">
                <a:effectLst>
                  <a:outerShdw blurRad="38100" dist="38100" dir="2700000" algn="tl">
                    <a:srgbClr val="C0C0C0"/>
                  </a:outerShdw>
                </a:effectLst>
                <a:ea typeface="ヒラギノ角ゴ Pro W3" pitchFamily="-28" charset="-128"/>
              </a:rPr>
              <a:t>IMPORTANTE</a:t>
            </a:r>
          </a:p>
          <a:p>
            <a:pPr>
              <a:defRPr/>
            </a:pPr>
            <a:endParaRPr lang="it-IT" sz="2000" b="1" dirty="0">
              <a:ea typeface="ヒラギノ角ゴ Pro W3" pitchFamily="-28" charset="-128"/>
            </a:endParaRPr>
          </a:p>
          <a:p>
            <a:pPr>
              <a:defRPr/>
            </a:pPr>
            <a:endParaRPr lang="it-IT" sz="2000" dirty="0">
              <a:ea typeface="ヒラギノ角ゴ Pro W3" pitchFamily="-28" charset="-128"/>
            </a:endParaRPr>
          </a:p>
          <a:p>
            <a:pPr>
              <a:defRPr/>
            </a:pPr>
            <a:r>
              <a:rPr lang="it-IT" sz="2000" dirty="0">
                <a:ea typeface="ヒラギノ角ゴ Pro W3" pitchFamily="-28" charset="-128"/>
              </a:rPr>
              <a:t>Onere della prova grava sul contribuente (Cass. S.U. n. 6572/06)</a:t>
            </a:r>
          </a:p>
          <a:p>
            <a:pPr>
              <a:defRPr/>
            </a:pPr>
            <a:endParaRPr lang="it-IT" sz="2000" dirty="0">
              <a:ea typeface="ヒラギノ角ゴ Pro W3" pitchFamily="-28" charset="-128"/>
            </a:endParaRPr>
          </a:p>
          <a:p>
            <a:pPr algn="just">
              <a:defRPr/>
            </a:pPr>
            <a:r>
              <a:rPr lang="it-IT" sz="2000" dirty="0">
                <a:ea typeface="ヒラギノ角ゴ Pro W3" pitchFamily="-28" charset="-128"/>
              </a:rPr>
              <a:t>Alle </a:t>
            </a:r>
            <a:r>
              <a:rPr lang="it-IT" sz="2000" b="1" dirty="0">
                <a:ea typeface="ヒラギノ角ゴ Pro W3" pitchFamily="-28" charset="-128"/>
              </a:rPr>
              <a:t>somme</a:t>
            </a:r>
            <a:r>
              <a:rPr lang="it-IT" sz="2000" dirty="0">
                <a:ea typeface="ヒラギノ角ゴ Pro W3" pitchFamily="-28" charset="-128"/>
              </a:rPr>
              <a:t> </a:t>
            </a:r>
            <a:r>
              <a:rPr lang="it-IT" sz="2000" b="1" dirty="0">
                <a:ea typeface="ヒラギノ角ゴ Pro W3" pitchFamily="-28" charset="-128"/>
              </a:rPr>
              <a:t>corrisposte</a:t>
            </a:r>
            <a:r>
              <a:rPr lang="it-IT" sz="2000" dirty="0">
                <a:ea typeface="ヒラギノ角ゴ Pro W3" pitchFamily="-28" charset="-128"/>
              </a:rPr>
              <a:t> al </a:t>
            </a:r>
            <a:r>
              <a:rPr lang="it-IT" sz="2000" b="1" dirty="0">
                <a:ea typeface="ヒラギノ角ゴ Pro W3" pitchFamily="-28" charset="-128"/>
              </a:rPr>
              <a:t>lavoratore</a:t>
            </a:r>
            <a:r>
              <a:rPr lang="it-IT" sz="2000" dirty="0">
                <a:ea typeface="ヒラギノ角ゴ Pro W3" pitchFamily="-28" charset="-128"/>
              </a:rPr>
              <a:t> nell’ambito di una </a:t>
            </a:r>
            <a:r>
              <a:rPr lang="it-IT" sz="2000" b="1" dirty="0">
                <a:ea typeface="ヒラギノ角ゴ Pro W3" pitchFamily="-28" charset="-128"/>
              </a:rPr>
              <a:t>transazione</a:t>
            </a:r>
            <a:r>
              <a:rPr lang="it-IT" sz="2000" dirty="0">
                <a:ea typeface="ヒラギノ角ゴ Pro W3" pitchFamily="-28" charset="-128"/>
              </a:rPr>
              <a:t> “</a:t>
            </a:r>
            <a:r>
              <a:rPr lang="it-IT" sz="2000" i="1" dirty="0">
                <a:ea typeface="ヒラギノ角ゴ Pro W3" pitchFamily="-28" charset="-128"/>
              </a:rPr>
              <a:t>deve essere </a:t>
            </a:r>
            <a:r>
              <a:rPr lang="it-IT" sz="2000" b="1" i="1" dirty="0">
                <a:ea typeface="ヒラギノ角ゴ Pro W3" pitchFamily="-28" charset="-128"/>
              </a:rPr>
              <a:t>presuntivamente </a:t>
            </a:r>
            <a:r>
              <a:rPr lang="it-IT" sz="2000" i="1" dirty="0">
                <a:ea typeface="ヒラギノ角ゴ Pro W3" pitchFamily="-28" charset="-128"/>
              </a:rPr>
              <a:t>attribuita, </a:t>
            </a:r>
            <a:r>
              <a:rPr lang="it-IT" sz="2000" b="1" i="1" dirty="0">
                <a:ea typeface="ヒラギノ角ゴ Pro W3" pitchFamily="-28" charset="-128"/>
              </a:rPr>
              <a:t>al di là</a:t>
            </a:r>
            <a:r>
              <a:rPr lang="it-IT" sz="2000" i="1" dirty="0">
                <a:ea typeface="ヒラギノ角ゴ Pro W3" pitchFamily="-28" charset="-128"/>
              </a:rPr>
              <a:t> delle </a:t>
            </a:r>
            <a:r>
              <a:rPr lang="it-IT" sz="2000" b="1" i="1" dirty="0">
                <a:ea typeface="ヒラギノ角ゴ Pro W3" pitchFamily="-28" charset="-128"/>
              </a:rPr>
              <a:t>qualificazioni </a:t>
            </a:r>
            <a:r>
              <a:rPr lang="it-IT" sz="2000" i="1" dirty="0">
                <a:ea typeface="ヒラギノ角ゴ Pro W3" pitchFamily="-28" charset="-128"/>
              </a:rPr>
              <a:t>formalmente adottate dalle </a:t>
            </a:r>
            <a:r>
              <a:rPr lang="it-IT" sz="2000" b="1" i="1" dirty="0">
                <a:ea typeface="ヒラギノ角ゴ Pro W3" pitchFamily="-28" charset="-128"/>
              </a:rPr>
              <a:t>parti</a:t>
            </a:r>
            <a:r>
              <a:rPr lang="it-IT" sz="2000" i="1" dirty="0">
                <a:ea typeface="ヒラギノ角ゴ Pro W3" pitchFamily="-28" charset="-128"/>
              </a:rPr>
              <a:t>, la </a:t>
            </a:r>
            <a:r>
              <a:rPr lang="it-IT" sz="2000" b="1" i="1" dirty="0">
                <a:ea typeface="ヒラギノ角ゴ Pro W3" pitchFamily="-28" charset="-128"/>
              </a:rPr>
              <a:t>natura</a:t>
            </a:r>
            <a:r>
              <a:rPr lang="it-IT" sz="2000" i="1" dirty="0">
                <a:ea typeface="ヒラギノ角ゴ Pro W3" pitchFamily="-28" charset="-128"/>
              </a:rPr>
              <a:t> di ristoro della </a:t>
            </a:r>
            <a:r>
              <a:rPr lang="it-IT" sz="2000" b="1" i="1" dirty="0">
                <a:ea typeface="ヒラギノ角ゴ Pro W3" pitchFamily="-28" charset="-128"/>
              </a:rPr>
              <a:t>perdita</a:t>
            </a:r>
            <a:r>
              <a:rPr lang="it-IT" sz="2000" i="1" dirty="0">
                <a:ea typeface="ヒラギノ角ゴ Pro W3" pitchFamily="-28" charset="-128"/>
              </a:rPr>
              <a:t> di </a:t>
            </a:r>
            <a:r>
              <a:rPr lang="it-IT" sz="2000" b="1" i="1" dirty="0">
                <a:ea typeface="ヒラギノ角ゴ Pro W3" pitchFamily="-28" charset="-128"/>
              </a:rPr>
              <a:t>retribuzioni </a:t>
            </a:r>
            <a:r>
              <a:rPr lang="it-IT" sz="2000" i="1" dirty="0">
                <a:ea typeface="ヒラギノ角ゴ Pro W3" pitchFamily="-28" charset="-128"/>
              </a:rPr>
              <a:t>che la prosecuzione del rapporto avrebbe implicato, e quindi il </a:t>
            </a:r>
            <a:r>
              <a:rPr lang="it-IT" sz="2000" b="1" i="1" dirty="0">
                <a:ea typeface="ヒラギノ角ゴ Pro W3" pitchFamily="-28" charset="-128"/>
              </a:rPr>
              <a:t>risarcimento</a:t>
            </a:r>
            <a:r>
              <a:rPr lang="it-IT" sz="2000" i="1" dirty="0">
                <a:ea typeface="ヒラギノ角ゴ Pro W3" pitchFamily="-28" charset="-128"/>
              </a:rPr>
              <a:t> di un danno qualificabile come lucro cessante (…) di guisa che alla distinta causale del relativo esborso deve corrispondere un’</a:t>
            </a:r>
            <a:r>
              <a:rPr lang="it-IT" sz="2000" b="1" i="1" dirty="0">
                <a:ea typeface="ヒラギノ角ゴ Pro W3" pitchFamily="-28" charset="-128"/>
              </a:rPr>
              <a:t>adeguata prova</a:t>
            </a:r>
            <a:r>
              <a:rPr lang="it-IT" sz="2000" i="1" dirty="0">
                <a:ea typeface="ヒラギノ角ゴ Pro W3" pitchFamily="-28" charset="-128"/>
              </a:rPr>
              <a:t> il cui </a:t>
            </a:r>
            <a:r>
              <a:rPr lang="it-IT" sz="2000" b="1" i="1" dirty="0">
                <a:ea typeface="ヒラギノ角ゴ Pro W3" pitchFamily="-28" charset="-128"/>
              </a:rPr>
              <a:t>onere</a:t>
            </a:r>
            <a:r>
              <a:rPr lang="it-IT" sz="2000" i="1" dirty="0">
                <a:ea typeface="ヒラギノ角ゴ Pro W3" pitchFamily="-28" charset="-128"/>
              </a:rPr>
              <a:t> spetta al </a:t>
            </a:r>
            <a:r>
              <a:rPr lang="it-IT" sz="2000" b="1" i="1" dirty="0">
                <a:ea typeface="ヒラギノ角ゴ Pro W3" pitchFamily="-28" charset="-128"/>
              </a:rPr>
              <a:t>contribuente</a:t>
            </a:r>
            <a:r>
              <a:rPr lang="it-IT" sz="2000" dirty="0">
                <a:ea typeface="ヒラギノ角ゴ Pro W3" pitchFamily="-28" charset="-128"/>
              </a:rPr>
              <a:t>” (</a:t>
            </a:r>
            <a:r>
              <a:rPr lang="it-IT" sz="2000" dirty="0" err="1">
                <a:ea typeface="ヒラギノ角ゴ Pro W3" pitchFamily="-28" charset="-128"/>
              </a:rPr>
              <a:t>Cass</a:t>
            </a:r>
            <a:r>
              <a:rPr lang="it-IT" sz="2000" dirty="0">
                <a:ea typeface="ヒラギノ角ゴ Pro W3" pitchFamily="-28" charset="-128"/>
              </a:rPr>
              <a:t>. n. 360/09)</a:t>
            </a:r>
            <a:r>
              <a:rPr lang="it-IT" sz="2400" dirty="0">
                <a:latin typeface="Arial" charset="0"/>
                <a:ea typeface="ヒラギノ角ゴ Pro W3" pitchFamily="-28" charset="-128"/>
              </a:rPr>
              <a:t> </a:t>
            </a:r>
            <a:r>
              <a:rPr lang="it-IT" sz="2000" dirty="0">
                <a:ea typeface="ヒラギノ角ゴ Pro W3" pitchFamily="-28" charset="-128"/>
              </a:rPr>
              <a:t> </a:t>
            </a:r>
          </a:p>
          <a:p>
            <a:pPr algn="just">
              <a:defRPr/>
            </a:pPr>
            <a:r>
              <a:rPr lang="it-IT" sz="2000" dirty="0">
                <a:ea typeface="ヒラギノ角ゴ Pro W3" pitchFamily="-28" charset="-128"/>
              </a:rPr>
              <a:t>	</a:t>
            </a:r>
          </a:p>
        </p:txBody>
      </p:sp>
      <p:sp>
        <p:nvSpPr>
          <p:cNvPr id="123910" name="AutoShape 6"/>
          <p:cNvSpPr>
            <a:spLocks noChangeArrowheads="1"/>
          </p:cNvSpPr>
          <p:nvPr/>
        </p:nvSpPr>
        <p:spPr bwMode="auto">
          <a:xfrm>
            <a:off x="4500562" y="1484784"/>
            <a:ext cx="358775" cy="504825"/>
          </a:xfrm>
          <a:prstGeom prst="downArrow">
            <a:avLst>
              <a:gd name="adj1" fmla="val 50000"/>
              <a:gd name="adj2" fmla="val 3517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it-IT" altLang="it-IT" sz="1000">
              <a:latin typeface="Calibri" pitchFamily="34" charset="0"/>
            </a:endParaRPr>
          </a:p>
        </p:txBody>
      </p:sp>
      <p:sp>
        <p:nvSpPr>
          <p:cNvPr id="4" name="Segnaposto numero diapositiva 3"/>
          <p:cNvSpPr>
            <a:spLocks noGrp="1"/>
          </p:cNvSpPr>
          <p:nvPr>
            <p:ph type="sldNum" sz="quarter" idx="12"/>
          </p:nvPr>
        </p:nvSpPr>
        <p:spPr/>
        <p:txBody>
          <a:bodyPr/>
          <a:lstStyle/>
          <a:p>
            <a:fld id="{E7A41E1B-4F70-4964-A407-84C68BE8251C}" type="slidenum">
              <a:rPr lang="it-IT" smtClean="0">
                <a:solidFill>
                  <a:schemeClr val="tx1"/>
                </a:solidFill>
              </a:rPr>
              <a:t>30</a:t>
            </a:fld>
            <a:endParaRPr lang="it-IT">
              <a:solidFill>
                <a:schemeClr val="tx1"/>
              </a:solidFill>
            </a:endParaRPr>
          </a:p>
        </p:txBody>
      </p:sp>
      <p:sp>
        <p:nvSpPr>
          <p:cNvPr id="2" name="Segnaposto piè di pagina 1"/>
          <p:cNvSpPr>
            <a:spLocks noGrp="1"/>
          </p:cNvSpPr>
          <p:nvPr>
            <p:ph type="ftr" sz="quarter" idx="11"/>
          </p:nvPr>
        </p:nvSpPr>
        <p:spPr/>
        <p:txBody>
          <a:bodyPr/>
          <a:lstStyle/>
          <a:p>
            <a:r>
              <a:rPr lang="it-IT"/>
              <a:t>Avv. Renato Scorcelli  </a:t>
            </a:r>
          </a:p>
          <a:p>
            <a:r>
              <a:rPr lang="it-IT"/>
              <a:t>rscorcelli@splegal.it </a:t>
            </a:r>
            <a:endParaRPr lang="it-IT" dirty="0"/>
          </a:p>
        </p:txBody>
      </p:sp>
    </p:spTree>
    <p:extLst>
      <p:ext uri="{BB962C8B-B14F-4D97-AF65-F5344CB8AC3E}">
        <p14:creationId xmlns:p14="http://schemas.microsoft.com/office/powerpoint/2010/main" val="15475278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p:cNvSpPr>
          <p:nvPr/>
        </p:nvSpPr>
        <p:spPr bwMode="auto">
          <a:xfrm>
            <a:off x="228600" y="838200"/>
            <a:ext cx="68453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it-IT" sz="2400" b="1">
              <a:latin typeface="Optima" pitchFamily="-28" charset="0"/>
              <a:ea typeface="ヒラギノ角ゴ Pro W3" pitchFamily="-28" charset="-128"/>
              <a:sym typeface="Optima" pitchFamily="-28" charset="0"/>
            </a:endParaRPr>
          </a:p>
        </p:txBody>
      </p:sp>
      <p:sp>
        <p:nvSpPr>
          <p:cNvPr id="124931" name="Rectangle 3"/>
          <p:cNvSpPr>
            <a:spLocks noChangeArrowheads="1"/>
          </p:cNvSpPr>
          <p:nvPr/>
        </p:nvSpPr>
        <p:spPr bwMode="auto">
          <a:xfrm>
            <a:off x="8572500" y="6211888"/>
            <a:ext cx="2476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it-IT" altLang="it-IT" sz="1000">
              <a:solidFill>
                <a:schemeClr val="tx2"/>
              </a:solidFill>
              <a:latin typeface="Optima" pitchFamily="-28" charset="0"/>
              <a:ea typeface="ヒラギノ角ゴ Pro W3" pitchFamily="-28" charset="-128"/>
            </a:endParaRPr>
          </a:p>
        </p:txBody>
      </p:sp>
      <p:sp>
        <p:nvSpPr>
          <p:cNvPr id="945156" name="Text Box 4"/>
          <p:cNvSpPr txBox="1">
            <a:spLocks noChangeArrowheads="1"/>
          </p:cNvSpPr>
          <p:nvPr/>
        </p:nvSpPr>
        <p:spPr bwMode="auto">
          <a:xfrm>
            <a:off x="415925" y="1362100"/>
            <a:ext cx="8280400" cy="390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it-IT" sz="2400" b="1" dirty="0">
                <a:effectLst>
                  <a:outerShdw blurRad="38100" dist="38100" dir="2700000" algn="tl">
                    <a:srgbClr val="C0C0C0"/>
                  </a:outerShdw>
                </a:effectLst>
                <a:ea typeface="ヒラギノ角ゴ Pro W3" pitchFamily="-28" charset="-128"/>
              </a:rPr>
              <a:t>IMPORTANTE</a:t>
            </a:r>
          </a:p>
          <a:p>
            <a:pPr>
              <a:defRPr/>
            </a:pPr>
            <a:endParaRPr lang="it-IT" sz="2000" b="1" dirty="0">
              <a:ea typeface="ヒラギノ角ゴ Pro W3" pitchFamily="-28" charset="-128"/>
            </a:endParaRPr>
          </a:p>
          <a:p>
            <a:pPr>
              <a:defRPr/>
            </a:pPr>
            <a:endParaRPr lang="it-IT" sz="2000" dirty="0">
              <a:ea typeface="ヒラギノ角ゴ Pro W3" pitchFamily="-28" charset="-128"/>
            </a:endParaRPr>
          </a:p>
          <a:p>
            <a:pPr>
              <a:defRPr/>
            </a:pPr>
            <a:endParaRPr lang="it-IT" sz="2000" dirty="0">
              <a:ea typeface="ヒラギノ角ゴ Pro W3" pitchFamily="-28" charset="-128"/>
            </a:endParaRPr>
          </a:p>
          <a:p>
            <a:pPr algn="ctr">
              <a:defRPr/>
            </a:pPr>
            <a:r>
              <a:rPr lang="it-IT" sz="2400" b="1" dirty="0">
                <a:ea typeface="ヒラギノ角ゴ Pro W3" pitchFamily="-28" charset="-128"/>
              </a:rPr>
              <a:t>Obbligo tributario </a:t>
            </a:r>
            <a:r>
              <a:rPr lang="it-IT" sz="2400" dirty="0">
                <a:ea typeface="ヒラギノ角ゴ Pro W3" pitchFamily="-28" charset="-128"/>
              </a:rPr>
              <a:t>grava in ultima analisi sul “</a:t>
            </a:r>
            <a:r>
              <a:rPr lang="it-IT" sz="2400" b="1" dirty="0">
                <a:ea typeface="ヒラギノ角ゴ Pro W3" pitchFamily="-28" charset="-128"/>
              </a:rPr>
              <a:t>sostituito</a:t>
            </a:r>
            <a:r>
              <a:rPr lang="it-IT" sz="2400" dirty="0">
                <a:ea typeface="ヒラギノ角ゴ Pro W3" pitchFamily="-28" charset="-128"/>
              </a:rPr>
              <a:t>” e, cioè, sul </a:t>
            </a:r>
            <a:r>
              <a:rPr lang="it-IT" sz="2400" b="1" dirty="0">
                <a:ea typeface="ヒラギノ角ゴ Pro W3" pitchFamily="-28" charset="-128"/>
              </a:rPr>
              <a:t>lavoratore</a:t>
            </a:r>
            <a:r>
              <a:rPr lang="it-IT" sz="2400" dirty="0">
                <a:ea typeface="ヒラギノ角ゴ Pro W3" pitchFamily="-28" charset="-128"/>
              </a:rPr>
              <a:t> </a:t>
            </a:r>
            <a:r>
              <a:rPr lang="it-IT" sz="2400" dirty="0">
                <a:ea typeface="ヒラギノ角ゴ Pro W3" pitchFamily="-28" charset="-128"/>
                <a:sym typeface="Wingdings" panose="05000000000000000000" pitchFamily="2" charset="2"/>
              </a:rPr>
              <a:t> </a:t>
            </a:r>
            <a:r>
              <a:rPr lang="it-IT" sz="2400" dirty="0">
                <a:ea typeface="ヒラギノ角ゴ Pro W3" pitchFamily="-28" charset="-128"/>
              </a:rPr>
              <a:t>tenuto ad adempiervi presentando 	dichiarazione fedele </a:t>
            </a:r>
          </a:p>
          <a:p>
            <a:pPr algn="just">
              <a:defRPr/>
            </a:pPr>
            <a:endParaRPr lang="it-IT" sz="2400" dirty="0">
              <a:ea typeface="ヒラギノ角ゴ Pro W3" pitchFamily="-28" charset="-128"/>
            </a:endParaRPr>
          </a:p>
          <a:p>
            <a:pPr algn="ctr">
              <a:defRPr/>
            </a:pPr>
            <a:r>
              <a:rPr lang="it-IT" sz="2400" dirty="0">
                <a:ea typeface="ヒラギノ角ゴ Pro W3" pitchFamily="-28" charset="-128"/>
              </a:rPr>
              <a:t>(</a:t>
            </a:r>
            <a:r>
              <a:rPr lang="it-IT" sz="2400" dirty="0" err="1">
                <a:ea typeface="ヒラギノ角ゴ Pro W3" pitchFamily="-28" charset="-128"/>
              </a:rPr>
              <a:t>Cass</a:t>
            </a:r>
            <a:r>
              <a:rPr lang="it-IT" sz="2400" dirty="0">
                <a:ea typeface="ヒラギノ角ゴ Pro W3" pitchFamily="-28" charset="-128"/>
              </a:rPr>
              <a:t>. n. 8316/09. V. anche </a:t>
            </a:r>
            <a:r>
              <a:rPr lang="it-IT" sz="2400" dirty="0" err="1">
                <a:ea typeface="ヒラギノ角ゴ Pro W3" pitchFamily="-28" charset="-128"/>
              </a:rPr>
              <a:t>Cass</a:t>
            </a:r>
            <a:r>
              <a:rPr lang="it-IT" sz="2400" dirty="0">
                <a:ea typeface="ヒラギノ角ゴ Pro W3" pitchFamily="-28" charset="-128"/>
              </a:rPr>
              <a:t>. n. 9867/2011; </a:t>
            </a:r>
            <a:r>
              <a:rPr lang="it-IT" sz="2400" dirty="0" err="1">
                <a:ea typeface="ヒラギノ角ゴ Pro W3" pitchFamily="-28" charset="-128"/>
              </a:rPr>
              <a:t>Cass</a:t>
            </a:r>
            <a:r>
              <a:rPr lang="it-IT" sz="2400" dirty="0">
                <a:ea typeface="ヒラギノ角ゴ Pro W3" pitchFamily="-28" charset="-128"/>
              </a:rPr>
              <a:t>. n. 	16686/2013)</a:t>
            </a:r>
          </a:p>
          <a:p>
            <a:pPr algn="just">
              <a:defRPr/>
            </a:pPr>
            <a:r>
              <a:rPr lang="it-IT" sz="2000" dirty="0">
                <a:ea typeface="ヒラギノ角ゴ Pro W3" pitchFamily="-28" charset="-128"/>
              </a:rPr>
              <a:t>	</a:t>
            </a:r>
          </a:p>
        </p:txBody>
      </p:sp>
      <p:sp>
        <p:nvSpPr>
          <p:cNvPr id="124934" name="AutoShape 6"/>
          <p:cNvSpPr>
            <a:spLocks noChangeArrowheads="1"/>
          </p:cNvSpPr>
          <p:nvPr/>
        </p:nvSpPr>
        <p:spPr bwMode="auto">
          <a:xfrm>
            <a:off x="4376737" y="1988840"/>
            <a:ext cx="358775" cy="504825"/>
          </a:xfrm>
          <a:prstGeom prst="downArrow">
            <a:avLst>
              <a:gd name="adj1" fmla="val 50000"/>
              <a:gd name="adj2" fmla="val 3517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it-IT" altLang="it-IT" sz="1000">
              <a:latin typeface="Calibri" pitchFamily="34" charset="0"/>
            </a:endParaRPr>
          </a:p>
        </p:txBody>
      </p:sp>
      <p:sp>
        <p:nvSpPr>
          <p:cNvPr id="4" name="Segnaposto numero diapositiva 3"/>
          <p:cNvSpPr>
            <a:spLocks noGrp="1"/>
          </p:cNvSpPr>
          <p:nvPr>
            <p:ph type="sldNum" sz="quarter" idx="12"/>
          </p:nvPr>
        </p:nvSpPr>
        <p:spPr/>
        <p:txBody>
          <a:bodyPr/>
          <a:lstStyle/>
          <a:p>
            <a:fld id="{E7A41E1B-4F70-4964-A407-84C68BE8251C}" type="slidenum">
              <a:rPr lang="it-IT" smtClean="0">
                <a:solidFill>
                  <a:schemeClr val="tx1"/>
                </a:solidFill>
              </a:rPr>
              <a:t>31</a:t>
            </a:fld>
            <a:endParaRPr lang="it-IT" dirty="0">
              <a:solidFill>
                <a:schemeClr val="tx1"/>
              </a:solidFill>
            </a:endParaRPr>
          </a:p>
        </p:txBody>
      </p:sp>
      <p:sp>
        <p:nvSpPr>
          <p:cNvPr id="2" name="Segnaposto piè di pagina 1"/>
          <p:cNvSpPr>
            <a:spLocks noGrp="1"/>
          </p:cNvSpPr>
          <p:nvPr>
            <p:ph type="ftr" sz="quarter" idx="11"/>
          </p:nvPr>
        </p:nvSpPr>
        <p:spPr/>
        <p:txBody>
          <a:bodyPr/>
          <a:lstStyle/>
          <a:p>
            <a:r>
              <a:rPr lang="it-IT"/>
              <a:t>Avv. Renato Scorcelli  </a:t>
            </a:r>
          </a:p>
          <a:p>
            <a:r>
              <a:rPr lang="it-IT"/>
              <a:t>rscorcelli@splegal.it </a:t>
            </a:r>
            <a:endParaRPr lang="it-IT" dirty="0"/>
          </a:p>
        </p:txBody>
      </p:sp>
    </p:spTree>
    <p:extLst>
      <p:ext uri="{BB962C8B-B14F-4D97-AF65-F5344CB8AC3E}">
        <p14:creationId xmlns:p14="http://schemas.microsoft.com/office/powerpoint/2010/main" val="20247751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p:cNvSpPr>
          <p:nvPr/>
        </p:nvSpPr>
        <p:spPr bwMode="auto">
          <a:xfrm>
            <a:off x="228600" y="838200"/>
            <a:ext cx="68453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it-IT" sz="2400" b="1">
              <a:latin typeface="Optima" pitchFamily="-28" charset="0"/>
              <a:ea typeface="ヒラギノ角ゴ Pro W3" pitchFamily="-28" charset="-128"/>
              <a:sym typeface="Optima" pitchFamily="-28" charset="0"/>
            </a:endParaRPr>
          </a:p>
        </p:txBody>
      </p:sp>
      <p:sp>
        <p:nvSpPr>
          <p:cNvPr id="949251" name="Text Box 3"/>
          <p:cNvSpPr txBox="1">
            <a:spLocks noChangeArrowheads="1"/>
          </p:cNvSpPr>
          <p:nvPr/>
        </p:nvSpPr>
        <p:spPr bwMode="auto">
          <a:xfrm>
            <a:off x="434857" y="479852"/>
            <a:ext cx="8280400" cy="5755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endParaRPr lang="it-IT" sz="2400" b="1" dirty="0">
              <a:effectLst>
                <a:outerShdw blurRad="38100" dist="38100" dir="2700000" algn="tl">
                  <a:srgbClr val="C0C0C0"/>
                </a:outerShdw>
              </a:effectLst>
              <a:ea typeface="ヒラギノ角ゴ Pro W3" pitchFamily="-28" charset="-128"/>
            </a:endParaRPr>
          </a:p>
          <a:p>
            <a:pPr algn="ctr">
              <a:defRPr/>
            </a:pPr>
            <a:r>
              <a:rPr lang="it-IT" sz="2400" b="1" dirty="0">
                <a:effectLst>
                  <a:outerShdw blurRad="38100" dist="38100" dir="2700000" algn="tl">
                    <a:srgbClr val="C0C0C0"/>
                  </a:outerShdw>
                </a:effectLst>
                <a:ea typeface="ヒラギノ角ゴ Pro W3" pitchFamily="-28" charset="-128"/>
              </a:rPr>
              <a:t>Soluzione Questione</a:t>
            </a:r>
          </a:p>
          <a:p>
            <a:pPr algn="just">
              <a:defRPr/>
            </a:pPr>
            <a:endParaRPr lang="it-IT" sz="2000" dirty="0">
              <a:ea typeface="ヒラギノ角ゴ Pro W3" pitchFamily="-28" charset="-128"/>
            </a:endParaRPr>
          </a:p>
          <a:p>
            <a:pPr>
              <a:defRPr/>
            </a:pPr>
            <a:endParaRPr lang="it-IT" sz="2000" dirty="0">
              <a:ea typeface="ヒラギノ角ゴ Pro W3" pitchFamily="-28" charset="-128"/>
            </a:endParaRPr>
          </a:p>
          <a:p>
            <a:pPr algn="just">
              <a:defRPr/>
            </a:pPr>
            <a:endParaRPr lang="it-IT" sz="2000" dirty="0">
              <a:ea typeface="ヒラギノ角ゴ Pro W3" pitchFamily="-28" charset="-128"/>
            </a:endParaRPr>
          </a:p>
          <a:p>
            <a:pPr algn="just">
              <a:defRPr/>
            </a:pPr>
            <a:r>
              <a:rPr lang="it-IT" sz="2200" b="1" dirty="0">
                <a:ea typeface="ヒラギノ角ゴ Pro W3" pitchFamily="-28" charset="-128"/>
              </a:rPr>
              <a:t>Transazioni novative </a:t>
            </a:r>
            <a:r>
              <a:rPr lang="it-IT" sz="2200" dirty="0">
                <a:ea typeface="ヒラギノ角ゴ Pro W3" pitchFamily="-28" charset="-128"/>
              </a:rPr>
              <a:t>e assoggettamento a tassazione - con le modalità previste dall’art. 17, lett. a) e c) TUIR - e conseguente obbligo del datore di lavoro dell’effettuazione della ritenuta ai sensi dell’art. 23 del DPR 600/73?</a:t>
            </a:r>
          </a:p>
          <a:p>
            <a:pPr>
              <a:defRPr/>
            </a:pPr>
            <a:r>
              <a:rPr lang="it-IT" sz="2200" dirty="0">
                <a:ea typeface="ヒラギノ角ゴ Pro W3" pitchFamily="-28" charset="-128"/>
              </a:rPr>
              <a:t> </a:t>
            </a:r>
          </a:p>
          <a:p>
            <a:pPr>
              <a:defRPr/>
            </a:pPr>
            <a:endParaRPr lang="it-IT" sz="2200" dirty="0">
              <a:ea typeface="ヒラギノ角ゴ Pro W3" pitchFamily="-28" charset="-128"/>
            </a:endParaRPr>
          </a:p>
          <a:p>
            <a:pPr>
              <a:defRPr/>
            </a:pPr>
            <a:r>
              <a:rPr lang="it-IT" sz="2200" dirty="0">
                <a:ea typeface="ヒラギノ角ゴ Pro W3" pitchFamily="-28" charset="-128"/>
              </a:rPr>
              <a:t>	</a:t>
            </a:r>
            <a:r>
              <a:rPr lang="it-IT" sz="2200" b="1" dirty="0">
                <a:ea typeface="ヒラギノ角ゴ Pro W3" pitchFamily="-28" charset="-128"/>
              </a:rPr>
              <a:t>SI</a:t>
            </a:r>
            <a:r>
              <a:rPr lang="it-IT" sz="2200" dirty="0">
                <a:ea typeface="ヒラギノ角ゴ Pro W3" pitchFamily="-28" charset="-128"/>
              </a:rPr>
              <a:t>: nozione reddito lavoro dipendente ex art. 49 e 51 TUIR (“</a:t>
            </a:r>
            <a:r>
              <a:rPr lang="it-IT" sz="2200" i="1" dirty="0">
                <a:ea typeface="ヒラギノ角ゴ Pro W3" pitchFamily="-28" charset="-128"/>
              </a:rPr>
              <a:t>in 	relazione al rapporto di lavoro</a:t>
            </a:r>
            <a:r>
              <a:rPr lang="it-IT" sz="2200" dirty="0">
                <a:ea typeface="ヒラギノ角ゴ Pro W3" pitchFamily="-28" charset="-128"/>
              </a:rPr>
              <a:t>”;</a:t>
            </a:r>
          </a:p>
          <a:p>
            <a:pPr>
              <a:defRPr/>
            </a:pPr>
            <a:r>
              <a:rPr lang="it-IT" sz="2200" dirty="0">
                <a:ea typeface="ヒラギノ角ゴ Pro W3" pitchFamily="-28" charset="-128"/>
              </a:rPr>
              <a:t>	- </a:t>
            </a:r>
            <a:r>
              <a:rPr lang="it-IT" sz="2200" dirty="0">
                <a:effectLst>
                  <a:outerShdw blurRad="38100" dist="38100" dir="2700000" algn="tl">
                    <a:srgbClr val="C0C0C0"/>
                  </a:outerShdw>
                </a:effectLst>
                <a:ea typeface="ヒラギノ角ゴ Pro W3" pitchFamily="-28" charset="-128"/>
              </a:rPr>
              <a:t>Dato testuale art. 17 lett. a) e c) TUIR “</a:t>
            </a:r>
            <a:r>
              <a:rPr lang="it-IT" sz="2200" i="1" dirty="0">
                <a:effectLst>
                  <a:outerShdw blurRad="38100" dist="38100" dir="2700000" algn="tl">
                    <a:srgbClr val="C0C0C0"/>
                  </a:outerShdw>
                </a:effectLst>
                <a:ea typeface="ヒラギノ角ゴ Pro W3" pitchFamily="-28" charset="-128"/>
              </a:rPr>
              <a:t>a titolo 	transattivo</a:t>
            </a:r>
            <a:r>
              <a:rPr lang="it-IT" sz="2200" dirty="0">
                <a:effectLst>
                  <a:outerShdw blurRad="38100" dist="38100" dir="2700000" algn="tl">
                    <a:srgbClr val="C0C0C0"/>
                  </a:outerShdw>
                </a:effectLst>
                <a:ea typeface="ヒラギノ角ゴ Pro W3" pitchFamily="-28" charset="-128"/>
              </a:rPr>
              <a:t>” 	senza distinzione alcuna</a:t>
            </a:r>
          </a:p>
          <a:p>
            <a:pPr>
              <a:defRPr/>
            </a:pPr>
            <a:endParaRPr lang="it-IT" sz="2000" dirty="0">
              <a:effectLst>
                <a:outerShdw blurRad="38100" dist="38100" dir="2700000" algn="tl">
                  <a:srgbClr val="C0C0C0"/>
                </a:outerShdw>
              </a:effectLst>
              <a:ea typeface="ヒラギノ角ゴ Pro W3" pitchFamily="-28" charset="-128"/>
            </a:endParaRPr>
          </a:p>
          <a:p>
            <a:pPr>
              <a:defRPr/>
            </a:pPr>
            <a:endParaRPr lang="it-IT" sz="2000" dirty="0">
              <a:effectLst>
                <a:outerShdw blurRad="38100" dist="38100" dir="2700000" algn="tl">
                  <a:srgbClr val="C0C0C0"/>
                </a:outerShdw>
              </a:effectLst>
              <a:ea typeface="ヒラギノ角ゴ Pro W3" pitchFamily="-28" charset="-128"/>
            </a:endParaRPr>
          </a:p>
        </p:txBody>
      </p:sp>
      <p:sp>
        <p:nvSpPr>
          <p:cNvPr id="129028" name="Text Box 4"/>
          <p:cNvSpPr txBox="1">
            <a:spLocks noChangeArrowheads="1"/>
          </p:cNvSpPr>
          <p:nvPr/>
        </p:nvSpPr>
        <p:spPr bwMode="auto">
          <a:xfrm>
            <a:off x="539750" y="3357563"/>
            <a:ext cx="8280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endParaRPr lang="it-IT" altLang="it-IT" sz="1600">
              <a:latin typeface="Microsoft Sans Serif" pitchFamily="34" charset="0"/>
              <a:ea typeface="ヒラギノ角ゴ Pro W3" pitchFamily="-28" charset="-128"/>
            </a:endParaRPr>
          </a:p>
        </p:txBody>
      </p:sp>
      <p:sp>
        <p:nvSpPr>
          <p:cNvPr id="129029" name="AutoShape 5"/>
          <p:cNvSpPr>
            <a:spLocks noChangeArrowheads="1"/>
          </p:cNvSpPr>
          <p:nvPr/>
        </p:nvSpPr>
        <p:spPr bwMode="auto">
          <a:xfrm>
            <a:off x="4359157" y="1412776"/>
            <a:ext cx="431800" cy="503237"/>
          </a:xfrm>
          <a:prstGeom prst="downArrow">
            <a:avLst>
              <a:gd name="adj1" fmla="val 50000"/>
              <a:gd name="adj2" fmla="val 2913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it-IT" altLang="it-IT" sz="1000">
              <a:latin typeface="Calibri" pitchFamily="34" charset="0"/>
            </a:endParaRPr>
          </a:p>
        </p:txBody>
      </p:sp>
      <p:sp>
        <p:nvSpPr>
          <p:cNvPr id="129030" name="AutoShape 6"/>
          <p:cNvSpPr>
            <a:spLocks noChangeArrowheads="1"/>
          </p:cNvSpPr>
          <p:nvPr/>
        </p:nvSpPr>
        <p:spPr bwMode="auto">
          <a:xfrm>
            <a:off x="4360745" y="3405982"/>
            <a:ext cx="430212" cy="576262"/>
          </a:xfrm>
          <a:prstGeom prst="downArrow">
            <a:avLst>
              <a:gd name="adj1" fmla="val 50000"/>
              <a:gd name="adj2" fmla="val 3348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it-IT" altLang="it-IT" sz="1000">
              <a:latin typeface="Calibri" pitchFamily="34" charset="0"/>
            </a:endParaRPr>
          </a:p>
        </p:txBody>
      </p:sp>
      <p:sp>
        <p:nvSpPr>
          <p:cNvPr id="4" name="Segnaposto numero diapositiva 3"/>
          <p:cNvSpPr>
            <a:spLocks noGrp="1"/>
          </p:cNvSpPr>
          <p:nvPr>
            <p:ph type="sldNum" sz="quarter" idx="12"/>
          </p:nvPr>
        </p:nvSpPr>
        <p:spPr/>
        <p:txBody>
          <a:bodyPr/>
          <a:lstStyle/>
          <a:p>
            <a:fld id="{E7A41E1B-4F70-4964-A407-84C68BE8251C}" type="slidenum">
              <a:rPr lang="it-IT" smtClean="0">
                <a:solidFill>
                  <a:schemeClr val="tx1"/>
                </a:solidFill>
              </a:rPr>
              <a:t>32</a:t>
            </a:fld>
            <a:endParaRPr lang="it-IT" dirty="0">
              <a:solidFill>
                <a:schemeClr val="tx1"/>
              </a:solidFill>
            </a:endParaRPr>
          </a:p>
        </p:txBody>
      </p:sp>
      <p:sp>
        <p:nvSpPr>
          <p:cNvPr id="2" name="Segnaposto piè di pagina 1"/>
          <p:cNvSpPr>
            <a:spLocks noGrp="1"/>
          </p:cNvSpPr>
          <p:nvPr>
            <p:ph type="ftr" sz="quarter" idx="11"/>
          </p:nvPr>
        </p:nvSpPr>
        <p:spPr/>
        <p:txBody>
          <a:bodyPr/>
          <a:lstStyle/>
          <a:p>
            <a:r>
              <a:rPr lang="it-IT"/>
              <a:t>Avv. Renato Scorcelli  </a:t>
            </a:r>
          </a:p>
          <a:p>
            <a:r>
              <a:rPr lang="it-IT"/>
              <a:t>rscorcelli@splegal.it </a:t>
            </a:r>
            <a:endParaRPr lang="it-IT" dirty="0"/>
          </a:p>
        </p:txBody>
      </p:sp>
    </p:spTree>
    <p:extLst>
      <p:ext uri="{BB962C8B-B14F-4D97-AF65-F5344CB8AC3E}">
        <p14:creationId xmlns:p14="http://schemas.microsoft.com/office/powerpoint/2010/main" val="22427274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p:cNvSpPr>
          <p:nvPr/>
        </p:nvSpPr>
        <p:spPr bwMode="auto">
          <a:xfrm>
            <a:off x="228600" y="838200"/>
            <a:ext cx="68453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it-IT" sz="2400" b="1">
              <a:latin typeface="Optima" pitchFamily="-28" charset="0"/>
              <a:ea typeface="ヒラギノ角ゴ Pro W3" pitchFamily="-28" charset="-128"/>
              <a:sym typeface="Optima" pitchFamily="-28" charset="0"/>
            </a:endParaRPr>
          </a:p>
        </p:txBody>
      </p:sp>
      <p:sp>
        <p:nvSpPr>
          <p:cNvPr id="951299" name="Text Box 3"/>
          <p:cNvSpPr txBox="1">
            <a:spLocks noChangeArrowheads="1"/>
          </p:cNvSpPr>
          <p:nvPr/>
        </p:nvSpPr>
        <p:spPr bwMode="auto">
          <a:xfrm>
            <a:off x="539750" y="853544"/>
            <a:ext cx="82804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defRPr/>
            </a:pPr>
            <a:endParaRPr lang="it-IT" sz="2000" dirty="0">
              <a:ea typeface="ヒラギノ角ゴ Pro W3" pitchFamily="-28" charset="-128"/>
            </a:endParaRPr>
          </a:p>
          <a:p>
            <a:pPr algn="ctr">
              <a:defRPr/>
            </a:pPr>
            <a:r>
              <a:rPr lang="it-IT" sz="2400" b="1" dirty="0">
                <a:effectLst>
                  <a:outerShdw blurRad="38100" dist="38100" dir="2700000" algn="tl">
                    <a:srgbClr val="C0C0C0"/>
                  </a:outerShdw>
                </a:effectLst>
                <a:ea typeface="ヒラギノ角ゴ Pro W3" pitchFamily="-28" charset="-128"/>
              </a:rPr>
              <a:t>QUESTIONE: </a:t>
            </a:r>
            <a:r>
              <a:rPr lang="it-IT" sz="2400" b="1" dirty="0">
                <a:ea typeface="ヒラギノ角ゴ Pro W3" pitchFamily="-28" charset="-128"/>
              </a:rPr>
              <a:t>validità pattuizioni pagamento somme nette</a:t>
            </a:r>
          </a:p>
          <a:p>
            <a:pPr algn="ctr">
              <a:defRPr/>
            </a:pPr>
            <a:endParaRPr lang="it-IT" sz="2400" b="1" dirty="0">
              <a:effectLst>
                <a:outerShdw blurRad="38100" dist="38100" dir="2700000" algn="tl">
                  <a:srgbClr val="C0C0C0"/>
                </a:outerShdw>
              </a:effectLst>
              <a:ea typeface="ヒラギノ角ゴ Pro W3" pitchFamily="-28" charset="-128"/>
            </a:endParaRPr>
          </a:p>
          <a:p>
            <a:pPr>
              <a:defRPr/>
            </a:pPr>
            <a:endParaRPr lang="it-IT" sz="2400" dirty="0">
              <a:effectLst>
                <a:outerShdw blurRad="38100" dist="38100" dir="2700000" algn="tl">
                  <a:srgbClr val="C0C0C0"/>
                </a:outerShdw>
              </a:effectLst>
              <a:ea typeface="ヒラギノ角ゴ Pro W3" pitchFamily="-28" charset="-128"/>
            </a:endParaRPr>
          </a:p>
          <a:p>
            <a:pPr algn="ctr">
              <a:defRPr/>
            </a:pPr>
            <a:endParaRPr lang="it-IT" sz="2000" dirty="0">
              <a:ea typeface="ヒラギノ角ゴ Pro W3" pitchFamily="-28" charset="-128"/>
            </a:endParaRPr>
          </a:p>
          <a:p>
            <a:pPr algn="ctr">
              <a:defRPr/>
            </a:pPr>
            <a:r>
              <a:rPr lang="it-IT" sz="2000" dirty="0" err="1">
                <a:ea typeface="ヒラギノ角ゴ Pro W3" pitchFamily="-28" charset="-128"/>
              </a:rPr>
              <a:t>Cass</a:t>
            </a:r>
            <a:r>
              <a:rPr lang="it-IT" sz="2000" dirty="0">
                <a:ea typeface="ヒラギノ角ゴ Pro W3" pitchFamily="-28" charset="-128"/>
              </a:rPr>
              <a:t>., sez. un. 3935/87  e </a:t>
            </a:r>
            <a:r>
              <a:rPr lang="it-IT" sz="2000" dirty="0" err="1">
                <a:ea typeface="ヒラギノ角ゴ Pro W3" pitchFamily="-28" charset="-128"/>
              </a:rPr>
              <a:t>Cass</a:t>
            </a:r>
            <a:r>
              <a:rPr lang="it-IT" sz="2000" dirty="0">
                <a:ea typeface="ヒラギノ角ゴ Pro W3" pitchFamily="-28" charset="-128"/>
              </a:rPr>
              <a:t>., sez. un., 5652/87</a:t>
            </a:r>
          </a:p>
          <a:p>
            <a:pPr algn="ctr">
              <a:defRPr/>
            </a:pPr>
            <a:r>
              <a:rPr lang="it-IT" sz="2000" dirty="0" err="1">
                <a:ea typeface="ヒラギノ角ゴ Pro W3" pitchFamily="-28" charset="-128"/>
              </a:rPr>
              <a:t>Trib</a:t>
            </a:r>
            <a:r>
              <a:rPr lang="it-IT" sz="2000" dirty="0">
                <a:ea typeface="ヒラギノ角ゴ Pro W3" pitchFamily="-28" charset="-128"/>
              </a:rPr>
              <a:t>. Latina 31/3/00 e </a:t>
            </a:r>
            <a:r>
              <a:rPr lang="it-IT" sz="2000" dirty="0" err="1">
                <a:ea typeface="ヒラギノ角ゴ Pro W3" pitchFamily="-28" charset="-128"/>
              </a:rPr>
              <a:t>Trib</a:t>
            </a:r>
            <a:r>
              <a:rPr lang="it-IT" sz="2000" dirty="0">
                <a:ea typeface="ヒラギノ角ゴ Pro W3" pitchFamily="-28" charset="-128"/>
              </a:rPr>
              <a:t>. Pordenone 19/6/2003</a:t>
            </a:r>
          </a:p>
          <a:p>
            <a:pPr algn="just">
              <a:defRPr/>
            </a:pPr>
            <a:endParaRPr lang="it-IT" sz="2000" b="1" dirty="0">
              <a:ea typeface="ヒラギノ角ゴ Pro W3" pitchFamily="-28" charset="-128"/>
            </a:endParaRPr>
          </a:p>
          <a:p>
            <a:pPr algn="just">
              <a:defRPr/>
            </a:pPr>
            <a:endParaRPr lang="it-IT" sz="2000" b="1" dirty="0">
              <a:ea typeface="ヒラギノ角ゴ Pro W3" pitchFamily="-28" charset="-128"/>
            </a:endParaRPr>
          </a:p>
          <a:p>
            <a:pPr algn="just">
              <a:defRPr/>
            </a:pPr>
            <a:r>
              <a:rPr lang="it-IT" sz="2000" b="1" dirty="0">
                <a:ea typeface="ヒラギノ角ゴ Pro W3" pitchFamily="-28" charset="-128"/>
              </a:rPr>
              <a:t>Nullità pattuizione  </a:t>
            </a:r>
            <a:r>
              <a:rPr lang="it-IT" sz="2000" dirty="0">
                <a:ea typeface="ヒラギノ角ゴ Pro W3" pitchFamily="-28" charset="-128"/>
                <a:sym typeface="Wingdings" panose="05000000000000000000" pitchFamily="2" charset="2"/>
              </a:rPr>
              <a:t> </a:t>
            </a:r>
            <a:r>
              <a:rPr lang="it-IT" sz="2000" dirty="0">
                <a:ea typeface="ヒラギノ角ゴ Pro W3" pitchFamily="-28" charset="-128"/>
              </a:rPr>
              <a:t> pagamento </a:t>
            </a:r>
            <a:r>
              <a:rPr lang="it-IT" sz="2000" b="1" dirty="0">
                <a:ea typeface="ヒラギノ角ゴ Pro W3" pitchFamily="-28" charset="-128"/>
              </a:rPr>
              <a:t>certa</a:t>
            </a:r>
            <a:r>
              <a:rPr lang="it-IT" sz="2000" dirty="0">
                <a:ea typeface="ヒラギノ角ゴ Pro W3" pitchFamily="-28" charset="-128"/>
              </a:rPr>
              <a:t> </a:t>
            </a:r>
            <a:r>
              <a:rPr lang="it-IT" sz="2000" b="1" dirty="0">
                <a:ea typeface="ヒラギノ角ゴ Pro W3" pitchFamily="-28" charset="-128"/>
              </a:rPr>
              <a:t>somma</a:t>
            </a:r>
            <a:r>
              <a:rPr lang="it-IT" sz="2000" dirty="0">
                <a:ea typeface="ヒラギノ角ゴ Pro W3" pitchFamily="-28" charset="-128"/>
              </a:rPr>
              <a:t>  </a:t>
            </a:r>
            <a:r>
              <a:rPr lang="it-IT" sz="2000" b="1" dirty="0">
                <a:ea typeface="ヒラギノ角ゴ Pro W3" pitchFamily="-28" charset="-128"/>
              </a:rPr>
              <a:t>netta</a:t>
            </a:r>
            <a:r>
              <a:rPr lang="it-IT" sz="2000" dirty="0">
                <a:ea typeface="ヒラギノ角ゴ Pro W3" pitchFamily="-28" charset="-128"/>
              </a:rPr>
              <a:t> </a:t>
            </a:r>
            <a:r>
              <a:rPr lang="it-IT" sz="2000" dirty="0">
                <a:ea typeface="ヒラギノ角ゴ Pro W3" pitchFamily="-28" charset="-128"/>
                <a:sym typeface="Wingdings" panose="05000000000000000000" pitchFamily="2" charset="2"/>
              </a:rPr>
              <a:t> </a:t>
            </a:r>
            <a:r>
              <a:rPr lang="it-IT" sz="2000" dirty="0">
                <a:ea typeface="ヒラギノ角ゴ Pro W3" pitchFamily="-28" charset="-128"/>
              </a:rPr>
              <a:t>per contrasto con norma imperativa (art. 23, comma primo, D.P.R. 600/73) che impone al sostituto di imposta di rivalersi sul  sostituito </a:t>
            </a:r>
            <a:r>
              <a:rPr lang="it-IT" sz="2000" dirty="0">
                <a:ea typeface="ヒラギノ角ゴ Pro W3" pitchFamily="-28" charset="-128"/>
                <a:sym typeface="Wingdings" panose="05000000000000000000" pitchFamily="2" charset="2"/>
              </a:rPr>
              <a:t> </a:t>
            </a:r>
            <a:r>
              <a:rPr lang="it-IT" sz="2000" dirty="0">
                <a:ea typeface="ヒラギノ角ゴ Pro W3" pitchFamily="-28" charset="-128"/>
              </a:rPr>
              <a:t>il </a:t>
            </a:r>
            <a:r>
              <a:rPr lang="it-IT" sz="2000" b="1" dirty="0">
                <a:ea typeface="ヒラギノ角ゴ Pro W3" pitchFamily="-28" charset="-128"/>
              </a:rPr>
              <a:t>datore di lavoro è sempre  tenuto ad operare </a:t>
            </a:r>
            <a:r>
              <a:rPr lang="it-IT" sz="2000" dirty="0">
                <a:ea typeface="ヒラギノ角ゴ Pro W3" pitchFamily="-28" charset="-128"/>
              </a:rPr>
              <a:t>la ritenuta sulla somma erogata al lavoratore.</a:t>
            </a:r>
          </a:p>
          <a:p>
            <a:pPr algn="just">
              <a:defRPr/>
            </a:pPr>
            <a:endParaRPr lang="it-IT" sz="2000" dirty="0">
              <a:ea typeface="ヒラギノ角ゴ Pro W3" pitchFamily="-28" charset="-128"/>
            </a:endParaRPr>
          </a:p>
          <a:p>
            <a:pPr algn="just">
              <a:defRPr/>
            </a:pPr>
            <a:r>
              <a:rPr lang="it-IT" sz="2400" dirty="0">
                <a:latin typeface="Arial" charset="0"/>
                <a:ea typeface="ヒラギノ角ゴ Pro W3" pitchFamily="-28" charset="-128"/>
              </a:rPr>
              <a:t> </a:t>
            </a:r>
            <a:br>
              <a:rPr lang="it-IT" sz="2400" dirty="0">
                <a:latin typeface="Arial" charset="0"/>
                <a:ea typeface="ヒラギノ角ゴ Pro W3" pitchFamily="-28" charset="-128"/>
              </a:rPr>
            </a:br>
            <a:endParaRPr lang="it-IT" sz="2000" dirty="0">
              <a:ea typeface="ヒラギノ角ゴ Pro W3" pitchFamily="-28" charset="-128"/>
            </a:endParaRPr>
          </a:p>
        </p:txBody>
      </p:sp>
      <p:sp>
        <p:nvSpPr>
          <p:cNvPr id="131076" name="Text Box 4"/>
          <p:cNvSpPr txBox="1">
            <a:spLocks noChangeArrowheads="1"/>
          </p:cNvSpPr>
          <p:nvPr/>
        </p:nvSpPr>
        <p:spPr bwMode="auto">
          <a:xfrm>
            <a:off x="539750" y="3357563"/>
            <a:ext cx="8280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endParaRPr lang="it-IT" altLang="it-IT" sz="1600">
              <a:latin typeface="Microsoft Sans Serif" pitchFamily="34" charset="0"/>
              <a:ea typeface="ヒラギノ角ゴ Pro W3" pitchFamily="-28" charset="-128"/>
            </a:endParaRPr>
          </a:p>
        </p:txBody>
      </p:sp>
      <p:sp>
        <p:nvSpPr>
          <p:cNvPr id="131077" name="AutoShape 5"/>
          <p:cNvSpPr>
            <a:spLocks noChangeArrowheads="1"/>
          </p:cNvSpPr>
          <p:nvPr/>
        </p:nvSpPr>
        <p:spPr bwMode="auto">
          <a:xfrm>
            <a:off x="4488956" y="2043329"/>
            <a:ext cx="287337" cy="431800"/>
          </a:xfrm>
          <a:prstGeom prst="downArrow">
            <a:avLst>
              <a:gd name="adj1" fmla="val 50000"/>
              <a:gd name="adj2" fmla="val 3756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it-IT" altLang="it-IT" sz="1000">
              <a:latin typeface="Calibri" pitchFamily="34" charset="0"/>
            </a:endParaRPr>
          </a:p>
        </p:txBody>
      </p:sp>
      <p:sp>
        <p:nvSpPr>
          <p:cNvPr id="4" name="Segnaposto numero diapositiva 3"/>
          <p:cNvSpPr>
            <a:spLocks noGrp="1"/>
          </p:cNvSpPr>
          <p:nvPr>
            <p:ph type="sldNum" sz="quarter" idx="12"/>
          </p:nvPr>
        </p:nvSpPr>
        <p:spPr/>
        <p:txBody>
          <a:bodyPr/>
          <a:lstStyle/>
          <a:p>
            <a:fld id="{E7A41E1B-4F70-4964-A407-84C68BE8251C}" type="slidenum">
              <a:rPr lang="it-IT" smtClean="0">
                <a:solidFill>
                  <a:schemeClr val="tx1"/>
                </a:solidFill>
              </a:rPr>
              <a:t>33</a:t>
            </a:fld>
            <a:endParaRPr lang="it-IT" dirty="0">
              <a:solidFill>
                <a:schemeClr val="tx1"/>
              </a:solidFill>
            </a:endParaRPr>
          </a:p>
        </p:txBody>
      </p:sp>
      <p:sp>
        <p:nvSpPr>
          <p:cNvPr id="2" name="Segnaposto piè di pagina 1"/>
          <p:cNvSpPr>
            <a:spLocks noGrp="1"/>
          </p:cNvSpPr>
          <p:nvPr>
            <p:ph type="ftr" sz="quarter" idx="11"/>
          </p:nvPr>
        </p:nvSpPr>
        <p:spPr>
          <a:xfrm>
            <a:off x="3124200" y="6021288"/>
            <a:ext cx="2895600" cy="700187"/>
          </a:xfrm>
        </p:spPr>
        <p:txBody>
          <a:bodyPr/>
          <a:lstStyle/>
          <a:p>
            <a:r>
              <a:rPr lang="it-IT" dirty="0"/>
              <a:t>Avv. Renato </a:t>
            </a:r>
            <a:r>
              <a:rPr lang="it-IT" dirty="0" err="1"/>
              <a:t>Scorcelli</a:t>
            </a:r>
            <a:r>
              <a:rPr lang="it-IT" dirty="0"/>
              <a:t>  </a:t>
            </a:r>
          </a:p>
          <a:p>
            <a:r>
              <a:rPr lang="it-IT" dirty="0"/>
              <a:t>rscorcelli@splegal.it </a:t>
            </a:r>
          </a:p>
        </p:txBody>
      </p:sp>
      <p:sp>
        <p:nvSpPr>
          <p:cNvPr id="8" name="AutoShape 5"/>
          <p:cNvSpPr>
            <a:spLocks noChangeArrowheads="1"/>
          </p:cNvSpPr>
          <p:nvPr/>
        </p:nvSpPr>
        <p:spPr bwMode="auto">
          <a:xfrm>
            <a:off x="4560789" y="1728176"/>
            <a:ext cx="143669" cy="630305"/>
          </a:xfrm>
          <a:prstGeom prst="downArrow">
            <a:avLst>
              <a:gd name="adj1" fmla="val 92031"/>
              <a:gd name="adj2" fmla="val 3756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it-IT" altLang="it-IT" sz="1000">
              <a:latin typeface="Calibri" pitchFamily="34" charset="0"/>
            </a:endParaRPr>
          </a:p>
        </p:txBody>
      </p:sp>
      <p:sp>
        <p:nvSpPr>
          <p:cNvPr id="9" name="AutoShape 5"/>
          <p:cNvSpPr>
            <a:spLocks noChangeArrowheads="1"/>
          </p:cNvSpPr>
          <p:nvPr/>
        </p:nvSpPr>
        <p:spPr bwMode="auto">
          <a:xfrm>
            <a:off x="4536281" y="3357563"/>
            <a:ext cx="287337" cy="431800"/>
          </a:xfrm>
          <a:prstGeom prst="downArrow">
            <a:avLst>
              <a:gd name="adj1" fmla="val 50000"/>
              <a:gd name="adj2" fmla="val 3756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it-IT" altLang="it-IT" sz="1000">
              <a:latin typeface="Calibri" pitchFamily="34" charset="0"/>
            </a:endParaRPr>
          </a:p>
        </p:txBody>
      </p:sp>
    </p:spTree>
    <p:extLst>
      <p:ext uri="{BB962C8B-B14F-4D97-AF65-F5344CB8AC3E}">
        <p14:creationId xmlns:p14="http://schemas.microsoft.com/office/powerpoint/2010/main" val="40674721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p:cNvSpPr>
          <p:nvPr/>
        </p:nvSpPr>
        <p:spPr bwMode="auto">
          <a:xfrm>
            <a:off x="228600" y="838200"/>
            <a:ext cx="68453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it-IT" sz="2400" b="1">
              <a:latin typeface="Optima" pitchFamily="-28" charset="0"/>
              <a:ea typeface="ヒラギノ角ゴ Pro W3" pitchFamily="-28" charset="-128"/>
              <a:sym typeface="Optima" pitchFamily="-28" charset="0"/>
            </a:endParaRPr>
          </a:p>
        </p:txBody>
      </p:sp>
      <p:sp>
        <p:nvSpPr>
          <p:cNvPr id="952323" name="Text Box 3"/>
          <p:cNvSpPr txBox="1">
            <a:spLocks noChangeArrowheads="1"/>
          </p:cNvSpPr>
          <p:nvPr/>
        </p:nvSpPr>
        <p:spPr bwMode="auto">
          <a:xfrm>
            <a:off x="528440" y="1069102"/>
            <a:ext cx="8280400"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defRPr/>
            </a:pPr>
            <a:endParaRPr lang="it-IT" sz="2000" dirty="0">
              <a:ea typeface="ヒラギノ角ゴ Pro W3" pitchFamily="-28" charset="-128"/>
            </a:endParaRPr>
          </a:p>
          <a:p>
            <a:pPr algn="ctr">
              <a:defRPr/>
            </a:pPr>
            <a:r>
              <a:rPr lang="it-IT" sz="2400" b="1" dirty="0">
                <a:effectLst>
                  <a:outerShdw blurRad="38100" dist="38100" dir="2700000" algn="tl">
                    <a:srgbClr val="C0C0C0"/>
                  </a:outerShdw>
                </a:effectLst>
                <a:ea typeface="ヒラギノ角ゴ Pro W3" pitchFamily="-28" charset="-128"/>
              </a:rPr>
              <a:t>QUESTIONE: validità </a:t>
            </a:r>
            <a:r>
              <a:rPr lang="it-IT" sz="2400" b="1" dirty="0">
                <a:ea typeface="ヒラギノ角ゴ Pro W3" pitchFamily="-28" charset="-128"/>
              </a:rPr>
              <a:t>pattuizioni per pagamento somme al netto delle ritenute fiscali di legge</a:t>
            </a:r>
          </a:p>
          <a:p>
            <a:pPr algn="ctr">
              <a:defRPr/>
            </a:pPr>
            <a:endParaRPr lang="it-IT" sz="2400" b="1" dirty="0">
              <a:effectLst>
                <a:outerShdw blurRad="38100" dist="38100" dir="2700000" algn="tl">
                  <a:srgbClr val="C0C0C0"/>
                </a:outerShdw>
              </a:effectLst>
              <a:ea typeface="ヒラギノ角ゴ Pro W3" pitchFamily="-28" charset="-128"/>
            </a:endParaRPr>
          </a:p>
          <a:p>
            <a:pPr>
              <a:defRPr/>
            </a:pPr>
            <a:endParaRPr lang="it-IT" sz="2400" dirty="0">
              <a:effectLst>
                <a:outerShdw blurRad="38100" dist="38100" dir="2700000" algn="tl">
                  <a:srgbClr val="C0C0C0"/>
                </a:outerShdw>
              </a:effectLst>
              <a:ea typeface="ヒラギノ角ゴ Pro W3" pitchFamily="-28" charset="-128"/>
            </a:endParaRPr>
          </a:p>
          <a:p>
            <a:pPr algn="just">
              <a:defRPr/>
            </a:pPr>
            <a:r>
              <a:rPr lang="it-IT" sz="2000" b="1" dirty="0"/>
              <a:t>Contra?</a:t>
            </a:r>
            <a:r>
              <a:rPr lang="it-IT" sz="2000" dirty="0"/>
              <a:t> </a:t>
            </a:r>
            <a:r>
              <a:rPr lang="it-IT" sz="2000" b="1" dirty="0" err="1"/>
              <a:t>Cass</a:t>
            </a:r>
            <a:r>
              <a:rPr lang="it-IT" sz="2000" b="1" dirty="0"/>
              <a:t>. </a:t>
            </a:r>
            <a:r>
              <a:rPr lang="en-GB" sz="2000" b="1" dirty="0"/>
              <a:t>n. 6910/04</a:t>
            </a:r>
            <a:r>
              <a:rPr lang="it-IT" sz="2000" dirty="0"/>
              <a:t>: «in mancanza  in transazione di una clausola che prevedesse il pagamento al netto, </a:t>
            </a:r>
            <a:r>
              <a:rPr lang="it-IT" sz="2000" u="sng" dirty="0"/>
              <a:t>ed a prescindere dalla sua validità o meno</a:t>
            </a:r>
            <a:r>
              <a:rPr lang="it-IT" sz="2000" dirty="0"/>
              <a:t>»  il datore di lavoro, quale sostituto di imposta, può «operare la ritenuta prelevandola direttamente dall’importo corrisposto al dipendente» ovvero, se corrisponde al lavoratore la somma indicata nell’accordo transattivo, «versando autonomamente all’esattoria quanto dovuto a titolo di acconto», può poi rivalersi sul lavoratore ex art. 23, primo comma, D.P.R. 600/73</a:t>
            </a:r>
          </a:p>
          <a:p>
            <a:pPr algn="just">
              <a:defRPr/>
            </a:pPr>
            <a:r>
              <a:rPr lang="it-IT" sz="2000" dirty="0">
                <a:ea typeface="ヒラギノ角ゴ Pro W3" pitchFamily="-28" charset="-128"/>
              </a:rPr>
              <a:t>	</a:t>
            </a:r>
          </a:p>
        </p:txBody>
      </p:sp>
      <p:sp>
        <p:nvSpPr>
          <p:cNvPr id="132101" name="AutoShape 5"/>
          <p:cNvSpPr>
            <a:spLocks noChangeArrowheads="1"/>
          </p:cNvSpPr>
          <p:nvPr/>
        </p:nvSpPr>
        <p:spPr bwMode="auto">
          <a:xfrm>
            <a:off x="4436281" y="2420888"/>
            <a:ext cx="287337" cy="431800"/>
          </a:xfrm>
          <a:prstGeom prst="downArrow">
            <a:avLst>
              <a:gd name="adj1" fmla="val 50000"/>
              <a:gd name="adj2" fmla="val 3756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it-IT" altLang="it-IT" sz="1000">
              <a:latin typeface="Calibri" pitchFamily="34" charset="0"/>
            </a:endParaRPr>
          </a:p>
        </p:txBody>
      </p:sp>
      <p:sp>
        <p:nvSpPr>
          <p:cNvPr id="4" name="Segnaposto numero diapositiva 3"/>
          <p:cNvSpPr>
            <a:spLocks noGrp="1"/>
          </p:cNvSpPr>
          <p:nvPr>
            <p:ph type="sldNum" sz="quarter" idx="12"/>
          </p:nvPr>
        </p:nvSpPr>
        <p:spPr/>
        <p:txBody>
          <a:bodyPr/>
          <a:lstStyle/>
          <a:p>
            <a:fld id="{E7A41E1B-4F70-4964-A407-84C68BE8251C}" type="slidenum">
              <a:rPr lang="it-IT" smtClean="0">
                <a:solidFill>
                  <a:schemeClr val="tx1"/>
                </a:solidFill>
              </a:rPr>
              <a:t>34</a:t>
            </a:fld>
            <a:endParaRPr lang="it-IT">
              <a:solidFill>
                <a:schemeClr val="tx1"/>
              </a:solidFill>
            </a:endParaRPr>
          </a:p>
        </p:txBody>
      </p:sp>
      <p:sp>
        <p:nvSpPr>
          <p:cNvPr id="2" name="Segnaposto piè di pagina 1"/>
          <p:cNvSpPr>
            <a:spLocks noGrp="1"/>
          </p:cNvSpPr>
          <p:nvPr>
            <p:ph type="ftr" sz="quarter" idx="11"/>
          </p:nvPr>
        </p:nvSpPr>
        <p:spPr/>
        <p:txBody>
          <a:bodyPr/>
          <a:lstStyle/>
          <a:p>
            <a:r>
              <a:rPr lang="it-IT"/>
              <a:t>Avv. Renato Scorcelli  </a:t>
            </a:r>
          </a:p>
          <a:p>
            <a:r>
              <a:rPr lang="it-IT"/>
              <a:t>rscorcelli@splegal.it </a:t>
            </a:r>
            <a:endParaRPr lang="it-IT" dirty="0"/>
          </a:p>
        </p:txBody>
      </p:sp>
    </p:spTree>
    <p:extLst>
      <p:ext uri="{BB962C8B-B14F-4D97-AF65-F5344CB8AC3E}">
        <p14:creationId xmlns:p14="http://schemas.microsoft.com/office/powerpoint/2010/main" val="6813354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p:cNvSpPr>
          <p:nvPr/>
        </p:nvSpPr>
        <p:spPr bwMode="auto">
          <a:xfrm>
            <a:off x="228600" y="838200"/>
            <a:ext cx="68453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it-IT" sz="2400" b="1">
              <a:latin typeface="Optima" pitchFamily="-28" charset="0"/>
              <a:ea typeface="ヒラギノ角ゴ Pro W3" pitchFamily="-28" charset="-128"/>
              <a:sym typeface="Optima" pitchFamily="-28" charset="0"/>
            </a:endParaRPr>
          </a:p>
        </p:txBody>
      </p:sp>
      <p:sp>
        <p:nvSpPr>
          <p:cNvPr id="952323" name="Text Box 3"/>
          <p:cNvSpPr txBox="1">
            <a:spLocks noChangeArrowheads="1"/>
          </p:cNvSpPr>
          <p:nvPr/>
        </p:nvSpPr>
        <p:spPr bwMode="auto">
          <a:xfrm>
            <a:off x="526480" y="1093401"/>
            <a:ext cx="828040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defRPr/>
            </a:pPr>
            <a:endParaRPr lang="it-IT" sz="2000" dirty="0">
              <a:ea typeface="ヒラギノ角ゴ Pro W3" pitchFamily="-28" charset="-128"/>
            </a:endParaRPr>
          </a:p>
          <a:p>
            <a:pPr algn="ctr">
              <a:defRPr/>
            </a:pPr>
            <a:r>
              <a:rPr lang="it-IT" sz="2400" b="1" dirty="0">
                <a:effectLst>
                  <a:outerShdw blurRad="38100" dist="38100" dir="2700000" algn="tl">
                    <a:srgbClr val="C0C0C0"/>
                  </a:outerShdw>
                </a:effectLst>
                <a:ea typeface="ヒラギノ角ゴ Pro W3" pitchFamily="-28" charset="-128"/>
              </a:rPr>
              <a:t>QUESTIONE: </a:t>
            </a:r>
            <a:r>
              <a:rPr lang="it-IT" sz="2400" b="1" dirty="0">
                <a:ea typeface="ヒラギノ角ゴ Pro W3" pitchFamily="-28" charset="-128"/>
              </a:rPr>
              <a:t>pattuizioni per pagamento somme al netto delle ritenute fiscali di legge</a:t>
            </a:r>
          </a:p>
          <a:p>
            <a:pPr algn="ctr">
              <a:defRPr/>
            </a:pPr>
            <a:endParaRPr lang="it-IT" sz="2400" b="1" dirty="0">
              <a:ea typeface="ヒラギノ角ゴ Pro W3" pitchFamily="-28" charset="-128"/>
            </a:endParaRPr>
          </a:p>
          <a:p>
            <a:pPr algn="just">
              <a:defRPr/>
            </a:pPr>
            <a:endParaRPr lang="it-IT" sz="2400" dirty="0">
              <a:effectLst>
                <a:outerShdw blurRad="38100" dist="38100" dir="2700000" algn="tl">
                  <a:srgbClr val="C0C0C0"/>
                </a:outerShdw>
              </a:effectLst>
              <a:ea typeface="ヒラギノ角ゴ Pro W3" pitchFamily="-28" charset="-128"/>
            </a:endParaRPr>
          </a:p>
          <a:p>
            <a:pPr algn="just">
              <a:defRPr/>
            </a:pPr>
            <a:endParaRPr lang="it-IT" sz="2000" dirty="0">
              <a:ea typeface="ヒラギノ角ゴ Pro W3" pitchFamily="-28" charset="-128"/>
            </a:endParaRPr>
          </a:p>
          <a:p>
            <a:pPr algn="just">
              <a:defRPr/>
            </a:pPr>
            <a:r>
              <a:rPr lang="it-IT" sz="2000" b="1" dirty="0">
                <a:ea typeface="ヒラギノ角ゴ Pro W3" pitchFamily="-28" charset="-128"/>
              </a:rPr>
              <a:t>Attenzione</a:t>
            </a:r>
            <a:r>
              <a:rPr lang="it-IT" sz="2000" dirty="0">
                <a:ea typeface="ヒラギノ角ゴ Pro W3" pitchFamily="-28" charset="-128"/>
              </a:rPr>
              <a:t> alla </a:t>
            </a:r>
            <a:r>
              <a:rPr lang="it-IT" sz="2000" b="1" dirty="0">
                <a:ea typeface="ヒラギノ角ゴ Pro W3" pitchFamily="-28" charset="-128"/>
              </a:rPr>
              <a:t>redazione </a:t>
            </a:r>
            <a:r>
              <a:rPr lang="it-IT" sz="2000" dirty="0">
                <a:ea typeface="ヒラギノ角ゴ Pro W3" pitchFamily="-28" charset="-128"/>
              </a:rPr>
              <a:t>degli accordi alla luce del </a:t>
            </a:r>
            <a:r>
              <a:rPr lang="it-IT" sz="2000" b="1" dirty="0">
                <a:ea typeface="ヒラギノ角ゴ Pro W3" pitchFamily="-28" charset="-128"/>
              </a:rPr>
              <a:t>ricalcolo dell’aliquota IRPEF</a:t>
            </a:r>
            <a:r>
              <a:rPr lang="it-IT" sz="2000" dirty="0">
                <a:ea typeface="ヒラギノ角ゴ Pro W3" pitchFamily="-28" charset="-128"/>
              </a:rPr>
              <a:t> per </a:t>
            </a:r>
            <a:r>
              <a:rPr lang="it-IT" sz="2000" b="1" dirty="0">
                <a:ea typeface="ヒラギノ角ゴ Pro W3" pitchFamily="-28" charset="-128"/>
              </a:rPr>
              <a:t>tassazione separata </a:t>
            </a:r>
            <a:r>
              <a:rPr lang="it-IT" sz="2000" dirty="0">
                <a:ea typeface="ヒラギノ角ゴ Pro W3" pitchFamily="-28" charset="-128"/>
              </a:rPr>
              <a:t>ex art. 17, </a:t>
            </a:r>
            <a:r>
              <a:rPr lang="it-IT" sz="2000" dirty="0" err="1">
                <a:ea typeface="ヒラギノ角ゴ Pro W3" pitchFamily="-28" charset="-128"/>
              </a:rPr>
              <a:t>lett</a:t>
            </a:r>
            <a:r>
              <a:rPr lang="it-IT" sz="2000" dirty="0">
                <a:ea typeface="ヒラギノ角ゴ Pro W3" pitchFamily="-28" charset="-128"/>
              </a:rPr>
              <a:t> a) </a:t>
            </a:r>
            <a:r>
              <a:rPr lang="it-IT" sz="2000" dirty="0" err="1">
                <a:ea typeface="ヒラギノ角ゴ Pro W3" pitchFamily="-28" charset="-128"/>
              </a:rPr>
              <a:t>Tuir</a:t>
            </a:r>
            <a:r>
              <a:rPr lang="it-IT" sz="2000" dirty="0">
                <a:ea typeface="ヒラギノ角ゴ Pro W3" pitchFamily="-28" charset="-128"/>
              </a:rPr>
              <a:t> (</a:t>
            </a:r>
            <a:r>
              <a:rPr lang="it-IT" sz="2000" dirty="0" err="1">
                <a:ea typeface="ヒラギノ角ゴ Pro W3" pitchFamily="-28" charset="-128"/>
              </a:rPr>
              <a:t>Trib</a:t>
            </a:r>
            <a:r>
              <a:rPr lang="it-IT" sz="2000" dirty="0">
                <a:ea typeface="ヒラギノ角ゴ Pro W3" pitchFamily="-28" charset="-128"/>
              </a:rPr>
              <a:t>.  Milano, 31/10/2012, est. Atanasio e </a:t>
            </a:r>
            <a:r>
              <a:rPr lang="it-IT" sz="2000" dirty="0" err="1">
                <a:ea typeface="ヒラギノ角ゴ Pro W3" pitchFamily="-28" charset="-128"/>
              </a:rPr>
              <a:t>Trib</a:t>
            </a:r>
            <a:r>
              <a:rPr lang="it-IT" sz="2000" dirty="0">
                <a:ea typeface="ヒラギノ角ゴ Pro W3" pitchFamily="-28" charset="-128"/>
              </a:rPr>
              <a:t> Roma 28/01/2011 est. </a:t>
            </a:r>
            <a:r>
              <a:rPr lang="it-IT" sz="2000" dirty="0" err="1">
                <a:ea typeface="ヒラギノ角ゴ Pro W3" pitchFamily="-28" charset="-128"/>
              </a:rPr>
              <a:t>Mormile</a:t>
            </a:r>
            <a:r>
              <a:rPr lang="it-IT" sz="2000" dirty="0">
                <a:ea typeface="ヒラギノ角ゴ Pro W3" pitchFamily="-28" charset="-128"/>
              </a:rPr>
              <a:t>)</a:t>
            </a:r>
          </a:p>
          <a:p>
            <a:pPr algn="just">
              <a:defRPr/>
            </a:pPr>
            <a:r>
              <a:rPr lang="it-IT" sz="2000" dirty="0">
                <a:ea typeface="ヒラギノ角ゴ Pro W3" pitchFamily="-28" charset="-128"/>
              </a:rPr>
              <a:t>	</a:t>
            </a:r>
          </a:p>
        </p:txBody>
      </p:sp>
      <p:sp>
        <p:nvSpPr>
          <p:cNvPr id="132101" name="AutoShape 5"/>
          <p:cNvSpPr>
            <a:spLocks noChangeArrowheads="1"/>
          </p:cNvSpPr>
          <p:nvPr/>
        </p:nvSpPr>
        <p:spPr bwMode="auto">
          <a:xfrm>
            <a:off x="4378548" y="2473385"/>
            <a:ext cx="287337" cy="431800"/>
          </a:xfrm>
          <a:prstGeom prst="downArrow">
            <a:avLst>
              <a:gd name="adj1" fmla="val 50000"/>
              <a:gd name="adj2" fmla="val 3756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it-IT" altLang="it-IT" sz="1000">
              <a:latin typeface="Calibri" pitchFamily="34" charset="0"/>
            </a:endParaRPr>
          </a:p>
        </p:txBody>
      </p:sp>
      <p:sp>
        <p:nvSpPr>
          <p:cNvPr id="4" name="Segnaposto numero diapositiva 3"/>
          <p:cNvSpPr>
            <a:spLocks noGrp="1"/>
          </p:cNvSpPr>
          <p:nvPr>
            <p:ph type="sldNum" sz="quarter" idx="12"/>
          </p:nvPr>
        </p:nvSpPr>
        <p:spPr/>
        <p:txBody>
          <a:bodyPr/>
          <a:lstStyle/>
          <a:p>
            <a:fld id="{E7A41E1B-4F70-4964-A407-84C68BE8251C}" type="slidenum">
              <a:rPr lang="it-IT" smtClean="0">
                <a:solidFill>
                  <a:schemeClr val="tx1"/>
                </a:solidFill>
              </a:rPr>
              <a:t>35</a:t>
            </a:fld>
            <a:endParaRPr lang="it-IT">
              <a:solidFill>
                <a:schemeClr val="tx1"/>
              </a:solidFill>
            </a:endParaRPr>
          </a:p>
        </p:txBody>
      </p:sp>
      <p:sp>
        <p:nvSpPr>
          <p:cNvPr id="2" name="Segnaposto piè di pagina 1"/>
          <p:cNvSpPr>
            <a:spLocks noGrp="1"/>
          </p:cNvSpPr>
          <p:nvPr>
            <p:ph type="ftr" sz="quarter" idx="11"/>
          </p:nvPr>
        </p:nvSpPr>
        <p:spPr/>
        <p:txBody>
          <a:bodyPr/>
          <a:lstStyle/>
          <a:p>
            <a:r>
              <a:rPr lang="it-IT"/>
              <a:t>Avv. Renato Scorcelli  </a:t>
            </a:r>
          </a:p>
          <a:p>
            <a:r>
              <a:rPr lang="it-IT"/>
              <a:t>rscorcelli@splegal.it </a:t>
            </a:r>
            <a:endParaRPr lang="it-IT" dirty="0"/>
          </a:p>
        </p:txBody>
      </p:sp>
    </p:spTree>
    <p:extLst>
      <p:ext uri="{BB962C8B-B14F-4D97-AF65-F5344CB8AC3E}">
        <p14:creationId xmlns:p14="http://schemas.microsoft.com/office/powerpoint/2010/main" val="15677889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539552" y="548680"/>
            <a:ext cx="8229600" cy="1143000"/>
          </a:xfrm>
        </p:spPr>
        <p:txBody>
          <a:bodyPr/>
          <a:lstStyle/>
          <a:p>
            <a:pPr eaLnBrk="1" hangingPunct="1"/>
            <a:r>
              <a:rPr lang="it-IT" altLang="it-IT" sz="2800" b="1" dirty="0">
                <a:solidFill>
                  <a:schemeClr val="tx1"/>
                </a:solidFill>
                <a:latin typeface="Microsoft Sans Serif" pitchFamily="34" charset="0"/>
              </a:rPr>
              <a:t/>
            </a:r>
            <a:br>
              <a:rPr lang="it-IT" altLang="it-IT" sz="2800" b="1" dirty="0">
                <a:solidFill>
                  <a:schemeClr val="tx1"/>
                </a:solidFill>
                <a:latin typeface="Microsoft Sans Serif" pitchFamily="34" charset="0"/>
              </a:rPr>
            </a:br>
            <a:r>
              <a:rPr lang="it-IT" altLang="it-IT" sz="2800" b="1" dirty="0">
                <a:solidFill>
                  <a:schemeClr val="tx1"/>
                </a:solidFill>
                <a:latin typeface="Microsoft Sans Serif" pitchFamily="34" charset="0"/>
              </a:rPr>
              <a:t>Controversie tra sostituto e sostituito</a:t>
            </a:r>
          </a:p>
        </p:txBody>
      </p:sp>
      <p:sp>
        <p:nvSpPr>
          <p:cNvPr id="953347" name="Rectangle 3"/>
          <p:cNvSpPr>
            <a:spLocks noGrp="1" noChangeArrowheads="1"/>
          </p:cNvSpPr>
          <p:nvPr>
            <p:ph type="body" idx="1"/>
          </p:nvPr>
        </p:nvSpPr>
        <p:spPr>
          <a:xfrm>
            <a:off x="539552" y="1830387"/>
            <a:ext cx="8229600" cy="4525963"/>
          </a:xfrm>
        </p:spPr>
        <p:txBody>
          <a:bodyPr/>
          <a:lstStyle/>
          <a:p>
            <a:pPr algn="just" eaLnBrk="1" hangingPunct="1">
              <a:lnSpc>
                <a:spcPct val="80000"/>
              </a:lnSpc>
              <a:buFontTx/>
              <a:buNone/>
              <a:defRPr/>
            </a:pPr>
            <a:r>
              <a:rPr lang="it-IT" sz="2400" dirty="0">
                <a:latin typeface="Microsoft Sans Serif" pitchFamily="34" charset="0"/>
              </a:rPr>
              <a:t>	Orientamento risalente, </a:t>
            </a:r>
            <a:r>
              <a:rPr lang="it-IT" sz="2400" dirty="0" err="1">
                <a:effectLst>
                  <a:outerShdw blurRad="38100" dist="38100" dir="2700000" algn="tl">
                    <a:srgbClr val="C0C0C0"/>
                  </a:outerShdw>
                </a:effectLst>
                <a:latin typeface="Microsoft Sans Serif" pitchFamily="34" charset="0"/>
              </a:rPr>
              <a:t>Cass</a:t>
            </a:r>
            <a:r>
              <a:rPr lang="it-IT" sz="2400" dirty="0">
                <a:effectLst>
                  <a:outerShdw blurRad="38100" dist="38100" dir="2700000" algn="tl">
                    <a:srgbClr val="C0C0C0"/>
                  </a:outerShdw>
                </a:effectLst>
                <a:latin typeface="Microsoft Sans Serif" pitchFamily="34" charset="0"/>
              </a:rPr>
              <a:t>. S.U. n. 745/03:</a:t>
            </a:r>
          </a:p>
          <a:p>
            <a:pPr eaLnBrk="1" hangingPunct="1">
              <a:lnSpc>
                <a:spcPct val="80000"/>
              </a:lnSpc>
              <a:buFontTx/>
              <a:buNone/>
              <a:defRPr/>
            </a:pPr>
            <a:endParaRPr lang="it-IT" sz="2400" dirty="0">
              <a:latin typeface="Microsoft Sans Serif" pitchFamily="34" charset="0"/>
            </a:endParaRPr>
          </a:p>
          <a:p>
            <a:pPr algn="just" eaLnBrk="1" hangingPunct="1">
              <a:lnSpc>
                <a:spcPct val="80000"/>
              </a:lnSpc>
              <a:defRPr/>
            </a:pPr>
            <a:r>
              <a:rPr lang="it-IT" sz="2400" dirty="0">
                <a:latin typeface="Microsoft Sans Serif" pitchFamily="34" charset="0"/>
              </a:rPr>
              <a:t>giurisdizione Commissione Tributaria se relative alla legittimità delle ritenute 	 operate dal datore di lavoro,</a:t>
            </a:r>
          </a:p>
          <a:p>
            <a:pPr algn="just" eaLnBrk="1" hangingPunct="1">
              <a:lnSpc>
                <a:spcPct val="80000"/>
              </a:lnSpc>
              <a:buFontTx/>
              <a:buNone/>
              <a:defRPr/>
            </a:pPr>
            <a:r>
              <a:rPr lang="it-IT" sz="2400" dirty="0">
                <a:latin typeface="Microsoft Sans Serif" pitchFamily="34" charset="0"/>
              </a:rPr>
              <a:t> </a:t>
            </a:r>
          </a:p>
          <a:p>
            <a:pPr algn="just" eaLnBrk="1" hangingPunct="1">
              <a:lnSpc>
                <a:spcPct val="80000"/>
              </a:lnSpc>
              <a:defRPr/>
            </a:pPr>
            <a:r>
              <a:rPr lang="it-IT" sz="2400" dirty="0">
                <a:latin typeface="Microsoft Sans Serif" pitchFamily="34" charset="0"/>
              </a:rPr>
              <a:t>giurisdizione del giudice del lavoro se relative al corretto adempimento degli obblighi di pagamento derivanti dalla transazione medesima</a:t>
            </a:r>
          </a:p>
          <a:p>
            <a:pPr eaLnBrk="1" hangingPunct="1">
              <a:lnSpc>
                <a:spcPct val="80000"/>
              </a:lnSpc>
              <a:buFontTx/>
              <a:buNone/>
              <a:defRPr/>
            </a:pPr>
            <a:r>
              <a:rPr lang="it-IT" sz="2400" dirty="0">
                <a:effectLst>
                  <a:outerShdw blurRad="38100" dist="38100" dir="2700000" algn="tl">
                    <a:srgbClr val="C0C0C0"/>
                  </a:outerShdw>
                </a:effectLst>
                <a:latin typeface="Microsoft Sans Serif" pitchFamily="34" charset="0"/>
              </a:rPr>
              <a:t> </a:t>
            </a:r>
            <a:br>
              <a:rPr lang="it-IT" sz="2400" dirty="0">
                <a:effectLst>
                  <a:outerShdw blurRad="38100" dist="38100" dir="2700000" algn="tl">
                    <a:srgbClr val="C0C0C0"/>
                  </a:outerShdw>
                </a:effectLst>
                <a:latin typeface="Microsoft Sans Serif" pitchFamily="34" charset="0"/>
              </a:rPr>
            </a:br>
            <a:endParaRPr lang="it-IT" sz="2400" dirty="0">
              <a:effectLst>
                <a:outerShdw blurRad="38100" dist="38100" dir="2700000" algn="tl">
                  <a:srgbClr val="C0C0C0"/>
                </a:outerShdw>
              </a:effectLst>
              <a:latin typeface="Microsoft Sans Serif" pitchFamily="34" charset="0"/>
            </a:endParaRPr>
          </a:p>
        </p:txBody>
      </p:sp>
      <p:sp>
        <p:nvSpPr>
          <p:cNvPr id="4" name="Segnaposto numero diapositiva 3"/>
          <p:cNvSpPr>
            <a:spLocks noGrp="1"/>
          </p:cNvSpPr>
          <p:nvPr>
            <p:ph type="sldNum" sz="quarter" idx="12"/>
          </p:nvPr>
        </p:nvSpPr>
        <p:spPr/>
        <p:txBody>
          <a:bodyPr/>
          <a:lstStyle/>
          <a:p>
            <a:fld id="{E7A41E1B-4F70-4964-A407-84C68BE8251C}" type="slidenum">
              <a:rPr lang="it-IT" smtClean="0">
                <a:solidFill>
                  <a:schemeClr val="tx1"/>
                </a:solidFill>
              </a:rPr>
              <a:t>36</a:t>
            </a:fld>
            <a:endParaRPr lang="it-IT">
              <a:solidFill>
                <a:schemeClr val="tx1"/>
              </a:solidFill>
            </a:endParaRPr>
          </a:p>
        </p:txBody>
      </p:sp>
      <p:sp>
        <p:nvSpPr>
          <p:cNvPr id="2" name="Segnaposto piè di pagina 1"/>
          <p:cNvSpPr>
            <a:spLocks noGrp="1"/>
          </p:cNvSpPr>
          <p:nvPr>
            <p:ph type="ftr" sz="quarter" idx="11"/>
          </p:nvPr>
        </p:nvSpPr>
        <p:spPr/>
        <p:txBody>
          <a:bodyPr/>
          <a:lstStyle/>
          <a:p>
            <a:r>
              <a:rPr lang="it-IT"/>
              <a:t>Avv. Renato Scorcelli </a:t>
            </a:r>
          </a:p>
          <a:p>
            <a:r>
              <a:rPr lang="it-IT"/>
              <a:t> rscorcelli@splegal.it </a:t>
            </a:r>
            <a:endParaRPr lang="it-IT" dirty="0"/>
          </a:p>
        </p:txBody>
      </p:sp>
    </p:spTree>
    <p:extLst>
      <p:ext uri="{BB962C8B-B14F-4D97-AF65-F5344CB8AC3E}">
        <p14:creationId xmlns:p14="http://schemas.microsoft.com/office/powerpoint/2010/main" val="19537856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488048" y="163981"/>
            <a:ext cx="8229600" cy="1143000"/>
          </a:xfrm>
        </p:spPr>
        <p:txBody>
          <a:bodyPr/>
          <a:lstStyle/>
          <a:p>
            <a:pPr eaLnBrk="1" hangingPunct="1"/>
            <a:r>
              <a:rPr lang="it-IT" altLang="it-IT" sz="2800" b="1" dirty="0">
                <a:solidFill>
                  <a:schemeClr val="tx1"/>
                </a:solidFill>
                <a:latin typeface="Microsoft Sans Serif" pitchFamily="34" charset="0"/>
              </a:rPr>
              <a:t/>
            </a:r>
            <a:br>
              <a:rPr lang="it-IT" altLang="it-IT" sz="2800" b="1" dirty="0">
                <a:solidFill>
                  <a:schemeClr val="tx1"/>
                </a:solidFill>
                <a:latin typeface="Microsoft Sans Serif" pitchFamily="34" charset="0"/>
              </a:rPr>
            </a:br>
            <a:r>
              <a:rPr lang="it-IT" altLang="it-IT" sz="2800" b="1" dirty="0">
                <a:solidFill>
                  <a:schemeClr val="tx1"/>
                </a:solidFill>
                <a:latin typeface="Microsoft Sans Serif" pitchFamily="34" charset="0"/>
              </a:rPr>
              <a:t>Controversie tra sostituto e sostituito</a:t>
            </a:r>
          </a:p>
        </p:txBody>
      </p:sp>
      <p:sp>
        <p:nvSpPr>
          <p:cNvPr id="954371" name="Rectangle 3"/>
          <p:cNvSpPr>
            <a:spLocks noGrp="1" noChangeArrowheads="1"/>
          </p:cNvSpPr>
          <p:nvPr>
            <p:ph type="body" idx="1"/>
          </p:nvPr>
        </p:nvSpPr>
        <p:spPr>
          <a:xfrm>
            <a:off x="716648" y="1700808"/>
            <a:ext cx="7772400" cy="4114800"/>
          </a:xfrm>
        </p:spPr>
        <p:txBody>
          <a:bodyPr>
            <a:normAutofit/>
          </a:bodyPr>
          <a:lstStyle/>
          <a:p>
            <a:pPr algn="just" eaLnBrk="1" hangingPunct="1">
              <a:buFontTx/>
              <a:buNone/>
              <a:defRPr/>
            </a:pPr>
            <a:r>
              <a:rPr lang="it-IT" sz="2400" dirty="0">
                <a:latin typeface="Microsoft Sans Serif" pitchFamily="34" charset="0"/>
              </a:rPr>
              <a:t>	Orientamento recente: </a:t>
            </a:r>
            <a:r>
              <a:rPr lang="it-IT" sz="2400" dirty="0" err="1">
                <a:effectLst>
                  <a:outerShdw blurRad="38100" dist="38100" dir="2700000" algn="tl">
                    <a:srgbClr val="C0C0C0"/>
                  </a:outerShdw>
                </a:effectLst>
                <a:latin typeface="Microsoft Sans Serif" pitchFamily="34" charset="0"/>
              </a:rPr>
              <a:t>Cass</a:t>
            </a:r>
            <a:r>
              <a:rPr lang="it-IT" sz="2400" dirty="0">
                <a:effectLst>
                  <a:outerShdw blurRad="38100" dist="38100" dir="2700000" algn="tl">
                    <a:srgbClr val="C0C0C0"/>
                  </a:outerShdw>
                </a:effectLst>
                <a:latin typeface="Microsoft Sans Serif" pitchFamily="34" charset="0"/>
              </a:rPr>
              <a:t>. S.U. n. 8312/10:</a:t>
            </a:r>
          </a:p>
          <a:p>
            <a:pPr eaLnBrk="1" hangingPunct="1">
              <a:buFontTx/>
              <a:buNone/>
              <a:defRPr/>
            </a:pPr>
            <a:endParaRPr lang="it-IT" sz="2400" dirty="0">
              <a:latin typeface="Microsoft Sans Serif" pitchFamily="34" charset="0"/>
            </a:endParaRPr>
          </a:p>
          <a:p>
            <a:pPr algn="just">
              <a:defRPr/>
            </a:pPr>
            <a:r>
              <a:rPr lang="it-IT" sz="2400" dirty="0">
                <a:latin typeface="Microsoft Sans Serif" pitchFamily="34" charset="0"/>
              </a:rPr>
              <a:t>Sempre giurisdizione del giudice del lavoro, trattandosi di diritto del sostituito nei confronti del sostituto nell’ambito di un rapporto privatistico cui risulta estraneo il potere impositivo pubblico (</a:t>
            </a:r>
            <a:r>
              <a:rPr lang="it-IT" sz="2400" dirty="0" err="1">
                <a:latin typeface="Microsoft Sans Serif" pitchFamily="34" charset="0"/>
              </a:rPr>
              <a:t>conf</a:t>
            </a:r>
            <a:r>
              <a:rPr lang="it-IT" sz="2400" dirty="0">
                <a:latin typeface="Microsoft Sans Serif" pitchFamily="34" charset="0"/>
              </a:rPr>
              <a:t>. </a:t>
            </a:r>
            <a:r>
              <a:rPr lang="it-IT" sz="2400" dirty="0" err="1">
                <a:latin typeface="Microsoft Sans Serif" pitchFamily="34" charset="0"/>
              </a:rPr>
              <a:t>Cass</a:t>
            </a:r>
            <a:r>
              <a:rPr lang="it-IT" sz="2400" dirty="0">
                <a:latin typeface="Microsoft Sans Serif" pitchFamily="34" charset="0"/>
              </a:rPr>
              <a:t>. 19289/2012. V. anche </a:t>
            </a:r>
            <a:r>
              <a:rPr lang="it-IT" sz="2400" dirty="0" err="1">
                <a:latin typeface="Microsoft Sans Serif" pitchFamily="34" charset="0"/>
              </a:rPr>
              <a:t>Cass</a:t>
            </a:r>
            <a:r>
              <a:rPr lang="it-IT" sz="2400" dirty="0">
                <a:latin typeface="Microsoft Sans Serif" pitchFamily="34" charset="0"/>
              </a:rPr>
              <a:t>. n. 2133/2013;  </a:t>
            </a:r>
            <a:r>
              <a:rPr lang="it-IT" sz="2400" dirty="0" err="1">
                <a:latin typeface="Microsoft Sans Serif" pitchFamily="34" charset="0"/>
              </a:rPr>
              <a:t>Cass</a:t>
            </a:r>
            <a:r>
              <a:rPr lang="it-IT" sz="2400" dirty="0">
                <a:latin typeface="Microsoft Sans Serif" pitchFamily="34" charset="0"/>
              </a:rPr>
              <a:t>. S.U </a:t>
            </a:r>
            <a:r>
              <a:rPr lang="it-IT" sz="2400" dirty="0" err="1">
                <a:latin typeface="Microsoft Sans Serif" pitchFamily="34" charset="0"/>
              </a:rPr>
              <a:t>ord</a:t>
            </a:r>
            <a:r>
              <a:rPr lang="it-IT" sz="2400" dirty="0">
                <a:latin typeface="Microsoft Sans Serif" pitchFamily="34" charset="0"/>
              </a:rPr>
              <a:t>. n. 9033/2014; da ultimo, </a:t>
            </a:r>
            <a:r>
              <a:rPr lang="it-IT" sz="2400" dirty="0" err="1">
                <a:latin typeface="Microsoft Sans Serif" pitchFamily="34" charset="0"/>
              </a:rPr>
              <a:t>Cass</a:t>
            </a:r>
            <a:r>
              <a:rPr lang="it-IT" sz="2400" dirty="0">
                <a:latin typeface="Microsoft Sans Serif" pitchFamily="34" charset="0"/>
              </a:rPr>
              <a:t>. 15 settembre 2017 n. 21523.)</a:t>
            </a:r>
          </a:p>
        </p:txBody>
      </p:sp>
      <p:sp>
        <p:nvSpPr>
          <p:cNvPr id="4" name="Segnaposto numero diapositiva 3"/>
          <p:cNvSpPr>
            <a:spLocks noGrp="1"/>
          </p:cNvSpPr>
          <p:nvPr>
            <p:ph type="sldNum" sz="quarter" idx="12"/>
          </p:nvPr>
        </p:nvSpPr>
        <p:spPr/>
        <p:txBody>
          <a:bodyPr/>
          <a:lstStyle/>
          <a:p>
            <a:fld id="{E7A41E1B-4F70-4964-A407-84C68BE8251C}" type="slidenum">
              <a:rPr lang="it-IT" smtClean="0">
                <a:solidFill>
                  <a:schemeClr val="tx1"/>
                </a:solidFill>
              </a:rPr>
              <a:t>37</a:t>
            </a:fld>
            <a:endParaRPr lang="it-IT">
              <a:solidFill>
                <a:schemeClr val="tx1"/>
              </a:solidFill>
            </a:endParaRPr>
          </a:p>
        </p:txBody>
      </p:sp>
      <p:sp>
        <p:nvSpPr>
          <p:cNvPr id="2" name="Segnaposto piè di pagina 1"/>
          <p:cNvSpPr>
            <a:spLocks noGrp="1"/>
          </p:cNvSpPr>
          <p:nvPr>
            <p:ph type="ftr" sz="quarter" idx="11"/>
          </p:nvPr>
        </p:nvSpPr>
        <p:spPr/>
        <p:txBody>
          <a:bodyPr/>
          <a:lstStyle/>
          <a:p>
            <a:r>
              <a:rPr lang="it-IT" dirty="0"/>
              <a:t>Avv. Renato Scorcelli  </a:t>
            </a:r>
          </a:p>
          <a:p>
            <a:r>
              <a:rPr lang="it-IT" dirty="0"/>
              <a:t>rscorcelli@splegal.it </a:t>
            </a:r>
          </a:p>
        </p:txBody>
      </p:sp>
    </p:spTree>
    <p:extLst>
      <p:ext uri="{BB962C8B-B14F-4D97-AF65-F5344CB8AC3E}">
        <p14:creationId xmlns:p14="http://schemas.microsoft.com/office/powerpoint/2010/main" val="24591130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507802" y="332656"/>
            <a:ext cx="8229600" cy="1143000"/>
          </a:xfrm>
        </p:spPr>
        <p:txBody>
          <a:bodyPr>
            <a:normAutofit fontScale="90000"/>
          </a:bodyPr>
          <a:lstStyle/>
          <a:p>
            <a:pPr eaLnBrk="1" hangingPunct="1"/>
            <a:r>
              <a:rPr lang="it-IT" altLang="it-IT" sz="2400" b="1" dirty="0">
                <a:latin typeface="Microsoft Sans Serif" pitchFamily="34" charset="0"/>
              </a:rPr>
              <a:t/>
            </a:r>
            <a:br>
              <a:rPr lang="it-IT" altLang="it-IT" sz="2400" b="1" dirty="0">
                <a:latin typeface="Microsoft Sans Serif" pitchFamily="34" charset="0"/>
              </a:rPr>
            </a:br>
            <a:r>
              <a:rPr lang="it-IT" altLang="it-IT" sz="2400" b="1" dirty="0">
                <a:latin typeface="Microsoft Sans Serif" pitchFamily="34" charset="0"/>
              </a:rPr>
              <a:t/>
            </a:r>
            <a:br>
              <a:rPr lang="it-IT" altLang="it-IT" sz="2400" b="1" dirty="0">
                <a:latin typeface="Microsoft Sans Serif" pitchFamily="34" charset="0"/>
              </a:rPr>
            </a:br>
            <a:r>
              <a:rPr lang="it-IT" altLang="it-IT" sz="2400" b="1" dirty="0">
                <a:latin typeface="Microsoft Sans Serif" pitchFamily="34" charset="0"/>
              </a:rPr>
              <a:t/>
            </a:r>
            <a:br>
              <a:rPr lang="it-IT" altLang="it-IT" sz="2400" b="1" dirty="0">
                <a:latin typeface="Microsoft Sans Serif" pitchFamily="34" charset="0"/>
              </a:rPr>
            </a:br>
            <a:r>
              <a:rPr lang="it-IT" altLang="it-IT" sz="2400" b="1" dirty="0">
                <a:latin typeface="Microsoft Sans Serif" pitchFamily="34" charset="0"/>
              </a:rPr>
              <a:t>Responsabilità solidale (es. appalto e somministrazione) e ritenute</a:t>
            </a:r>
          </a:p>
        </p:txBody>
      </p:sp>
      <p:sp>
        <p:nvSpPr>
          <p:cNvPr id="135171" name="Rectangle 3"/>
          <p:cNvSpPr>
            <a:spLocks noGrp="1" noChangeArrowheads="1"/>
          </p:cNvSpPr>
          <p:nvPr>
            <p:ph type="body" idx="1"/>
          </p:nvPr>
        </p:nvSpPr>
        <p:spPr>
          <a:xfrm>
            <a:off x="507802" y="1832691"/>
            <a:ext cx="8229600" cy="4525963"/>
          </a:xfrm>
        </p:spPr>
        <p:txBody>
          <a:bodyPr/>
          <a:lstStyle/>
          <a:p>
            <a:pPr eaLnBrk="1" hangingPunct="1">
              <a:lnSpc>
                <a:spcPct val="90000"/>
              </a:lnSpc>
            </a:pPr>
            <a:endParaRPr lang="it-IT" altLang="it-IT" sz="2800" dirty="0"/>
          </a:p>
          <a:p>
            <a:pPr algn="just" eaLnBrk="1" hangingPunct="1">
              <a:lnSpc>
                <a:spcPct val="90000"/>
              </a:lnSpc>
            </a:pPr>
            <a:r>
              <a:rPr lang="it-IT" altLang="it-IT" sz="2400" dirty="0">
                <a:latin typeface="Microsoft Sans Serif" pitchFamily="34" charset="0"/>
              </a:rPr>
              <a:t>Il soggetto solidalmente responsabile con il datore di lavoro per crediti di lavoro subordinato deve effettuare la ritenuta prescritta dall’art. 23 D.P.R. 600/73 ed adempiere agli obblighi di versamento, certificazione e dichiarazione (Risoluzione Agenzia Generale delle Entrate n. 481 del 19/12/08. V. anche Circolare Agenzia Entrate 1° marzo 2013)</a:t>
            </a:r>
          </a:p>
          <a:p>
            <a:pPr eaLnBrk="1" hangingPunct="1">
              <a:lnSpc>
                <a:spcPct val="90000"/>
              </a:lnSpc>
            </a:pPr>
            <a:r>
              <a:rPr lang="it-IT" altLang="it-IT" sz="2400" dirty="0">
                <a:latin typeface="Microsoft Sans Serif" pitchFamily="34" charset="0"/>
              </a:rPr>
              <a:t>Si privilegia la natura del credito</a:t>
            </a:r>
            <a:br>
              <a:rPr lang="it-IT" altLang="it-IT" sz="2400" dirty="0">
                <a:latin typeface="Microsoft Sans Serif" pitchFamily="34" charset="0"/>
              </a:rPr>
            </a:br>
            <a:endParaRPr lang="it-IT" altLang="it-IT" sz="2400" dirty="0">
              <a:latin typeface="Microsoft Sans Serif" pitchFamily="34" charset="0"/>
            </a:endParaRPr>
          </a:p>
        </p:txBody>
      </p:sp>
      <p:sp>
        <p:nvSpPr>
          <p:cNvPr id="4" name="Segnaposto numero diapositiva 3"/>
          <p:cNvSpPr>
            <a:spLocks noGrp="1"/>
          </p:cNvSpPr>
          <p:nvPr>
            <p:ph type="sldNum" sz="quarter" idx="12"/>
          </p:nvPr>
        </p:nvSpPr>
        <p:spPr/>
        <p:txBody>
          <a:bodyPr/>
          <a:lstStyle/>
          <a:p>
            <a:fld id="{E7A41E1B-4F70-4964-A407-84C68BE8251C}" type="slidenum">
              <a:rPr lang="it-IT" smtClean="0">
                <a:solidFill>
                  <a:schemeClr val="tx1"/>
                </a:solidFill>
              </a:rPr>
              <a:t>38</a:t>
            </a:fld>
            <a:endParaRPr lang="it-IT">
              <a:solidFill>
                <a:schemeClr val="tx1"/>
              </a:solidFill>
            </a:endParaRPr>
          </a:p>
        </p:txBody>
      </p:sp>
      <p:sp>
        <p:nvSpPr>
          <p:cNvPr id="2" name="Segnaposto piè di pagina 1"/>
          <p:cNvSpPr>
            <a:spLocks noGrp="1"/>
          </p:cNvSpPr>
          <p:nvPr>
            <p:ph type="ftr" sz="quarter" idx="11"/>
          </p:nvPr>
        </p:nvSpPr>
        <p:spPr/>
        <p:txBody>
          <a:bodyPr/>
          <a:lstStyle/>
          <a:p>
            <a:r>
              <a:rPr lang="it-IT"/>
              <a:t>Avv. Renato Scorcelli </a:t>
            </a:r>
          </a:p>
          <a:p>
            <a:r>
              <a:rPr lang="it-IT"/>
              <a:t> rscorcelli@splegal.it </a:t>
            </a:r>
            <a:endParaRPr lang="it-IT" dirty="0"/>
          </a:p>
        </p:txBody>
      </p:sp>
    </p:spTree>
    <p:extLst>
      <p:ext uri="{BB962C8B-B14F-4D97-AF65-F5344CB8AC3E}">
        <p14:creationId xmlns:p14="http://schemas.microsoft.com/office/powerpoint/2010/main" val="32223963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467544" y="476672"/>
            <a:ext cx="8229600" cy="1143000"/>
          </a:xfrm>
        </p:spPr>
        <p:txBody>
          <a:bodyPr>
            <a:normAutofit/>
          </a:bodyPr>
          <a:lstStyle/>
          <a:p>
            <a:pPr eaLnBrk="1" hangingPunct="1"/>
            <a:r>
              <a:rPr lang="it-IT" altLang="it-IT" sz="2800" b="1" dirty="0">
                <a:latin typeface="Microsoft Sans Serif" pitchFamily="34" charset="0"/>
              </a:rPr>
              <a:t/>
            </a:r>
            <a:br>
              <a:rPr lang="it-IT" altLang="it-IT" sz="2800" b="1" dirty="0">
                <a:latin typeface="Microsoft Sans Serif" pitchFamily="34" charset="0"/>
              </a:rPr>
            </a:br>
            <a:r>
              <a:rPr lang="it-IT" altLang="it-IT" sz="2800" b="1" dirty="0">
                <a:latin typeface="Microsoft Sans Serif" pitchFamily="34" charset="0"/>
              </a:rPr>
              <a:t>Pignoramento presso terzi e ritenute</a:t>
            </a:r>
            <a:r>
              <a:rPr lang="it-IT" altLang="it-IT" sz="4000" u="sng" dirty="0"/>
              <a:t> </a:t>
            </a:r>
          </a:p>
        </p:txBody>
      </p:sp>
      <p:sp>
        <p:nvSpPr>
          <p:cNvPr id="136195" name="Rectangle 3"/>
          <p:cNvSpPr>
            <a:spLocks noGrp="1" noChangeArrowheads="1"/>
          </p:cNvSpPr>
          <p:nvPr>
            <p:ph type="body" idx="1"/>
          </p:nvPr>
        </p:nvSpPr>
        <p:spPr>
          <a:xfrm>
            <a:off x="395536" y="1916832"/>
            <a:ext cx="8229600" cy="4525963"/>
          </a:xfrm>
        </p:spPr>
        <p:txBody>
          <a:bodyPr/>
          <a:lstStyle/>
          <a:p>
            <a:pPr algn="just" eaLnBrk="1" hangingPunct="1">
              <a:lnSpc>
                <a:spcPct val="90000"/>
              </a:lnSpc>
            </a:pPr>
            <a:r>
              <a:rPr lang="it-IT" altLang="it-IT" sz="2400" dirty="0">
                <a:latin typeface="Microsoft Sans Serif" pitchFamily="34" charset="0"/>
              </a:rPr>
              <a:t>Se il pignoramento è riferito a somme per le quali deve essere operata una ritenuta alla fonte, il terzo pignorato – ove rivesta la qualifica di sostituto di imposta – deve operare, all’atto del pagamento delle somme, una ritenuta d’acconto nella misura del 20% (art. 15 L. 449/1997, come modificato dall’art. 15, comma 2, D.L. 78/2009) Circ. Ag. Entrate 2/3/2011 n 8/E.</a:t>
            </a:r>
          </a:p>
          <a:p>
            <a:pPr algn="just" eaLnBrk="1" hangingPunct="1">
              <a:lnSpc>
                <a:spcPct val="90000"/>
              </a:lnSpc>
            </a:pPr>
            <a:r>
              <a:rPr lang="it-IT" altLang="it-IT" sz="2400" dirty="0">
                <a:latin typeface="Microsoft Sans Serif" pitchFamily="34" charset="0"/>
              </a:rPr>
              <a:t>Il percipiente dovrà quindi indicare tali importi nella dichiarazione dei redditi e corrispondere l’eventuale maggior IRPEF dovuta rispetto alla ritenuta operata.</a:t>
            </a:r>
          </a:p>
        </p:txBody>
      </p:sp>
      <p:sp>
        <p:nvSpPr>
          <p:cNvPr id="4" name="Segnaposto numero diapositiva 3"/>
          <p:cNvSpPr>
            <a:spLocks noGrp="1"/>
          </p:cNvSpPr>
          <p:nvPr>
            <p:ph type="sldNum" sz="quarter" idx="12"/>
          </p:nvPr>
        </p:nvSpPr>
        <p:spPr/>
        <p:txBody>
          <a:bodyPr/>
          <a:lstStyle/>
          <a:p>
            <a:fld id="{E7A41E1B-4F70-4964-A407-84C68BE8251C}" type="slidenum">
              <a:rPr lang="it-IT" smtClean="0">
                <a:solidFill>
                  <a:schemeClr val="tx1"/>
                </a:solidFill>
              </a:rPr>
              <a:t>39</a:t>
            </a:fld>
            <a:endParaRPr lang="it-IT" dirty="0">
              <a:solidFill>
                <a:schemeClr val="tx1"/>
              </a:solidFill>
            </a:endParaRPr>
          </a:p>
        </p:txBody>
      </p:sp>
      <p:sp>
        <p:nvSpPr>
          <p:cNvPr id="2" name="Segnaposto piè di pagina 1"/>
          <p:cNvSpPr>
            <a:spLocks noGrp="1"/>
          </p:cNvSpPr>
          <p:nvPr>
            <p:ph type="ftr" sz="quarter" idx="11"/>
          </p:nvPr>
        </p:nvSpPr>
        <p:spPr/>
        <p:txBody>
          <a:bodyPr/>
          <a:lstStyle/>
          <a:p>
            <a:r>
              <a:rPr lang="it-IT"/>
              <a:t>Avv. Renato Scorcelli </a:t>
            </a:r>
          </a:p>
          <a:p>
            <a:r>
              <a:rPr lang="it-IT"/>
              <a:t> rscorcelli@splegal.it </a:t>
            </a:r>
            <a:endParaRPr lang="it-IT" dirty="0"/>
          </a:p>
        </p:txBody>
      </p:sp>
    </p:spTree>
    <p:extLst>
      <p:ext uri="{BB962C8B-B14F-4D97-AF65-F5344CB8AC3E}">
        <p14:creationId xmlns:p14="http://schemas.microsoft.com/office/powerpoint/2010/main" val="3729901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p:cNvSpPr>
          <p:nvPr/>
        </p:nvSpPr>
        <p:spPr bwMode="auto">
          <a:xfrm>
            <a:off x="1619250" y="404813"/>
            <a:ext cx="68453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it-IT" sz="2400" b="1" dirty="0">
              <a:latin typeface="Optima" pitchFamily="-28" charset="0"/>
              <a:ea typeface="ヒラギノ角ゴ Pro W3" pitchFamily="-28" charset="-128"/>
              <a:sym typeface="Optima" pitchFamily="-28" charset="0"/>
            </a:endParaRPr>
          </a:p>
        </p:txBody>
      </p:sp>
      <p:sp>
        <p:nvSpPr>
          <p:cNvPr id="925699" name="Text Box 3"/>
          <p:cNvSpPr txBox="1">
            <a:spLocks noChangeArrowheads="1"/>
          </p:cNvSpPr>
          <p:nvPr/>
        </p:nvSpPr>
        <p:spPr bwMode="auto">
          <a:xfrm>
            <a:off x="467544" y="684213"/>
            <a:ext cx="8280400" cy="69249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endParaRPr lang="it-IT" sz="2400" b="1" dirty="0">
              <a:latin typeface="Arial" charset="0"/>
              <a:ea typeface="ヒラギノ角ゴ Pro W3" pitchFamily="-28" charset="-128"/>
            </a:endParaRPr>
          </a:p>
          <a:p>
            <a:pPr algn="ctr">
              <a:defRPr/>
            </a:pPr>
            <a:r>
              <a:rPr lang="it-IT" sz="2000" b="1" dirty="0">
                <a:latin typeface="Arial" charset="0"/>
                <a:ea typeface="ヒラギノ角ゴ Pro W3" pitchFamily="-28" charset="-128"/>
              </a:rPr>
              <a:t>Quadro normativo di riferimento:</a:t>
            </a:r>
          </a:p>
          <a:p>
            <a:pPr algn="ctr">
              <a:defRPr/>
            </a:pPr>
            <a:r>
              <a:rPr lang="it-IT" sz="2000" b="1" dirty="0">
                <a:latin typeface="Arial" charset="0"/>
                <a:ea typeface="ヒラギノ角ゴ Pro W3" pitchFamily="-28" charset="-128"/>
              </a:rPr>
              <a:t>Artt. 49 e 51 TUIR: nozione di reddito di lavoro dipendente</a:t>
            </a:r>
          </a:p>
          <a:p>
            <a:pPr algn="just">
              <a:defRPr/>
            </a:pPr>
            <a:endParaRPr lang="it-IT" sz="2000" u="sng" dirty="0">
              <a:ea typeface="ヒラギノ角ゴ Pro W3" pitchFamily="-28" charset="-128"/>
            </a:endParaRPr>
          </a:p>
          <a:p>
            <a:pPr algn="just">
              <a:defRPr/>
            </a:pPr>
            <a:r>
              <a:rPr lang="it-IT" sz="2200" b="1" dirty="0">
                <a:ea typeface="ヒラギノ角ゴ Pro W3" pitchFamily="-28" charset="-128"/>
              </a:rPr>
              <a:t>Art. 49 (già art. 46) TUIR: </a:t>
            </a:r>
            <a:r>
              <a:rPr lang="it-IT" sz="2200" dirty="0">
                <a:ea typeface="ヒラギノ角ゴ Pro W3" pitchFamily="-28" charset="-128"/>
              </a:rPr>
              <a:t>redditi di lavoro dipendente </a:t>
            </a:r>
            <a:r>
              <a:rPr lang="it-IT" sz="2200" dirty="0">
                <a:effectLst>
                  <a:outerShdw blurRad="38100" dist="38100" dir="2700000" algn="tl">
                    <a:srgbClr val="C0C0C0"/>
                  </a:outerShdw>
                </a:effectLst>
                <a:ea typeface="ヒラギノ角ゴ Pro W3" pitchFamily="-28" charset="-128"/>
              </a:rPr>
              <a:t>quelli che “</a:t>
            </a:r>
            <a:r>
              <a:rPr lang="it-IT" sz="2200" b="1" i="1" dirty="0">
                <a:effectLst>
                  <a:outerShdw blurRad="38100" dist="38100" dir="2700000" algn="tl">
                    <a:srgbClr val="C0C0C0"/>
                  </a:outerShdw>
                </a:effectLst>
                <a:ea typeface="ヒラギノ角ゴ Pro W3" pitchFamily="-28" charset="-128"/>
              </a:rPr>
              <a:t>derivano</a:t>
            </a:r>
            <a:r>
              <a:rPr lang="it-IT" sz="2200" b="1" dirty="0">
                <a:effectLst>
                  <a:outerShdw blurRad="38100" dist="38100" dir="2700000" algn="tl">
                    <a:srgbClr val="C0C0C0"/>
                  </a:outerShdw>
                </a:effectLst>
                <a:ea typeface="ヒラギノ角ゴ Pro W3" pitchFamily="-28" charset="-128"/>
              </a:rPr>
              <a:t>”</a:t>
            </a:r>
            <a:r>
              <a:rPr lang="it-IT" sz="2200" dirty="0">
                <a:effectLst>
                  <a:outerShdw blurRad="38100" dist="38100" dir="2700000" algn="tl">
                    <a:srgbClr val="C0C0C0"/>
                  </a:outerShdw>
                </a:effectLst>
                <a:ea typeface="ヒラギノ角ゴ Pro W3" pitchFamily="-28" charset="-128"/>
              </a:rPr>
              <a:t> da rapporti di lavoro subordinato</a:t>
            </a:r>
          </a:p>
          <a:p>
            <a:pPr algn="just">
              <a:defRPr/>
            </a:pPr>
            <a:endParaRPr lang="it-IT" sz="2200" dirty="0">
              <a:effectLst>
                <a:outerShdw blurRad="38100" dist="38100" dir="2700000" algn="tl">
                  <a:srgbClr val="C0C0C0"/>
                </a:outerShdw>
              </a:effectLst>
              <a:ea typeface="ヒラギノ角ゴ Pro W3" pitchFamily="-28" charset="-128"/>
            </a:endParaRPr>
          </a:p>
          <a:p>
            <a:pPr algn="just">
              <a:defRPr/>
            </a:pPr>
            <a:r>
              <a:rPr lang="it-IT" sz="2200" b="1" dirty="0">
                <a:ea typeface="ヒラギノ角ゴ Pro W3" pitchFamily="-28" charset="-128"/>
              </a:rPr>
              <a:t>Art. 51 (già art. 48) TUIR): </a:t>
            </a:r>
            <a:r>
              <a:rPr lang="it-IT" sz="2200" i="1" dirty="0">
                <a:effectLst>
                  <a:outerShdw blurRad="38100" dist="38100" dir="2700000" algn="tl">
                    <a:srgbClr val="C0C0C0"/>
                  </a:outerShdw>
                </a:effectLst>
                <a:ea typeface="ヒラギノ角ゴ Pro W3" pitchFamily="-28" charset="-128"/>
              </a:rPr>
              <a:t>«Il </a:t>
            </a:r>
            <a:r>
              <a:rPr lang="it-IT" sz="2200" b="1" i="1" dirty="0">
                <a:effectLst>
                  <a:outerShdw blurRad="38100" dist="38100" dir="2700000" algn="tl">
                    <a:srgbClr val="C0C0C0"/>
                  </a:outerShdw>
                </a:effectLst>
                <a:ea typeface="ヒラギノ角ゴ Pro W3" pitchFamily="-28" charset="-128"/>
              </a:rPr>
              <a:t>reddito di lavoro dipendente è</a:t>
            </a:r>
            <a:r>
              <a:rPr lang="it-IT" sz="2200" i="1" dirty="0">
                <a:ea typeface="ヒラギノ角ゴ Pro W3" pitchFamily="-28" charset="-128"/>
              </a:rPr>
              <a:t> costituito da tutte le somme e i valori in genere, a qualunque titolo percepiti nel periodo di imposta, anche sotto forma di erogazioni liberali, </a:t>
            </a:r>
            <a:r>
              <a:rPr lang="it-IT" sz="2200" b="1" i="1" u="sng" dirty="0">
                <a:ea typeface="ヒラギノ角ゴ Pro W3" pitchFamily="-28" charset="-128"/>
              </a:rPr>
              <a:t>in relazione</a:t>
            </a:r>
            <a:r>
              <a:rPr lang="it-IT" sz="2200" i="1" dirty="0">
                <a:ea typeface="ヒラギノ角ゴ Pro W3" pitchFamily="-28" charset="-128"/>
              </a:rPr>
              <a:t> al rapporto di lavoro”</a:t>
            </a:r>
            <a:r>
              <a:rPr lang="it-IT" sz="2200" dirty="0">
                <a:ea typeface="ヒラギノ角ゴ Pro W3" pitchFamily="-28" charset="-128"/>
              </a:rPr>
              <a:t> . </a:t>
            </a:r>
          </a:p>
          <a:p>
            <a:pPr algn="just">
              <a:defRPr/>
            </a:pPr>
            <a:endParaRPr lang="it-IT" sz="2200" b="1" dirty="0">
              <a:ea typeface="ヒラギノ角ゴ Pro W3" pitchFamily="-28" charset="-128"/>
              <a:cs typeface="Microsoft Sans Serif" pitchFamily="34" charset="0"/>
            </a:endParaRPr>
          </a:p>
          <a:p>
            <a:pPr algn="just">
              <a:defRPr/>
            </a:pPr>
            <a:r>
              <a:rPr lang="it-IT" sz="2200" b="1" dirty="0">
                <a:ea typeface="ヒラギノ角ゴ Pro W3" pitchFamily="-28" charset="-128"/>
                <a:cs typeface="Microsoft Sans Serif" pitchFamily="34" charset="0"/>
              </a:rPr>
              <a:t>Oggi: sufficiente nesso </a:t>
            </a:r>
            <a:r>
              <a:rPr lang="it-IT" sz="2200" b="1" u="sng" dirty="0">
                <a:ea typeface="ヒラギノ角ゴ Pro W3" pitchFamily="-28" charset="-128"/>
                <a:cs typeface="Microsoft Sans Serif" pitchFamily="34" charset="0"/>
              </a:rPr>
              <a:t>mera </a:t>
            </a:r>
            <a:r>
              <a:rPr lang="it-IT" sz="2200" b="1" dirty="0">
                <a:ea typeface="ヒラギノ角ゴ Pro W3" pitchFamily="-28" charset="-128"/>
                <a:cs typeface="Microsoft Sans Serif" pitchFamily="34" charset="0"/>
              </a:rPr>
              <a:t>occasionalità.</a:t>
            </a:r>
          </a:p>
          <a:p>
            <a:pPr algn="just">
              <a:defRPr/>
            </a:pPr>
            <a:r>
              <a:rPr lang="it-IT" sz="2200" b="1" dirty="0">
                <a:ea typeface="ヒラギノ角ゴ Pro W3" pitchFamily="-28" charset="-128"/>
                <a:cs typeface="Microsoft Sans Serif" pitchFamily="34" charset="0"/>
              </a:rPr>
              <a:t>Prima: necessario nesso di corrispettività «</a:t>
            </a:r>
            <a:r>
              <a:rPr lang="it-IT" sz="2200" b="1" i="1" dirty="0">
                <a:ea typeface="ヒラギノ角ゴ Pro W3" pitchFamily="-28" charset="-128"/>
                <a:cs typeface="Microsoft Sans Serif" pitchFamily="34" charset="0"/>
              </a:rPr>
              <a:t>in dipendenza del lavoro prestato</a:t>
            </a:r>
            <a:r>
              <a:rPr lang="it-IT" sz="2200" b="1" dirty="0">
                <a:ea typeface="ヒラギノ角ゴ Pro W3" pitchFamily="-28" charset="-128"/>
                <a:cs typeface="Microsoft Sans Serif" pitchFamily="34" charset="0"/>
              </a:rPr>
              <a:t>» (DPR 597/73)</a:t>
            </a:r>
          </a:p>
          <a:p>
            <a:pPr algn="just">
              <a:defRPr/>
            </a:pPr>
            <a:endParaRPr lang="it-IT" sz="2400" b="1" dirty="0">
              <a:ea typeface="ヒラギノ角ゴ Pro W3" pitchFamily="-28" charset="-128"/>
            </a:endParaRPr>
          </a:p>
          <a:p>
            <a:pPr algn="just">
              <a:defRPr/>
            </a:pPr>
            <a:endParaRPr lang="it-IT" dirty="0">
              <a:ea typeface="ヒラギノ角ゴ Pro W3" pitchFamily="-28" charset="-128"/>
            </a:endParaRPr>
          </a:p>
          <a:p>
            <a:pPr algn="just">
              <a:defRPr/>
            </a:pPr>
            <a:endParaRPr lang="it-IT" dirty="0">
              <a:ea typeface="ヒラギノ角ゴ Pro W3" pitchFamily="-28" charset="-128"/>
            </a:endParaRPr>
          </a:p>
          <a:p>
            <a:pPr algn="just">
              <a:defRPr/>
            </a:pPr>
            <a:endParaRPr lang="it-IT" dirty="0">
              <a:ea typeface="ヒラギノ角ゴ Pro W3" pitchFamily="-28" charset="-128"/>
            </a:endParaRPr>
          </a:p>
          <a:p>
            <a:pPr algn="just">
              <a:defRPr/>
            </a:pPr>
            <a:endParaRPr lang="it-IT" sz="2000" dirty="0">
              <a:ea typeface="ヒラギノ角ゴ Pro W3" pitchFamily="-28" charset="-128"/>
            </a:endParaRPr>
          </a:p>
          <a:p>
            <a:pPr algn="just">
              <a:defRPr/>
            </a:pPr>
            <a:r>
              <a:rPr lang="it-IT" sz="2000" dirty="0">
                <a:ea typeface="ヒラギノ角ゴ Pro W3" pitchFamily="-28" charset="-128"/>
              </a:rPr>
              <a:t> 	</a:t>
            </a:r>
          </a:p>
        </p:txBody>
      </p:sp>
      <p:sp>
        <p:nvSpPr>
          <p:cNvPr id="4" name="Segnaposto numero diapositiva 3"/>
          <p:cNvSpPr>
            <a:spLocks noGrp="1"/>
          </p:cNvSpPr>
          <p:nvPr>
            <p:ph type="sldNum" sz="quarter" idx="12"/>
          </p:nvPr>
        </p:nvSpPr>
        <p:spPr/>
        <p:txBody>
          <a:bodyPr/>
          <a:lstStyle/>
          <a:p>
            <a:fld id="{E7A41E1B-4F70-4964-A407-84C68BE8251C}" type="slidenum">
              <a:rPr lang="it-IT" smtClean="0">
                <a:solidFill>
                  <a:schemeClr val="tx1"/>
                </a:solidFill>
              </a:rPr>
              <a:t>4</a:t>
            </a:fld>
            <a:endParaRPr lang="it-IT" dirty="0">
              <a:solidFill>
                <a:schemeClr val="tx1"/>
              </a:solidFill>
            </a:endParaRPr>
          </a:p>
        </p:txBody>
      </p:sp>
      <p:sp>
        <p:nvSpPr>
          <p:cNvPr id="2" name="Segnaposto piè di pagina 1"/>
          <p:cNvSpPr>
            <a:spLocks noGrp="1"/>
          </p:cNvSpPr>
          <p:nvPr>
            <p:ph type="ftr" sz="quarter" idx="11"/>
          </p:nvPr>
        </p:nvSpPr>
        <p:spPr/>
        <p:txBody>
          <a:bodyPr/>
          <a:lstStyle/>
          <a:p>
            <a:r>
              <a:rPr lang="it-IT" dirty="0">
                <a:solidFill>
                  <a:schemeClr val="tx2"/>
                </a:solidFill>
              </a:rPr>
              <a:t>Avv. Renato Scorcelli  </a:t>
            </a:r>
          </a:p>
          <a:p>
            <a:r>
              <a:rPr lang="it-IT" dirty="0">
                <a:solidFill>
                  <a:schemeClr val="tx2"/>
                </a:solidFill>
              </a:rPr>
              <a:t>rscorcelli@splegal.it </a:t>
            </a:r>
          </a:p>
        </p:txBody>
      </p:sp>
    </p:spTree>
    <p:extLst>
      <p:ext uri="{BB962C8B-B14F-4D97-AF65-F5344CB8AC3E}">
        <p14:creationId xmlns:p14="http://schemas.microsoft.com/office/powerpoint/2010/main" val="11408349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7" name="Rectangle 3"/>
          <p:cNvSpPr>
            <a:spLocks noGrp="1" noChangeArrowheads="1"/>
          </p:cNvSpPr>
          <p:nvPr>
            <p:ph type="body" idx="4294967295"/>
          </p:nvPr>
        </p:nvSpPr>
        <p:spPr>
          <a:xfrm>
            <a:off x="159876" y="2180060"/>
            <a:ext cx="8761413" cy="3838426"/>
          </a:xfrm>
        </p:spPr>
        <p:txBody>
          <a:bodyPr>
            <a:normAutofit/>
          </a:bodyPr>
          <a:lstStyle/>
          <a:p>
            <a:pPr marL="36513" indent="52388" algn="just" eaLnBrk="1" hangingPunct="1">
              <a:lnSpc>
                <a:spcPct val="80000"/>
              </a:lnSpc>
              <a:spcBef>
                <a:spcPct val="0"/>
              </a:spcBef>
              <a:buFontTx/>
              <a:buNone/>
              <a:defRPr/>
            </a:pPr>
            <a:endParaRPr lang="it-IT" altLang="it-IT" sz="3300" dirty="0">
              <a:latin typeface="Arial" panose="020B0604020202020204" pitchFamily="34" charset="0"/>
              <a:cs typeface="Arial" panose="020B0604020202020204" pitchFamily="34" charset="0"/>
            </a:endParaRPr>
          </a:p>
          <a:p>
            <a:pPr marL="0" indent="0" algn="just" eaLnBrk="1" hangingPunct="1">
              <a:lnSpc>
                <a:spcPct val="120000"/>
              </a:lnSpc>
              <a:spcBef>
                <a:spcPct val="0"/>
              </a:spcBef>
              <a:buFontTx/>
              <a:buNone/>
              <a:defRPr/>
            </a:pPr>
            <a:endParaRPr lang="it-IT" altLang="it-IT" sz="3300" dirty="0">
              <a:latin typeface="Arial" panose="020B0604020202020204" pitchFamily="34" charset="0"/>
              <a:cs typeface="Arial" panose="020B0604020202020204" pitchFamily="34" charset="0"/>
            </a:endParaRPr>
          </a:p>
          <a:p>
            <a:pPr marL="0" indent="0" algn="just" eaLnBrk="1" hangingPunct="1">
              <a:lnSpc>
                <a:spcPct val="120000"/>
              </a:lnSpc>
              <a:spcBef>
                <a:spcPct val="0"/>
              </a:spcBef>
              <a:buFontTx/>
              <a:buNone/>
              <a:defRPr/>
            </a:pPr>
            <a:endParaRPr lang="it-IT" altLang="it-IT" sz="4500" dirty="0">
              <a:latin typeface="Arial" panose="020B0604020202020204" pitchFamily="34" charset="0"/>
              <a:cs typeface="Arial" panose="020B0604020202020204" pitchFamily="34" charset="0"/>
            </a:endParaRPr>
          </a:p>
          <a:p>
            <a:pPr marL="660400" indent="-660400" algn="just" eaLnBrk="1" hangingPunct="1">
              <a:lnSpc>
                <a:spcPct val="80000"/>
              </a:lnSpc>
              <a:spcBef>
                <a:spcPct val="0"/>
              </a:spcBef>
              <a:buFontTx/>
              <a:buNone/>
              <a:defRPr/>
            </a:pPr>
            <a:endParaRPr lang="it-IT" altLang="it-IT" sz="4500" b="1" dirty="0">
              <a:latin typeface="Arial" panose="020B0604020202020204" pitchFamily="34" charset="0"/>
              <a:cs typeface="Arial" panose="020B0604020202020204" pitchFamily="34" charset="0"/>
            </a:endParaRPr>
          </a:p>
          <a:p>
            <a:pPr marL="660400" indent="-660400" algn="just" eaLnBrk="1" hangingPunct="1">
              <a:lnSpc>
                <a:spcPct val="80000"/>
              </a:lnSpc>
              <a:spcBef>
                <a:spcPct val="0"/>
              </a:spcBef>
              <a:buFontTx/>
              <a:buNone/>
              <a:defRPr/>
            </a:pPr>
            <a:endParaRPr lang="it-IT" altLang="it-IT" sz="4500" b="1" dirty="0">
              <a:latin typeface="Arial" panose="020B0604020202020204" pitchFamily="34" charset="0"/>
              <a:cs typeface="Arial" panose="020B0604020202020204" pitchFamily="34" charset="0"/>
            </a:endParaRPr>
          </a:p>
        </p:txBody>
      </p:sp>
      <p:sp>
        <p:nvSpPr>
          <p:cNvPr id="7" name="Rettangolo 6"/>
          <p:cNvSpPr/>
          <p:nvPr/>
        </p:nvSpPr>
        <p:spPr>
          <a:xfrm>
            <a:off x="1403648" y="358462"/>
            <a:ext cx="6624736" cy="36933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lvl="0">
              <a:defRPr/>
            </a:pPr>
            <a:r>
              <a:rPr lang="it-IT" altLang="it-IT" b="1" cap="all" dirty="0">
                <a:solidFill>
                  <a:srgbClr val="0070C0"/>
                </a:solidFill>
                <a:latin typeface="Arial" panose="020B0604020202020204" pitchFamily="34" charset="0"/>
                <a:cs typeface="Arial" panose="020B0604020202020204" pitchFamily="34" charset="0"/>
              </a:rPr>
              <a:t>d. L</a:t>
            </a:r>
            <a:r>
              <a:rPr lang="it-IT" altLang="it-IT" b="1" dirty="0">
                <a:solidFill>
                  <a:srgbClr val="0070C0"/>
                </a:solidFill>
                <a:latin typeface="Arial" panose="020B0604020202020204" pitchFamily="34" charset="0"/>
                <a:cs typeface="Arial" panose="020B0604020202020204" pitchFamily="34" charset="0"/>
              </a:rPr>
              <a:t>gs. 4 marzo 2015, n. 23 – c.d. Decreto Tutele Crescenti</a:t>
            </a:r>
            <a:r>
              <a:rPr lang="it-IT" altLang="it-IT" b="1" cap="all" dirty="0">
                <a:solidFill>
                  <a:srgbClr val="0070C0"/>
                </a:solidFill>
                <a:latin typeface="Arial" panose="020B0604020202020204" pitchFamily="34" charset="0"/>
                <a:cs typeface="Arial" panose="020B0604020202020204" pitchFamily="34" charset="0"/>
              </a:rPr>
              <a:t> </a:t>
            </a:r>
            <a:endParaRPr lang="it-IT" altLang="it-IT" sz="3200" b="1" cap="all" dirty="0">
              <a:solidFill>
                <a:srgbClr val="0070C0"/>
              </a:solidFill>
              <a:latin typeface="Arial" panose="020B0604020202020204" pitchFamily="34" charset="0"/>
              <a:cs typeface="Arial" panose="020B0604020202020204" pitchFamily="34" charset="0"/>
            </a:endParaRPr>
          </a:p>
        </p:txBody>
      </p:sp>
      <p:sp>
        <p:nvSpPr>
          <p:cNvPr id="4" name="Segnaposto numero diapositiva 3"/>
          <p:cNvSpPr>
            <a:spLocks noGrp="1"/>
          </p:cNvSpPr>
          <p:nvPr>
            <p:ph type="sldNum" sz="quarter" idx="12"/>
          </p:nvPr>
        </p:nvSpPr>
        <p:spPr/>
        <p:txBody>
          <a:bodyPr/>
          <a:lstStyle/>
          <a:p>
            <a:fld id="{E7A41E1B-4F70-4964-A407-84C68BE8251C}" type="slidenum">
              <a:rPr lang="it-IT" smtClean="0">
                <a:solidFill>
                  <a:schemeClr val="tx1"/>
                </a:solidFill>
              </a:rPr>
              <a:t>40</a:t>
            </a:fld>
            <a:endParaRPr lang="it-IT">
              <a:solidFill>
                <a:schemeClr val="tx1"/>
              </a:solidFill>
            </a:endParaRPr>
          </a:p>
        </p:txBody>
      </p:sp>
      <p:sp>
        <p:nvSpPr>
          <p:cNvPr id="2" name="Segnaposto piè di pagina 1"/>
          <p:cNvSpPr>
            <a:spLocks noGrp="1"/>
          </p:cNvSpPr>
          <p:nvPr>
            <p:ph type="ftr" sz="quarter" idx="11"/>
          </p:nvPr>
        </p:nvSpPr>
        <p:spPr/>
        <p:txBody>
          <a:bodyPr/>
          <a:lstStyle/>
          <a:p>
            <a:r>
              <a:rPr lang="it-IT"/>
              <a:t>Avv. Renato Scorcelli  </a:t>
            </a:r>
          </a:p>
          <a:p>
            <a:r>
              <a:rPr lang="it-IT"/>
              <a:t>rscorcelli@splegal.it </a:t>
            </a:r>
            <a:endParaRPr lang="it-IT" dirty="0"/>
          </a:p>
        </p:txBody>
      </p:sp>
      <p:sp>
        <p:nvSpPr>
          <p:cNvPr id="3" name="CasellaDiTesto 2">
            <a:extLst>
              <a:ext uri="{FF2B5EF4-FFF2-40B4-BE49-F238E27FC236}">
                <a16:creationId xmlns:a16="http://schemas.microsoft.com/office/drawing/2014/main" id="{D109D5F1-EB7F-401B-8F5E-31EA1070FD6F}"/>
              </a:ext>
            </a:extLst>
          </p:cNvPr>
          <p:cNvSpPr txBox="1"/>
          <p:nvPr/>
        </p:nvSpPr>
        <p:spPr>
          <a:xfrm>
            <a:off x="1285817" y="965234"/>
            <a:ext cx="6509529" cy="461665"/>
          </a:xfrm>
          <a:prstGeom prst="rect">
            <a:avLst/>
          </a:prstGeom>
          <a:noFill/>
        </p:spPr>
        <p:txBody>
          <a:bodyPr wrap="square" rtlCol="0">
            <a:spAutoFit/>
          </a:bodyPr>
          <a:lstStyle/>
          <a:p>
            <a:pPr algn="ctr"/>
            <a:r>
              <a:rPr lang="it-IT" sz="2400" b="1" dirty="0">
                <a:solidFill>
                  <a:srgbClr val="FF0000"/>
                </a:solidFill>
                <a:latin typeface="Arial" panose="020B0604020202020204" pitchFamily="34" charset="0"/>
                <a:cs typeface="Arial" panose="020B0604020202020204" pitchFamily="34" charset="0"/>
              </a:rPr>
              <a:t>Corte cost. 8 novembre 2018 n. 194  </a:t>
            </a:r>
          </a:p>
        </p:txBody>
      </p:sp>
      <p:sp>
        <p:nvSpPr>
          <p:cNvPr id="5" name="Rettangolo 4">
            <a:extLst>
              <a:ext uri="{FF2B5EF4-FFF2-40B4-BE49-F238E27FC236}">
                <a16:creationId xmlns:a16="http://schemas.microsoft.com/office/drawing/2014/main" id="{69EBC038-6EEB-4606-8056-D83629923FFA}"/>
              </a:ext>
            </a:extLst>
          </p:cNvPr>
          <p:cNvSpPr/>
          <p:nvPr/>
        </p:nvSpPr>
        <p:spPr>
          <a:xfrm>
            <a:off x="809582" y="2180060"/>
            <a:ext cx="7560840" cy="3139321"/>
          </a:xfrm>
          <a:prstGeom prst="rect">
            <a:avLst/>
          </a:prstGeom>
        </p:spPr>
        <p:txBody>
          <a:bodyPr wrap="square">
            <a:spAutoFit/>
          </a:bodyPr>
          <a:lstStyle/>
          <a:p>
            <a:pPr algn="just"/>
            <a:r>
              <a:rPr lang="it-IT" dirty="0">
                <a:latin typeface="Arial" panose="020B0604020202020204" pitchFamily="34" charset="0"/>
                <a:cs typeface="Arial" panose="020B0604020202020204" pitchFamily="34" charset="0"/>
              </a:rPr>
              <a:t>illegittimità dell’</a:t>
            </a:r>
            <a:r>
              <a:rPr lang="it-IT" b="1" dirty="0">
                <a:latin typeface="Arial" panose="020B0604020202020204" pitchFamily="34" charset="0"/>
                <a:cs typeface="Arial" panose="020B0604020202020204" pitchFamily="34" charset="0"/>
              </a:rPr>
              <a:t>art. 3, comma 1, del </a:t>
            </a:r>
            <a:r>
              <a:rPr lang="it-IT" b="1" dirty="0" err="1">
                <a:latin typeface="Arial" panose="020B0604020202020204" pitchFamily="34" charset="0"/>
                <a:cs typeface="Arial" panose="020B0604020202020204" pitchFamily="34" charset="0"/>
              </a:rPr>
              <a:t>D.Lgs.</a:t>
            </a:r>
            <a:r>
              <a:rPr lang="it-IT" b="1" dirty="0">
                <a:latin typeface="Arial" panose="020B0604020202020204" pitchFamily="34" charset="0"/>
                <a:cs typeface="Arial" panose="020B0604020202020204" pitchFamily="34" charset="0"/>
              </a:rPr>
              <a:t> 23/2015 </a:t>
            </a:r>
            <a:r>
              <a:rPr lang="it-IT" dirty="0">
                <a:latin typeface="Arial" panose="020B0604020202020204" pitchFamily="34" charset="0"/>
                <a:cs typeface="Arial" panose="020B0604020202020204" pitchFamily="34" charset="0"/>
              </a:rPr>
              <a:t>laddove prevede che, qualora non ricorrano gli estremi del licenziamento per giustificato motivo oggettivo, soggettivo o giusta causa, il Giudice condanni il datore di lavoro al pagamento di un’indennità pari a </a:t>
            </a:r>
            <a:r>
              <a:rPr lang="it-IT" b="1" dirty="0">
                <a:latin typeface="Arial" panose="020B0604020202020204" pitchFamily="34" charset="0"/>
                <a:cs typeface="Arial" panose="020B0604020202020204" pitchFamily="34" charset="0"/>
              </a:rPr>
              <a:t>2 mensilità </a:t>
            </a:r>
            <a:r>
              <a:rPr lang="it-IT" dirty="0">
                <a:latin typeface="Arial" panose="020B0604020202020204" pitchFamily="34" charset="0"/>
                <a:cs typeface="Arial" panose="020B0604020202020204" pitchFamily="34" charset="0"/>
              </a:rPr>
              <a:t>dell’ultima retribuzione di riferimento per il calcolo del TFR </a:t>
            </a:r>
            <a:r>
              <a:rPr lang="it-IT" b="1" dirty="0">
                <a:latin typeface="Arial" panose="020B0604020202020204" pitchFamily="34" charset="0"/>
                <a:cs typeface="Arial" panose="020B0604020202020204" pitchFamily="34" charset="0"/>
              </a:rPr>
              <a:t>per ogni anno di servizio.</a:t>
            </a:r>
          </a:p>
          <a:p>
            <a:pPr algn="just"/>
            <a:endParaRPr lang="it-IT" dirty="0">
              <a:latin typeface="Arial" panose="020B0604020202020204" pitchFamily="34" charset="0"/>
              <a:cs typeface="Arial" panose="020B0604020202020204" pitchFamily="34" charset="0"/>
            </a:endParaRPr>
          </a:p>
          <a:p>
            <a:pPr algn="ctr"/>
            <a:endParaRPr lang="it-IT" dirty="0">
              <a:latin typeface="Arial" panose="020B0604020202020204" pitchFamily="34" charset="0"/>
              <a:cs typeface="Arial" panose="020B0604020202020204" pitchFamily="34" charset="0"/>
            </a:endParaRPr>
          </a:p>
          <a:p>
            <a:pPr algn="just"/>
            <a:endParaRPr lang="it-IT" dirty="0">
              <a:latin typeface="Arial" panose="020B0604020202020204" pitchFamily="34" charset="0"/>
              <a:cs typeface="Arial" panose="020B0604020202020204" pitchFamily="34" charset="0"/>
            </a:endParaRPr>
          </a:p>
          <a:p>
            <a:pPr algn="just"/>
            <a:r>
              <a:rPr lang="it-IT" dirty="0">
                <a:latin typeface="Arial" panose="020B0604020202020204" pitchFamily="34" charset="0"/>
                <a:cs typeface="Arial" panose="020B0604020202020204" pitchFamily="34" charset="0"/>
              </a:rPr>
              <a:t>incostituzionale meccanismo rigido e forfettizzato per la quantificazione dell’indennità fondato unicamente sul </a:t>
            </a:r>
            <a:r>
              <a:rPr lang="it-IT" b="1" dirty="0">
                <a:latin typeface="Arial" panose="020B0604020202020204" pitchFamily="34" charset="0"/>
                <a:cs typeface="Arial" panose="020B0604020202020204" pitchFamily="34" charset="0"/>
              </a:rPr>
              <a:t>criterio dell’anzianità di servizio</a:t>
            </a:r>
            <a:r>
              <a:rPr lang="it-IT" dirty="0">
                <a:latin typeface="Arial" panose="020B0604020202020204" pitchFamily="34" charset="0"/>
                <a:cs typeface="Arial" panose="020B0604020202020204" pitchFamily="34" charset="0"/>
              </a:rPr>
              <a:t>.</a:t>
            </a:r>
          </a:p>
        </p:txBody>
      </p:sp>
      <p:sp>
        <p:nvSpPr>
          <p:cNvPr id="6" name="Freccia in giù 5">
            <a:extLst>
              <a:ext uri="{FF2B5EF4-FFF2-40B4-BE49-F238E27FC236}">
                <a16:creationId xmlns:a16="http://schemas.microsoft.com/office/drawing/2014/main" id="{34EC3F82-EF26-42F9-952F-66B4614AD352}"/>
              </a:ext>
            </a:extLst>
          </p:cNvPr>
          <p:cNvSpPr/>
          <p:nvPr/>
        </p:nvSpPr>
        <p:spPr>
          <a:xfrm>
            <a:off x="4373978" y="1661035"/>
            <a:ext cx="396044" cy="3201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in giù 8">
            <a:extLst>
              <a:ext uri="{FF2B5EF4-FFF2-40B4-BE49-F238E27FC236}">
                <a16:creationId xmlns:a16="http://schemas.microsoft.com/office/drawing/2014/main" id="{9E29E41B-49A7-4BBA-B786-E74F936995E4}"/>
              </a:ext>
            </a:extLst>
          </p:cNvPr>
          <p:cNvSpPr/>
          <p:nvPr/>
        </p:nvSpPr>
        <p:spPr>
          <a:xfrm>
            <a:off x="4387404" y="4099273"/>
            <a:ext cx="396044" cy="3201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111861021"/>
      </p:ext>
    </p:extLst>
  </p:cSld>
  <p:clrMapOvr>
    <a:masterClrMapping/>
  </p:clrMapOvr>
  <p:transition spd="med">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7" name="Rectangle 3"/>
          <p:cNvSpPr>
            <a:spLocks noGrp="1" noChangeArrowheads="1"/>
          </p:cNvSpPr>
          <p:nvPr>
            <p:ph type="body" idx="4294967295"/>
          </p:nvPr>
        </p:nvSpPr>
        <p:spPr>
          <a:xfrm>
            <a:off x="159876" y="2180060"/>
            <a:ext cx="8761413" cy="3838426"/>
          </a:xfrm>
        </p:spPr>
        <p:txBody>
          <a:bodyPr>
            <a:normAutofit/>
          </a:bodyPr>
          <a:lstStyle/>
          <a:p>
            <a:pPr marL="36513" indent="52388" algn="just" eaLnBrk="1" hangingPunct="1">
              <a:lnSpc>
                <a:spcPct val="80000"/>
              </a:lnSpc>
              <a:spcBef>
                <a:spcPct val="0"/>
              </a:spcBef>
              <a:buFontTx/>
              <a:buNone/>
              <a:defRPr/>
            </a:pPr>
            <a:endParaRPr lang="it-IT" altLang="it-IT" sz="3300" b="1" dirty="0">
              <a:latin typeface="Arial" panose="020B0604020202020204" pitchFamily="34" charset="0"/>
              <a:cs typeface="Arial" panose="020B0604020202020204" pitchFamily="34" charset="0"/>
            </a:endParaRPr>
          </a:p>
          <a:p>
            <a:pPr marL="0" indent="0" algn="just" eaLnBrk="1" hangingPunct="1">
              <a:lnSpc>
                <a:spcPct val="120000"/>
              </a:lnSpc>
              <a:spcBef>
                <a:spcPct val="0"/>
              </a:spcBef>
              <a:buFontTx/>
              <a:buNone/>
              <a:defRPr/>
            </a:pPr>
            <a:endParaRPr lang="it-IT" altLang="it-IT" sz="3300" b="1" dirty="0">
              <a:latin typeface="Arial" panose="020B0604020202020204" pitchFamily="34" charset="0"/>
              <a:cs typeface="Arial" panose="020B0604020202020204" pitchFamily="34" charset="0"/>
            </a:endParaRPr>
          </a:p>
          <a:p>
            <a:pPr marL="0" indent="0" algn="just" eaLnBrk="1" hangingPunct="1">
              <a:lnSpc>
                <a:spcPct val="120000"/>
              </a:lnSpc>
              <a:spcBef>
                <a:spcPct val="0"/>
              </a:spcBef>
              <a:buFontTx/>
              <a:buNone/>
              <a:defRPr/>
            </a:pPr>
            <a:endParaRPr lang="it-IT" altLang="it-IT" sz="4500" dirty="0">
              <a:latin typeface="Arial" panose="020B0604020202020204" pitchFamily="34" charset="0"/>
              <a:cs typeface="Arial" panose="020B0604020202020204" pitchFamily="34" charset="0"/>
            </a:endParaRPr>
          </a:p>
          <a:p>
            <a:pPr marL="660400" indent="-660400" algn="just" eaLnBrk="1" hangingPunct="1">
              <a:lnSpc>
                <a:spcPct val="80000"/>
              </a:lnSpc>
              <a:spcBef>
                <a:spcPct val="0"/>
              </a:spcBef>
              <a:buFontTx/>
              <a:buNone/>
              <a:defRPr/>
            </a:pPr>
            <a:endParaRPr lang="it-IT" altLang="it-IT" sz="4500" b="1" dirty="0">
              <a:latin typeface="Arial" panose="020B0604020202020204" pitchFamily="34" charset="0"/>
              <a:cs typeface="Arial" panose="020B0604020202020204" pitchFamily="34" charset="0"/>
            </a:endParaRPr>
          </a:p>
          <a:p>
            <a:pPr marL="660400" indent="-660400" algn="just" eaLnBrk="1" hangingPunct="1">
              <a:lnSpc>
                <a:spcPct val="80000"/>
              </a:lnSpc>
              <a:spcBef>
                <a:spcPct val="0"/>
              </a:spcBef>
              <a:buFontTx/>
              <a:buNone/>
              <a:defRPr/>
            </a:pPr>
            <a:endParaRPr lang="it-IT" altLang="it-IT" sz="4500" b="1" dirty="0">
              <a:latin typeface="Arial" panose="020B0604020202020204" pitchFamily="34" charset="0"/>
              <a:cs typeface="Arial" panose="020B0604020202020204" pitchFamily="34" charset="0"/>
            </a:endParaRPr>
          </a:p>
        </p:txBody>
      </p:sp>
      <p:sp>
        <p:nvSpPr>
          <p:cNvPr id="7" name="Rettangolo 6"/>
          <p:cNvSpPr/>
          <p:nvPr/>
        </p:nvSpPr>
        <p:spPr>
          <a:xfrm>
            <a:off x="1403648" y="358462"/>
            <a:ext cx="6624736" cy="36933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lvl="0">
              <a:defRPr/>
            </a:pPr>
            <a:r>
              <a:rPr lang="it-IT" altLang="it-IT" b="1" cap="all" dirty="0">
                <a:solidFill>
                  <a:srgbClr val="0070C0"/>
                </a:solidFill>
                <a:latin typeface="Arial" panose="020B0604020202020204" pitchFamily="34" charset="0"/>
                <a:cs typeface="Arial" panose="020B0604020202020204" pitchFamily="34" charset="0"/>
              </a:rPr>
              <a:t>d. L</a:t>
            </a:r>
            <a:r>
              <a:rPr lang="it-IT" altLang="it-IT" b="1" dirty="0">
                <a:solidFill>
                  <a:srgbClr val="0070C0"/>
                </a:solidFill>
                <a:latin typeface="Arial" panose="020B0604020202020204" pitchFamily="34" charset="0"/>
                <a:cs typeface="Arial" panose="020B0604020202020204" pitchFamily="34" charset="0"/>
              </a:rPr>
              <a:t>gs. 4 marzo 2015, n. 23 – c.d. Decreto Tutele Crescenti</a:t>
            </a:r>
            <a:r>
              <a:rPr lang="it-IT" altLang="it-IT" b="1" cap="all" dirty="0">
                <a:solidFill>
                  <a:srgbClr val="0070C0"/>
                </a:solidFill>
                <a:latin typeface="Arial" panose="020B0604020202020204" pitchFamily="34" charset="0"/>
                <a:cs typeface="Arial" panose="020B0604020202020204" pitchFamily="34" charset="0"/>
              </a:rPr>
              <a:t> </a:t>
            </a:r>
            <a:endParaRPr lang="it-IT" altLang="it-IT" sz="3200" b="1" cap="all" dirty="0">
              <a:solidFill>
                <a:srgbClr val="0070C0"/>
              </a:solidFill>
              <a:latin typeface="Arial" panose="020B0604020202020204" pitchFamily="34" charset="0"/>
              <a:cs typeface="Arial" panose="020B0604020202020204" pitchFamily="34" charset="0"/>
            </a:endParaRPr>
          </a:p>
        </p:txBody>
      </p:sp>
      <p:sp>
        <p:nvSpPr>
          <p:cNvPr id="4" name="Segnaposto numero diapositiva 3"/>
          <p:cNvSpPr>
            <a:spLocks noGrp="1"/>
          </p:cNvSpPr>
          <p:nvPr>
            <p:ph type="sldNum" sz="quarter" idx="12"/>
          </p:nvPr>
        </p:nvSpPr>
        <p:spPr/>
        <p:txBody>
          <a:bodyPr/>
          <a:lstStyle/>
          <a:p>
            <a:fld id="{E7A41E1B-4F70-4964-A407-84C68BE8251C}" type="slidenum">
              <a:rPr lang="it-IT" smtClean="0">
                <a:solidFill>
                  <a:schemeClr val="tx1"/>
                </a:solidFill>
              </a:rPr>
              <a:t>41</a:t>
            </a:fld>
            <a:endParaRPr lang="it-IT">
              <a:solidFill>
                <a:schemeClr val="tx1"/>
              </a:solidFill>
            </a:endParaRPr>
          </a:p>
        </p:txBody>
      </p:sp>
      <p:sp>
        <p:nvSpPr>
          <p:cNvPr id="2" name="Segnaposto piè di pagina 1"/>
          <p:cNvSpPr>
            <a:spLocks noGrp="1"/>
          </p:cNvSpPr>
          <p:nvPr>
            <p:ph type="ftr" sz="quarter" idx="11"/>
          </p:nvPr>
        </p:nvSpPr>
        <p:spPr/>
        <p:txBody>
          <a:bodyPr/>
          <a:lstStyle/>
          <a:p>
            <a:r>
              <a:rPr lang="it-IT"/>
              <a:t>Avv. Renato Scorcelli  </a:t>
            </a:r>
          </a:p>
          <a:p>
            <a:r>
              <a:rPr lang="it-IT"/>
              <a:t>rscorcelli@splegal.it </a:t>
            </a:r>
            <a:endParaRPr lang="it-IT" dirty="0"/>
          </a:p>
        </p:txBody>
      </p:sp>
      <p:sp>
        <p:nvSpPr>
          <p:cNvPr id="3" name="CasellaDiTesto 2">
            <a:extLst>
              <a:ext uri="{FF2B5EF4-FFF2-40B4-BE49-F238E27FC236}">
                <a16:creationId xmlns:a16="http://schemas.microsoft.com/office/drawing/2014/main" id="{D109D5F1-EB7F-401B-8F5E-31EA1070FD6F}"/>
              </a:ext>
            </a:extLst>
          </p:cNvPr>
          <p:cNvSpPr txBox="1"/>
          <p:nvPr/>
        </p:nvSpPr>
        <p:spPr>
          <a:xfrm>
            <a:off x="1285817" y="965234"/>
            <a:ext cx="6509529" cy="461665"/>
          </a:xfrm>
          <a:prstGeom prst="rect">
            <a:avLst/>
          </a:prstGeom>
          <a:noFill/>
        </p:spPr>
        <p:txBody>
          <a:bodyPr wrap="square" rtlCol="0">
            <a:spAutoFit/>
          </a:bodyPr>
          <a:lstStyle/>
          <a:p>
            <a:pPr algn="ctr"/>
            <a:r>
              <a:rPr lang="it-IT" sz="2400" b="1" dirty="0">
                <a:solidFill>
                  <a:srgbClr val="FF0000"/>
                </a:solidFill>
                <a:latin typeface="Arial" panose="020B0604020202020204" pitchFamily="34" charset="0"/>
                <a:cs typeface="Arial" panose="020B0604020202020204" pitchFamily="34" charset="0"/>
              </a:rPr>
              <a:t>Corte cost. 8 novembre 2018 n. 194  </a:t>
            </a:r>
          </a:p>
        </p:txBody>
      </p:sp>
      <p:sp>
        <p:nvSpPr>
          <p:cNvPr id="5" name="Rettangolo 4">
            <a:extLst>
              <a:ext uri="{FF2B5EF4-FFF2-40B4-BE49-F238E27FC236}">
                <a16:creationId xmlns:a16="http://schemas.microsoft.com/office/drawing/2014/main" id="{69EBC038-6EEB-4606-8056-D83629923FFA}"/>
              </a:ext>
            </a:extLst>
          </p:cNvPr>
          <p:cNvSpPr/>
          <p:nvPr/>
        </p:nvSpPr>
        <p:spPr>
          <a:xfrm>
            <a:off x="809582" y="2180060"/>
            <a:ext cx="7560840" cy="3416320"/>
          </a:xfrm>
          <a:prstGeom prst="rect">
            <a:avLst/>
          </a:prstGeom>
        </p:spPr>
        <p:txBody>
          <a:bodyPr wrap="square">
            <a:spAutoFit/>
          </a:bodyPr>
          <a:lstStyle/>
          <a:p>
            <a:pPr algn="just"/>
            <a:r>
              <a:rPr lang="it-IT" dirty="0">
                <a:latin typeface="Arial" panose="020B0604020202020204" pitchFamily="34" charset="0"/>
                <a:cs typeface="Arial" panose="020B0604020202020204" pitchFamily="34" charset="0"/>
              </a:rPr>
              <a:t>Il ragionamento svolto dai giudici costituzionali parte dal presupposto che l’indennità che l’art. 3, comma 1, del d.lgs. n. 23/2015 riconosce al lavoratore ingiustamente licenziato ha </a:t>
            </a:r>
            <a:r>
              <a:rPr lang="it-IT" b="1" dirty="0">
                <a:latin typeface="Arial" panose="020B0604020202020204" pitchFamily="34" charset="0"/>
                <a:cs typeface="Arial" panose="020B0604020202020204" pitchFamily="34" charset="0"/>
              </a:rPr>
              <a:t>natura di risarcimento del danno</a:t>
            </a:r>
          </a:p>
          <a:p>
            <a:pPr algn="ctr"/>
            <a:endParaRPr lang="it-IT" dirty="0">
              <a:latin typeface="Arial" panose="020B0604020202020204" pitchFamily="34" charset="0"/>
              <a:cs typeface="Arial" panose="020B0604020202020204" pitchFamily="34" charset="0"/>
            </a:endParaRPr>
          </a:p>
          <a:p>
            <a:pPr algn="just"/>
            <a:endParaRPr lang="it-IT" dirty="0">
              <a:latin typeface="Arial" panose="020B0604020202020204" pitchFamily="34" charset="0"/>
              <a:cs typeface="Arial" panose="020B0604020202020204" pitchFamily="34" charset="0"/>
            </a:endParaRPr>
          </a:p>
          <a:p>
            <a:pPr algn="just"/>
            <a:r>
              <a:rPr lang="it-IT" dirty="0">
                <a:latin typeface="Arial" panose="020B0604020202020204" pitchFamily="34" charset="0"/>
                <a:cs typeface="Arial" panose="020B0604020202020204" pitchFamily="34" charset="0"/>
              </a:rPr>
              <a:t>la determinazione di tale danno sarebbe costituzionalmente illegittima perché basata sulla sola anzianità di servizio, e non anche su altri criteri:</a:t>
            </a:r>
          </a:p>
          <a:p>
            <a:pPr marL="285750" indent="-285750" algn="just">
              <a:buFontTx/>
              <a:buChar char="-"/>
            </a:pPr>
            <a:r>
              <a:rPr lang="it-IT" dirty="0">
                <a:latin typeface="Arial" panose="020B0604020202020204" pitchFamily="34" charset="0"/>
                <a:cs typeface="Arial" panose="020B0604020202020204" pitchFamily="34" charset="0"/>
              </a:rPr>
              <a:t>dimensioni dell’azienda;</a:t>
            </a:r>
          </a:p>
          <a:p>
            <a:pPr marL="285750" indent="-285750" algn="just">
              <a:buFontTx/>
              <a:buChar char="-"/>
            </a:pPr>
            <a:r>
              <a:rPr lang="it-IT" dirty="0">
                <a:latin typeface="Arial" panose="020B0604020202020204" pitchFamily="34" charset="0"/>
                <a:cs typeface="Arial" panose="020B0604020202020204" pitchFamily="34" charset="0"/>
              </a:rPr>
              <a:t>comportamento delle parti e loro condizioni economiche;</a:t>
            </a:r>
          </a:p>
          <a:p>
            <a:pPr marL="285750" indent="-285750" algn="just">
              <a:buFontTx/>
              <a:buChar char="-"/>
            </a:pPr>
            <a:r>
              <a:rPr lang="it-IT" dirty="0">
                <a:latin typeface="Arial" panose="020B0604020202020204" pitchFamily="34" charset="0"/>
                <a:cs typeface="Arial" panose="020B0604020202020204" pitchFamily="34" charset="0"/>
              </a:rPr>
              <a:t>altre circostanze rilevanti per la quantificazione del pregiudizio sofferto dalla persona licenziata in concreto</a:t>
            </a:r>
          </a:p>
        </p:txBody>
      </p:sp>
      <p:sp>
        <p:nvSpPr>
          <p:cNvPr id="6" name="Freccia in giù 5">
            <a:extLst>
              <a:ext uri="{FF2B5EF4-FFF2-40B4-BE49-F238E27FC236}">
                <a16:creationId xmlns:a16="http://schemas.microsoft.com/office/drawing/2014/main" id="{34EC3F82-EF26-42F9-952F-66B4614AD352}"/>
              </a:ext>
            </a:extLst>
          </p:cNvPr>
          <p:cNvSpPr/>
          <p:nvPr/>
        </p:nvSpPr>
        <p:spPr>
          <a:xfrm>
            <a:off x="4373978" y="1661035"/>
            <a:ext cx="396044" cy="3201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in giù 8">
            <a:extLst>
              <a:ext uri="{FF2B5EF4-FFF2-40B4-BE49-F238E27FC236}">
                <a16:creationId xmlns:a16="http://schemas.microsoft.com/office/drawing/2014/main" id="{9E29E41B-49A7-4BBA-B786-E74F936995E4}"/>
              </a:ext>
            </a:extLst>
          </p:cNvPr>
          <p:cNvSpPr/>
          <p:nvPr/>
        </p:nvSpPr>
        <p:spPr>
          <a:xfrm>
            <a:off x="4373978" y="3312667"/>
            <a:ext cx="396044" cy="3201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989504717"/>
      </p:ext>
    </p:extLst>
  </p:cSld>
  <p:clrMapOvr>
    <a:masterClrMapping/>
  </p:clrMapOvr>
  <p:transition spd="med">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7" name="Rectangle 3"/>
          <p:cNvSpPr>
            <a:spLocks noGrp="1" noChangeArrowheads="1"/>
          </p:cNvSpPr>
          <p:nvPr>
            <p:ph type="body" idx="4294967295"/>
          </p:nvPr>
        </p:nvSpPr>
        <p:spPr>
          <a:xfrm>
            <a:off x="159876" y="2180060"/>
            <a:ext cx="8761413" cy="3838426"/>
          </a:xfrm>
        </p:spPr>
        <p:txBody>
          <a:bodyPr>
            <a:normAutofit/>
          </a:bodyPr>
          <a:lstStyle/>
          <a:p>
            <a:pPr marL="36513" indent="52388" algn="just" eaLnBrk="1" hangingPunct="1">
              <a:lnSpc>
                <a:spcPct val="80000"/>
              </a:lnSpc>
              <a:spcBef>
                <a:spcPct val="0"/>
              </a:spcBef>
              <a:buFontTx/>
              <a:buNone/>
              <a:defRPr/>
            </a:pPr>
            <a:endParaRPr lang="it-IT" altLang="it-IT" sz="3300" b="1" dirty="0">
              <a:latin typeface="Arial" panose="020B0604020202020204" pitchFamily="34" charset="0"/>
              <a:cs typeface="Arial" panose="020B0604020202020204" pitchFamily="34" charset="0"/>
            </a:endParaRPr>
          </a:p>
          <a:p>
            <a:pPr marL="0" indent="0" algn="just" eaLnBrk="1" hangingPunct="1">
              <a:lnSpc>
                <a:spcPct val="120000"/>
              </a:lnSpc>
              <a:spcBef>
                <a:spcPct val="0"/>
              </a:spcBef>
              <a:buFontTx/>
              <a:buNone/>
              <a:defRPr/>
            </a:pPr>
            <a:endParaRPr lang="it-IT" altLang="it-IT" sz="3300" b="1" dirty="0">
              <a:latin typeface="Arial" panose="020B0604020202020204" pitchFamily="34" charset="0"/>
              <a:cs typeface="Arial" panose="020B0604020202020204" pitchFamily="34" charset="0"/>
            </a:endParaRPr>
          </a:p>
          <a:p>
            <a:pPr marL="0" indent="0" algn="just" eaLnBrk="1" hangingPunct="1">
              <a:lnSpc>
                <a:spcPct val="120000"/>
              </a:lnSpc>
              <a:spcBef>
                <a:spcPct val="0"/>
              </a:spcBef>
              <a:buFontTx/>
              <a:buNone/>
              <a:defRPr/>
            </a:pPr>
            <a:endParaRPr lang="it-IT" altLang="it-IT" sz="4500" dirty="0">
              <a:latin typeface="Arial" panose="020B0604020202020204" pitchFamily="34" charset="0"/>
              <a:cs typeface="Arial" panose="020B0604020202020204" pitchFamily="34" charset="0"/>
            </a:endParaRPr>
          </a:p>
          <a:p>
            <a:pPr marL="660400" indent="-660400" algn="just" eaLnBrk="1" hangingPunct="1">
              <a:lnSpc>
                <a:spcPct val="80000"/>
              </a:lnSpc>
              <a:spcBef>
                <a:spcPct val="0"/>
              </a:spcBef>
              <a:buFontTx/>
              <a:buNone/>
              <a:defRPr/>
            </a:pPr>
            <a:endParaRPr lang="it-IT" altLang="it-IT" sz="4500" b="1" dirty="0">
              <a:latin typeface="Arial" panose="020B0604020202020204" pitchFamily="34" charset="0"/>
              <a:cs typeface="Arial" panose="020B0604020202020204" pitchFamily="34" charset="0"/>
            </a:endParaRPr>
          </a:p>
          <a:p>
            <a:pPr marL="660400" indent="-660400" algn="just" eaLnBrk="1" hangingPunct="1">
              <a:lnSpc>
                <a:spcPct val="80000"/>
              </a:lnSpc>
              <a:spcBef>
                <a:spcPct val="0"/>
              </a:spcBef>
              <a:buFontTx/>
              <a:buNone/>
              <a:defRPr/>
            </a:pPr>
            <a:endParaRPr lang="it-IT" altLang="it-IT" sz="4500" b="1" dirty="0">
              <a:latin typeface="Arial" panose="020B0604020202020204" pitchFamily="34" charset="0"/>
              <a:cs typeface="Arial" panose="020B0604020202020204" pitchFamily="34" charset="0"/>
            </a:endParaRPr>
          </a:p>
        </p:txBody>
      </p:sp>
      <p:sp>
        <p:nvSpPr>
          <p:cNvPr id="7" name="Rettangolo 6"/>
          <p:cNvSpPr/>
          <p:nvPr/>
        </p:nvSpPr>
        <p:spPr>
          <a:xfrm>
            <a:off x="1403648" y="358462"/>
            <a:ext cx="6624736" cy="36933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lvl="0">
              <a:defRPr/>
            </a:pPr>
            <a:r>
              <a:rPr lang="it-IT" altLang="it-IT" b="1" cap="all" dirty="0">
                <a:solidFill>
                  <a:srgbClr val="0070C0"/>
                </a:solidFill>
                <a:latin typeface="Arial" panose="020B0604020202020204" pitchFamily="34" charset="0"/>
                <a:cs typeface="Arial" panose="020B0604020202020204" pitchFamily="34" charset="0"/>
              </a:rPr>
              <a:t>d. L</a:t>
            </a:r>
            <a:r>
              <a:rPr lang="it-IT" altLang="it-IT" b="1" dirty="0">
                <a:solidFill>
                  <a:srgbClr val="0070C0"/>
                </a:solidFill>
                <a:latin typeface="Arial" panose="020B0604020202020204" pitchFamily="34" charset="0"/>
                <a:cs typeface="Arial" panose="020B0604020202020204" pitchFamily="34" charset="0"/>
              </a:rPr>
              <a:t>gs. 4 marzo 2015, n. 23 – c.d. Decreto Tutele Crescenti</a:t>
            </a:r>
            <a:r>
              <a:rPr lang="it-IT" altLang="it-IT" b="1" cap="all" dirty="0">
                <a:solidFill>
                  <a:srgbClr val="0070C0"/>
                </a:solidFill>
                <a:latin typeface="Arial" panose="020B0604020202020204" pitchFamily="34" charset="0"/>
                <a:cs typeface="Arial" panose="020B0604020202020204" pitchFamily="34" charset="0"/>
              </a:rPr>
              <a:t> </a:t>
            </a:r>
            <a:endParaRPr lang="it-IT" altLang="it-IT" sz="3200" b="1" cap="all" dirty="0">
              <a:solidFill>
                <a:srgbClr val="0070C0"/>
              </a:solidFill>
              <a:latin typeface="Arial" panose="020B0604020202020204" pitchFamily="34" charset="0"/>
              <a:cs typeface="Arial" panose="020B0604020202020204" pitchFamily="34" charset="0"/>
            </a:endParaRPr>
          </a:p>
        </p:txBody>
      </p:sp>
      <p:sp>
        <p:nvSpPr>
          <p:cNvPr id="4" name="Segnaposto numero diapositiva 3"/>
          <p:cNvSpPr>
            <a:spLocks noGrp="1"/>
          </p:cNvSpPr>
          <p:nvPr>
            <p:ph type="sldNum" sz="quarter" idx="12"/>
          </p:nvPr>
        </p:nvSpPr>
        <p:spPr/>
        <p:txBody>
          <a:bodyPr/>
          <a:lstStyle/>
          <a:p>
            <a:fld id="{E7A41E1B-4F70-4964-A407-84C68BE8251C}" type="slidenum">
              <a:rPr lang="it-IT" smtClean="0">
                <a:solidFill>
                  <a:schemeClr val="tx1"/>
                </a:solidFill>
              </a:rPr>
              <a:t>42</a:t>
            </a:fld>
            <a:endParaRPr lang="it-IT">
              <a:solidFill>
                <a:schemeClr val="tx1"/>
              </a:solidFill>
            </a:endParaRPr>
          </a:p>
        </p:txBody>
      </p:sp>
      <p:sp>
        <p:nvSpPr>
          <p:cNvPr id="2" name="Segnaposto piè di pagina 1"/>
          <p:cNvSpPr>
            <a:spLocks noGrp="1"/>
          </p:cNvSpPr>
          <p:nvPr>
            <p:ph type="ftr" sz="quarter" idx="11"/>
          </p:nvPr>
        </p:nvSpPr>
        <p:spPr/>
        <p:txBody>
          <a:bodyPr/>
          <a:lstStyle/>
          <a:p>
            <a:r>
              <a:rPr lang="it-IT"/>
              <a:t>Avv. Renato Scorcelli  </a:t>
            </a:r>
          </a:p>
          <a:p>
            <a:r>
              <a:rPr lang="it-IT"/>
              <a:t>rscorcelli@splegal.it </a:t>
            </a:r>
            <a:endParaRPr lang="it-IT" dirty="0"/>
          </a:p>
        </p:txBody>
      </p:sp>
      <p:sp>
        <p:nvSpPr>
          <p:cNvPr id="3" name="CasellaDiTesto 2">
            <a:extLst>
              <a:ext uri="{FF2B5EF4-FFF2-40B4-BE49-F238E27FC236}">
                <a16:creationId xmlns:a16="http://schemas.microsoft.com/office/drawing/2014/main" id="{D109D5F1-EB7F-401B-8F5E-31EA1070FD6F}"/>
              </a:ext>
            </a:extLst>
          </p:cNvPr>
          <p:cNvSpPr txBox="1"/>
          <p:nvPr/>
        </p:nvSpPr>
        <p:spPr>
          <a:xfrm>
            <a:off x="1285817" y="965234"/>
            <a:ext cx="6509529" cy="461665"/>
          </a:xfrm>
          <a:prstGeom prst="rect">
            <a:avLst/>
          </a:prstGeom>
          <a:noFill/>
        </p:spPr>
        <p:txBody>
          <a:bodyPr wrap="square" rtlCol="0">
            <a:spAutoFit/>
          </a:bodyPr>
          <a:lstStyle/>
          <a:p>
            <a:pPr algn="ctr"/>
            <a:r>
              <a:rPr lang="it-IT" sz="2400" b="1" dirty="0">
                <a:solidFill>
                  <a:srgbClr val="FF0000"/>
                </a:solidFill>
                <a:latin typeface="Arial" panose="020B0604020202020204" pitchFamily="34" charset="0"/>
                <a:cs typeface="Arial" panose="020B0604020202020204" pitchFamily="34" charset="0"/>
              </a:rPr>
              <a:t>Corte cost. 8 novembre 2018 n. 194  </a:t>
            </a:r>
          </a:p>
        </p:txBody>
      </p:sp>
      <p:sp>
        <p:nvSpPr>
          <p:cNvPr id="5" name="Rettangolo 4">
            <a:extLst>
              <a:ext uri="{FF2B5EF4-FFF2-40B4-BE49-F238E27FC236}">
                <a16:creationId xmlns:a16="http://schemas.microsoft.com/office/drawing/2014/main" id="{69EBC038-6EEB-4606-8056-D83629923FFA}"/>
              </a:ext>
            </a:extLst>
          </p:cNvPr>
          <p:cNvSpPr/>
          <p:nvPr/>
        </p:nvSpPr>
        <p:spPr>
          <a:xfrm>
            <a:off x="642392" y="2713711"/>
            <a:ext cx="8147248" cy="2585323"/>
          </a:xfrm>
          <a:prstGeom prst="rect">
            <a:avLst/>
          </a:prstGeom>
        </p:spPr>
        <p:txBody>
          <a:bodyPr wrap="square">
            <a:spAutoFit/>
          </a:bodyPr>
          <a:lstStyle/>
          <a:p>
            <a:pPr algn="just"/>
            <a:r>
              <a:rPr lang="it-IT" dirty="0">
                <a:latin typeface="Arial" panose="020B0604020202020204" pitchFamily="34" charset="0"/>
                <a:cs typeface="Arial" panose="020B0604020202020204" pitchFamily="34" charset="0"/>
              </a:rPr>
              <a:t>«La </a:t>
            </a:r>
            <a:r>
              <a:rPr lang="it-IT" b="1" dirty="0">
                <a:latin typeface="Arial" panose="020B0604020202020204" pitchFamily="34" charset="0"/>
                <a:cs typeface="Arial" panose="020B0604020202020204" pitchFamily="34" charset="0"/>
              </a:rPr>
              <a:t>qualificazione come «indennità» </a:t>
            </a:r>
            <a:r>
              <a:rPr lang="it-IT" dirty="0">
                <a:latin typeface="Arial" panose="020B0604020202020204" pitchFamily="34" charset="0"/>
                <a:cs typeface="Arial" panose="020B0604020202020204" pitchFamily="34" charset="0"/>
              </a:rPr>
              <a:t>dell’obbligazione prevista dall’art. 3, comma 1, del d.lgs. n. 23 del 2015 </a:t>
            </a:r>
            <a:r>
              <a:rPr lang="it-IT" b="1" u="sng" dirty="0">
                <a:latin typeface="Arial" panose="020B0604020202020204" pitchFamily="34" charset="0"/>
                <a:cs typeface="Arial" panose="020B0604020202020204" pitchFamily="34" charset="0"/>
              </a:rPr>
              <a:t>non ne esclude la natura di rimedio risarcitorio</a:t>
            </a:r>
            <a:r>
              <a:rPr lang="it-IT" b="1" dirty="0">
                <a:latin typeface="Arial" panose="020B0604020202020204" pitchFamily="34" charset="0"/>
                <a:cs typeface="Arial" panose="020B0604020202020204" pitchFamily="34" charset="0"/>
              </a:rPr>
              <a:t>,</a:t>
            </a:r>
            <a:r>
              <a:rPr lang="it-IT" dirty="0">
                <a:latin typeface="Arial" panose="020B0604020202020204" pitchFamily="34" charset="0"/>
                <a:cs typeface="Arial" panose="020B0604020202020204" pitchFamily="34" charset="0"/>
              </a:rPr>
              <a:t> a fronte di un </a:t>
            </a:r>
            <a:r>
              <a:rPr lang="it-IT" b="1" dirty="0">
                <a:latin typeface="Arial" panose="020B0604020202020204" pitchFamily="34" charset="0"/>
                <a:cs typeface="Arial" panose="020B0604020202020204" pitchFamily="34" charset="0"/>
              </a:rPr>
              <a:t>licenziamento</a:t>
            </a:r>
            <a:r>
              <a:rPr lang="it-IT" dirty="0">
                <a:latin typeface="Arial" panose="020B0604020202020204" pitchFamily="34" charset="0"/>
                <a:cs typeface="Arial" panose="020B0604020202020204" pitchFamily="34" charset="0"/>
              </a:rPr>
              <a:t>. Quest’ultimo, anche se efficace, in quanto idoneo a estinguere il rapporto di lavoro, </a:t>
            </a:r>
            <a:r>
              <a:rPr lang="it-IT" b="1" dirty="0">
                <a:latin typeface="Arial" panose="020B0604020202020204" pitchFamily="34" charset="0"/>
                <a:cs typeface="Arial" panose="020B0604020202020204" pitchFamily="34" charset="0"/>
              </a:rPr>
              <a:t>costituisce pur sempre un atto illecito</a:t>
            </a:r>
            <a:r>
              <a:rPr lang="it-IT" dirty="0">
                <a:latin typeface="Arial" panose="020B0604020202020204" pitchFamily="34" charset="0"/>
                <a:cs typeface="Arial" panose="020B0604020202020204" pitchFamily="34" charset="0"/>
              </a:rPr>
              <a:t>, essendo adottato in violazione della preesistente non modificata norma imperativa secondo cui «il licenziamento del prestatore di lavoro non può avvenire che per giusta causa ai sensi dell’art. 2119 c.c. o per giustificato motivo» (art. 1 della legge n. 604 del 1966)».</a:t>
            </a:r>
          </a:p>
          <a:p>
            <a:pPr algn="just"/>
            <a:endParaRPr lang="it-IT" dirty="0">
              <a:latin typeface="Arial" panose="020B0604020202020204" pitchFamily="34" charset="0"/>
              <a:cs typeface="Arial" panose="020B0604020202020204" pitchFamily="34" charset="0"/>
            </a:endParaRPr>
          </a:p>
        </p:txBody>
      </p:sp>
      <p:sp>
        <p:nvSpPr>
          <p:cNvPr id="6" name="Freccia in giù 5">
            <a:extLst>
              <a:ext uri="{FF2B5EF4-FFF2-40B4-BE49-F238E27FC236}">
                <a16:creationId xmlns:a16="http://schemas.microsoft.com/office/drawing/2014/main" id="{34EC3F82-EF26-42F9-952F-66B4614AD352}"/>
              </a:ext>
            </a:extLst>
          </p:cNvPr>
          <p:cNvSpPr/>
          <p:nvPr/>
        </p:nvSpPr>
        <p:spPr>
          <a:xfrm>
            <a:off x="4373978" y="1945366"/>
            <a:ext cx="396044" cy="3201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571181246"/>
      </p:ext>
    </p:extLst>
  </p:cSld>
  <p:clrMapOvr>
    <a:masterClrMapping/>
  </p:clrMapOvr>
  <p:transition spd="med">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7" name="Rectangle 3"/>
          <p:cNvSpPr>
            <a:spLocks noGrp="1" noChangeArrowheads="1"/>
          </p:cNvSpPr>
          <p:nvPr>
            <p:ph type="body" idx="4294967295"/>
          </p:nvPr>
        </p:nvSpPr>
        <p:spPr>
          <a:xfrm>
            <a:off x="191293" y="2180060"/>
            <a:ext cx="8761413" cy="3838426"/>
          </a:xfrm>
        </p:spPr>
        <p:txBody>
          <a:bodyPr>
            <a:normAutofit/>
          </a:bodyPr>
          <a:lstStyle/>
          <a:p>
            <a:pPr marL="0" indent="0" algn="ctr">
              <a:lnSpc>
                <a:spcPct val="120000"/>
              </a:lnSpc>
              <a:spcBef>
                <a:spcPct val="0"/>
              </a:spcBef>
              <a:buNone/>
              <a:defRPr/>
            </a:pPr>
            <a:r>
              <a:rPr lang="it-IT" altLang="it-IT" sz="2000" b="1" dirty="0">
                <a:latin typeface="Arial" panose="020B0604020202020204" pitchFamily="34" charset="0"/>
                <a:cs typeface="Arial" panose="020B0604020202020204" pitchFamily="34" charset="0"/>
              </a:rPr>
              <a:t>art. 17, c. 1, lett. a) TUIR (tassazione separata)</a:t>
            </a:r>
          </a:p>
          <a:p>
            <a:pPr marL="0" indent="0" algn="just">
              <a:lnSpc>
                <a:spcPct val="120000"/>
              </a:lnSpc>
              <a:spcBef>
                <a:spcPct val="0"/>
              </a:spcBef>
              <a:buNone/>
              <a:defRPr/>
            </a:pPr>
            <a:endParaRPr lang="it-IT" altLang="it-IT" sz="2000" b="1" dirty="0">
              <a:latin typeface="Arial" panose="020B0604020202020204" pitchFamily="34" charset="0"/>
              <a:cs typeface="Arial" panose="020B0604020202020204" pitchFamily="34" charset="0"/>
            </a:endParaRPr>
          </a:p>
          <a:p>
            <a:pPr marL="0" indent="0" algn="just">
              <a:lnSpc>
                <a:spcPct val="120000"/>
              </a:lnSpc>
              <a:spcBef>
                <a:spcPct val="0"/>
              </a:spcBef>
              <a:buNone/>
              <a:defRPr/>
            </a:pPr>
            <a:endParaRPr lang="it-IT" altLang="it-IT" sz="2000" b="1" dirty="0">
              <a:latin typeface="Arial" panose="020B0604020202020204" pitchFamily="34" charset="0"/>
              <a:cs typeface="Arial" panose="020B0604020202020204" pitchFamily="34" charset="0"/>
            </a:endParaRPr>
          </a:p>
          <a:p>
            <a:pPr marL="0" indent="0" algn="just">
              <a:lnSpc>
                <a:spcPct val="120000"/>
              </a:lnSpc>
              <a:spcBef>
                <a:spcPct val="0"/>
              </a:spcBef>
              <a:buNone/>
              <a:defRPr/>
            </a:pPr>
            <a:r>
              <a:rPr lang="it-IT" altLang="it-IT" sz="2000" dirty="0">
                <a:latin typeface="Arial" panose="020B0604020202020204" pitchFamily="34" charset="0"/>
                <a:cs typeface="Arial" panose="020B0604020202020204" pitchFamily="34" charset="0"/>
              </a:rPr>
              <a:t>“indennità e somme percepite una volta tanto in dipendenza della cessazione dei predetti rapporti …”, “</a:t>
            </a:r>
            <a:r>
              <a:rPr lang="it-IT" altLang="it-IT" sz="2000" b="1" dirty="0">
                <a:latin typeface="Arial" panose="020B0604020202020204" pitchFamily="34" charset="0"/>
                <a:cs typeface="Arial" panose="020B0604020202020204" pitchFamily="34" charset="0"/>
              </a:rPr>
              <a:t>somme e i valori comunque percepiti … anche se a titolo risarcitorio</a:t>
            </a:r>
            <a:r>
              <a:rPr lang="it-IT" altLang="it-IT" sz="2000" dirty="0">
                <a:latin typeface="Arial" panose="020B0604020202020204" pitchFamily="34" charset="0"/>
                <a:cs typeface="Arial" panose="020B0604020202020204" pitchFamily="34" charset="0"/>
              </a:rPr>
              <a:t> … , </a:t>
            </a:r>
            <a:r>
              <a:rPr lang="it-IT" altLang="it-IT" sz="2000" b="1" dirty="0">
                <a:latin typeface="Arial" panose="020B0604020202020204" pitchFamily="34" charset="0"/>
                <a:cs typeface="Arial" panose="020B0604020202020204" pitchFamily="34" charset="0"/>
              </a:rPr>
              <a:t>a seguito di provvedimenti dell’autorità giudiziaria </a:t>
            </a:r>
            <a:r>
              <a:rPr lang="it-IT" altLang="it-IT" sz="2000" dirty="0">
                <a:latin typeface="Arial" panose="020B0604020202020204" pitchFamily="34" charset="0"/>
                <a:cs typeface="Arial" panose="020B0604020202020204" pitchFamily="34" charset="0"/>
              </a:rPr>
              <a:t>o di transazioni relativi alla risoluzione del rapporto di lavoro”.</a:t>
            </a:r>
          </a:p>
          <a:p>
            <a:pPr marL="0" indent="0" algn="just" eaLnBrk="1" hangingPunct="1">
              <a:lnSpc>
                <a:spcPct val="120000"/>
              </a:lnSpc>
              <a:spcBef>
                <a:spcPct val="0"/>
              </a:spcBef>
              <a:buFontTx/>
              <a:buNone/>
              <a:defRPr/>
            </a:pPr>
            <a:endParaRPr lang="it-IT" altLang="it-IT" sz="4500" dirty="0">
              <a:latin typeface="Arial" panose="020B0604020202020204" pitchFamily="34" charset="0"/>
              <a:cs typeface="Arial" panose="020B0604020202020204" pitchFamily="34" charset="0"/>
            </a:endParaRPr>
          </a:p>
          <a:p>
            <a:pPr marL="660400" indent="-660400" algn="just" eaLnBrk="1" hangingPunct="1">
              <a:lnSpc>
                <a:spcPct val="80000"/>
              </a:lnSpc>
              <a:spcBef>
                <a:spcPct val="0"/>
              </a:spcBef>
              <a:buFontTx/>
              <a:buNone/>
              <a:defRPr/>
            </a:pPr>
            <a:endParaRPr lang="it-IT" altLang="it-IT" sz="4500" b="1" dirty="0">
              <a:latin typeface="Arial" panose="020B0604020202020204" pitchFamily="34" charset="0"/>
              <a:cs typeface="Arial" panose="020B0604020202020204" pitchFamily="34" charset="0"/>
            </a:endParaRPr>
          </a:p>
          <a:p>
            <a:pPr marL="660400" indent="-660400" algn="just" eaLnBrk="1" hangingPunct="1">
              <a:lnSpc>
                <a:spcPct val="80000"/>
              </a:lnSpc>
              <a:spcBef>
                <a:spcPct val="0"/>
              </a:spcBef>
              <a:buFontTx/>
              <a:buNone/>
              <a:defRPr/>
            </a:pPr>
            <a:endParaRPr lang="it-IT" altLang="it-IT" sz="4500" b="1" dirty="0">
              <a:latin typeface="Arial" panose="020B0604020202020204" pitchFamily="34" charset="0"/>
              <a:cs typeface="Arial" panose="020B0604020202020204" pitchFamily="34" charset="0"/>
            </a:endParaRPr>
          </a:p>
        </p:txBody>
      </p:sp>
      <p:sp>
        <p:nvSpPr>
          <p:cNvPr id="7" name="Rettangolo 6"/>
          <p:cNvSpPr/>
          <p:nvPr/>
        </p:nvSpPr>
        <p:spPr>
          <a:xfrm>
            <a:off x="1403648" y="358462"/>
            <a:ext cx="6624736" cy="36933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lvl="0">
              <a:defRPr/>
            </a:pPr>
            <a:r>
              <a:rPr lang="it-IT" altLang="it-IT" b="1" cap="all" dirty="0">
                <a:solidFill>
                  <a:srgbClr val="0070C0"/>
                </a:solidFill>
                <a:latin typeface="Arial" panose="020B0604020202020204" pitchFamily="34" charset="0"/>
                <a:cs typeface="Arial" panose="020B0604020202020204" pitchFamily="34" charset="0"/>
              </a:rPr>
              <a:t>d. L</a:t>
            </a:r>
            <a:r>
              <a:rPr lang="it-IT" altLang="it-IT" b="1" dirty="0">
                <a:solidFill>
                  <a:srgbClr val="0070C0"/>
                </a:solidFill>
                <a:latin typeface="Arial" panose="020B0604020202020204" pitchFamily="34" charset="0"/>
                <a:cs typeface="Arial" panose="020B0604020202020204" pitchFamily="34" charset="0"/>
              </a:rPr>
              <a:t>gs. 4 marzo 2015, n. 23 – c.d. Decreto Tutele Crescenti</a:t>
            </a:r>
            <a:r>
              <a:rPr lang="it-IT" altLang="it-IT" b="1" cap="all" dirty="0">
                <a:solidFill>
                  <a:srgbClr val="0070C0"/>
                </a:solidFill>
                <a:latin typeface="Arial" panose="020B0604020202020204" pitchFamily="34" charset="0"/>
                <a:cs typeface="Arial" panose="020B0604020202020204" pitchFamily="34" charset="0"/>
              </a:rPr>
              <a:t> </a:t>
            </a:r>
            <a:endParaRPr lang="it-IT" altLang="it-IT" sz="3200" b="1" cap="all" dirty="0">
              <a:solidFill>
                <a:srgbClr val="0070C0"/>
              </a:solidFill>
              <a:latin typeface="Arial" panose="020B0604020202020204" pitchFamily="34" charset="0"/>
              <a:cs typeface="Arial" panose="020B0604020202020204" pitchFamily="34" charset="0"/>
            </a:endParaRPr>
          </a:p>
        </p:txBody>
      </p:sp>
      <p:sp>
        <p:nvSpPr>
          <p:cNvPr id="4" name="Segnaposto numero diapositiva 3"/>
          <p:cNvSpPr>
            <a:spLocks noGrp="1"/>
          </p:cNvSpPr>
          <p:nvPr>
            <p:ph type="sldNum" sz="quarter" idx="12"/>
          </p:nvPr>
        </p:nvSpPr>
        <p:spPr/>
        <p:txBody>
          <a:bodyPr/>
          <a:lstStyle/>
          <a:p>
            <a:fld id="{E7A41E1B-4F70-4964-A407-84C68BE8251C}" type="slidenum">
              <a:rPr lang="it-IT" smtClean="0">
                <a:solidFill>
                  <a:schemeClr val="tx1"/>
                </a:solidFill>
              </a:rPr>
              <a:t>43</a:t>
            </a:fld>
            <a:endParaRPr lang="it-IT">
              <a:solidFill>
                <a:schemeClr val="tx1"/>
              </a:solidFill>
            </a:endParaRPr>
          </a:p>
        </p:txBody>
      </p:sp>
      <p:sp>
        <p:nvSpPr>
          <p:cNvPr id="2" name="Segnaposto piè di pagina 1"/>
          <p:cNvSpPr>
            <a:spLocks noGrp="1"/>
          </p:cNvSpPr>
          <p:nvPr>
            <p:ph type="ftr" sz="quarter" idx="11"/>
          </p:nvPr>
        </p:nvSpPr>
        <p:spPr/>
        <p:txBody>
          <a:bodyPr/>
          <a:lstStyle/>
          <a:p>
            <a:r>
              <a:rPr lang="it-IT"/>
              <a:t>Avv. Renato Scorcelli  </a:t>
            </a:r>
          </a:p>
          <a:p>
            <a:r>
              <a:rPr lang="it-IT"/>
              <a:t>rscorcelli@splegal.it </a:t>
            </a:r>
            <a:endParaRPr lang="it-IT" dirty="0"/>
          </a:p>
        </p:txBody>
      </p:sp>
      <p:sp>
        <p:nvSpPr>
          <p:cNvPr id="3" name="CasellaDiTesto 2">
            <a:extLst>
              <a:ext uri="{FF2B5EF4-FFF2-40B4-BE49-F238E27FC236}">
                <a16:creationId xmlns:a16="http://schemas.microsoft.com/office/drawing/2014/main" id="{D109D5F1-EB7F-401B-8F5E-31EA1070FD6F}"/>
              </a:ext>
            </a:extLst>
          </p:cNvPr>
          <p:cNvSpPr txBox="1"/>
          <p:nvPr/>
        </p:nvSpPr>
        <p:spPr>
          <a:xfrm>
            <a:off x="1285817" y="965234"/>
            <a:ext cx="6509529" cy="461665"/>
          </a:xfrm>
          <a:prstGeom prst="rect">
            <a:avLst/>
          </a:prstGeom>
          <a:noFill/>
        </p:spPr>
        <p:txBody>
          <a:bodyPr wrap="square" rtlCol="0">
            <a:spAutoFit/>
          </a:bodyPr>
          <a:lstStyle/>
          <a:p>
            <a:pPr algn="ctr"/>
            <a:r>
              <a:rPr lang="it-IT" sz="2400" b="1" dirty="0">
                <a:solidFill>
                  <a:srgbClr val="FF0000"/>
                </a:solidFill>
                <a:latin typeface="Arial" panose="020B0604020202020204" pitchFamily="34" charset="0"/>
                <a:cs typeface="Arial" panose="020B0604020202020204" pitchFamily="34" charset="0"/>
              </a:rPr>
              <a:t>Corte cost. 8 novembre 2018 n. 194  </a:t>
            </a:r>
          </a:p>
        </p:txBody>
      </p:sp>
      <p:sp>
        <p:nvSpPr>
          <p:cNvPr id="6" name="Freccia in giù 5">
            <a:extLst>
              <a:ext uri="{FF2B5EF4-FFF2-40B4-BE49-F238E27FC236}">
                <a16:creationId xmlns:a16="http://schemas.microsoft.com/office/drawing/2014/main" id="{34EC3F82-EF26-42F9-952F-66B4614AD352}"/>
              </a:ext>
            </a:extLst>
          </p:cNvPr>
          <p:cNvSpPr/>
          <p:nvPr/>
        </p:nvSpPr>
        <p:spPr>
          <a:xfrm>
            <a:off x="4373978" y="1643426"/>
            <a:ext cx="396044" cy="3201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in giù 8">
            <a:extLst>
              <a:ext uri="{FF2B5EF4-FFF2-40B4-BE49-F238E27FC236}">
                <a16:creationId xmlns:a16="http://schemas.microsoft.com/office/drawing/2014/main" id="{FB6DC01D-3666-451A-8F88-990AC5C02C82}"/>
              </a:ext>
            </a:extLst>
          </p:cNvPr>
          <p:cNvSpPr/>
          <p:nvPr/>
        </p:nvSpPr>
        <p:spPr>
          <a:xfrm>
            <a:off x="4373978" y="2859741"/>
            <a:ext cx="396044" cy="3201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182296782"/>
      </p:ext>
    </p:extLst>
  </p:cSld>
  <p:clrMapOvr>
    <a:masterClrMapping/>
  </p:clrMapOvr>
  <p:transition spd="med">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7" name="Rectangle 3"/>
          <p:cNvSpPr>
            <a:spLocks noGrp="1" noChangeArrowheads="1"/>
          </p:cNvSpPr>
          <p:nvPr>
            <p:ph type="body" idx="4294967295"/>
          </p:nvPr>
        </p:nvSpPr>
        <p:spPr>
          <a:xfrm>
            <a:off x="159876" y="2180060"/>
            <a:ext cx="8761413" cy="3838426"/>
          </a:xfrm>
        </p:spPr>
        <p:txBody>
          <a:bodyPr>
            <a:normAutofit fontScale="32500" lnSpcReduction="20000"/>
          </a:bodyPr>
          <a:lstStyle/>
          <a:p>
            <a:pPr marL="36513" indent="52388" algn="just" eaLnBrk="1" hangingPunct="1">
              <a:lnSpc>
                <a:spcPct val="80000"/>
              </a:lnSpc>
              <a:spcBef>
                <a:spcPct val="0"/>
              </a:spcBef>
              <a:buFontTx/>
              <a:buNone/>
              <a:defRPr/>
            </a:pPr>
            <a:endParaRPr lang="it-IT" altLang="it-IT" sz="3300" dirty="0">
              <a:latin typeface="Arial" panose="020B0604020202020204" pitchFamily="34" charset="0"/>
              <a:cs typeface="Arial" panose="020B0604020202020204" pitchFamily="34" charset="0"/>
            </a:endParaRPr>
          </a:p>
          <a:p>
            <a:pPr marL="0" indent="0" algn="just" eaLnBrk="1" hangingPunct="1">
              <a:lnSpc>
                <a:spcPct val="120000"/>
              </a:lnSpc>
              <a:spcBef>
                <a:spcPct val="0"/>
              </a:spcBef>
              <a:buFontTx/>
              <a:buNone/>
              <a:defRPr/>
            </a:pPr>
            <a:endParaRPr lang="it-IT" altLang="it-IT" sz="3300" dirty="0">
              <a:latin typeface="Arial" panose="020B0604020202020204" pitchFamily="34" charset="0"/>
              <a:cs typeface="Arial" panose="020B0604020202020204" pitchFamily="34" charset="0"/>
            </a:endParaRPr>
          </a:p>
          <a:p>
            <a:pPr marL="0" indent="0" algn="just" eaLnBrk="1" hangingPunct="1">
              <a:lnSpc>
                <a:spcPct val="120000"/>
              </a:lnSpc>
              <a:spcBef>
                <a:spcPct val="0"/>
              </a:spcBef>
              <a:buFontTx/>
              <a:buNone/>
              <a:defRPr/>
            </a:pPr>
            <a:r>
              <a:rPr lang="it-IT" altLang="it-IT" sz="4500" dirty="0">
                <a:latin typeface="Arial" panose="020B0604020202020204" pitchFamily="34" charset="0"/>
                <a:cs typeface="Arial" panose="020B0604020202020204" pitchFamily="34" charset="0"/>
              </a:rPr>
              <a:t>«</a:t>
            </a:r>
            <a:r>
              <a:rPr lang="it-IT" altLang="it-IT" sz="4500" dirty="0">
                <a:latin typeface="Microsoft Sans Serif" panose="020B0604020202020204" pitchFamily="34" charset="0"/>
                <a:cs typeface="Microsoft Sans Serif" panose="020B0604020202020204" pitchFamily="34" charset="0"/>
              </a:rPr>
              <a:t>In caso di licenziamento dei lavoratori di cui all’art. 1 del decreto al fine di evitare il giudizio e ferma restando la possibilità delle parti </a:t>
            </a:r>
            <a:r>
              <a:rPr lang="it-IT" altLang="it-IT" sz="4900" dirty="0">
                <a:latin typeface="Microsoft Sans Serif" panose="020B0604020202020204" pitchFamily="34" charset="0"/>
                <a:cs typeface="Microsoft Sans Serif" panose="020B0604020202020204" pitchFamily="34" charset="0"/>
              </a:rPr>
              <a:t>di</a:t>
            </a:r>
            <a:r>
              <a:rPr lang="it-IT" altLang="it-IT" sz="4500" dirty="0">
                <a:latin typeface="Microsoft Sans Serif" panose="020B0604020202020204" pitchFamily="34" charset="0"/>
                <a:cs typeface="Microsoft Sans Serif" panose="020B0604020202020204" pitchFamily="34" charset="0"/>
              </a:rPr>
              <a:t> addivenire a ogni altra modalità di conciliazione prevista dalla legge, il </a:t>
            </a:r>
            <a:r>
              <a:rPr lang="it-IT" altLang="it-IT" sz="4500" b="1" dirty="0">
                <a:latin typeface="Microsoft Sans Serif" panose="020B0604020202020204" pitchFamily="34" charset="0"/>
                <a:cs typeface="Microsoft Sans Serif" panose="020B0604020202020204" pitchFamily="34" charset="0"/>
              </a:rPr>
              <a:t>datore di lavoro può offrire al lavoratore, entro i termini di impugnazione stragiudiziale del licenziamento</a:t>
            </a:r>
            <a:r>
              <a:rPr lang="it-IT" altLang="it-IT" sz="4500" dirty="0">
                <a:latin typeface="Microsoft Sans Serif" panose="020B0604020202020204" pitchFamily="34" charset="0"/>
                <a:cs typeface="Microsoft Sans Serif" panose="020B0604020202020204" pitchFamily="34" charset="0"/>
              </a:rPr>
              <a:t>, in una delle sedi di cui all’art. 2113,  comma 4 c.c. e dell’art. 82 comma 1 D.lgs. 10 settembre 2003 n. 276</a:t>
            </a:r>
            <a:r>
              <a:rPr lang="it-IT" altLang="it-IT" sz="4500" b="1" dirty="0">
                <a:latin typeface="Microsoft Sans Serif" panose="020B0604020202020204" pitchFamily="34" charset="0"/>
                <a:cs typeface="Microsoft Sans Serif" panose="020B0604020202020204" pitchFamily="34" charset="0"/>
              </a:rPr>
              <a:t>, un importo che </a:t>
            </a:r>
            <a:r>
              <a:rPr lang="it-IT" altLang="it-IT" sz="4500" b="1" dirty="0">
                <a:solidFill>
                  <a:srgbClr val="C00000"/>
                </a:solidFill>
                <a:latin typeface="Microsoft Sans Serif" panose="020B0604020202020204" pitchFamily="34" charset="0"/>
                <a:cs typeface="Microsoft Sans Serif" panose="020B0604020202020204" pitchFamily="34" charset="0"/>
              </a:rPr>
              <a:t>non costituisce reddito imponibile ai fini dell’imposta sul reddito delle persona fisiche e non è assoggettato a contribuzione   previdenziale</a:t>
            </a:r>
            <a:r>
              <a:rPr lang="it-IT" altLang="it-IT" sz="4500" b="1" dirty="0">
                <a:latin typeface="Microsoft Sans Serif" panose="020B0604020202020204" pitchFamily="34" charset="0"/>
                <a:cs typeface="Microsoft Sans Serif" panose="020B0604020202020204" pitchFamily="34" charset="0"/>
              </a:rPr>
              <a:t>, di ammontare pari a </a:t>
            </a:r>
            <a:r>
              <a:rPr lang="it-IT" altLang="it-IT" sz="4500" b="1" dirty="0">
                <a:solidFill>
                  <a:srgbClr val="C00000"/>
                </a:solidFill>
                <a:latin typeface="Microsoft Sans Serif" panose="020B0604020202020204" pitchFamily="34" charset="0"/>
                <a:cs typeface="Microsoft Sans Serif" panose="020B0604020202020204" pitchFamily="34" charset="0"/>
              </a:rPr>
              <a:t>una mensilità </a:t>
            </a:r>
            <a:r>
              <a:rPr lang="it-IT" altLang="it-IT" sz="4500" b="1" dirty="0">
                <a:latin typeface="Microsoft Sans Serif" panose="020B0604020202020204" pitchFamily="34" charset="0"/>
                <a:cs typeface="Microsoft Sans Serif" panose="020B0604020202020204" pitchFamily="34" charset="0"/>
              </a:rPr>
              <a:t>dell’ultima retribuzione di riferimento per il calcolo del trattamento di fine rapporto</a:t>
            </a:r>
            <a:r>
              <a:rPr lang="it-IT" altLang="it-IT" sz="4500" dirty="0">
                <a:latin typeface="Microsoft Sans Serif" panose="020B0604020202020204" pitchFamily="34" charset="0"/>
                <a:cs typeface="Microsoft Sans Serif" panose="020B0604020202020204" pitchFamily="34" charset="0"/>
              </a:rPr>
              <a:t> </a:t>
            </a:r>
            <a:r>
              <a:rPr lang="it-IT" altLang="it-IT" sz="4500" b="1" dirty="0">
                <a:solidFill>
                  <a:srgbClr val="C00000"/>
                </a:solidFill>
                <a:latin typeface="Microsoft Sans Serif" panose="020B0604020202020204" pitchFamily="34" charset="0"/>
                <a:cs typeface="Microsoft Sans Serif" panose="020B0604020202020204" pitchFamily="34" charset="0"/>
              </a:rPr>
              <a:t>per ogni anno di servizio</a:t>
            </a:r>
            <a:r>
              <a:rPr lang="it-IT" altLang="it-IT" sz="4500" b="1" dirty="0">
                <a:latin typeface="Microsoft Sans Serif" panose="020B0604020202020204" pitchFamily="34" charset="0"/>
                <a:cs typeface="Microsoft Sans Serif" panose="020B0604020202020204" pitchFamily="34" charset="0"/>
              </a:rPr>
              <a:t>, in misura comunque </a:t>
            </a:r>
            <a:r>
              <a:rPr lang="it-IT" altLang="it-IT" sz="4500" b="1" dirty="0">
                <a:solidFill>
                  <a:srgbClr val="C00000"/>
                </a:solidFill>
                <a:latin typeface="Microsoft Sans Serif" panose="020B0604020202020204" pitchFamily="34" charset="0"/>
                <a:cs typeface="Microsoft Sans Serif" panose="020B0604020202020204" pitchFamily="34" charset="0"/>
              </a:rPr>
              <a:t>non inferiore a </a:t>
            </a:r>
            <a:r>
              <a:rPr lang="it-IT" altLang="it-IT" sz="4500" b="1" strike="sngStrike" dirty="0">
                <a:solidFill>
                  <a:srgbClr val="C00000"/>
                </a:solidFill>
                <a:latin typeface="Microsoft Sans Serif" panose="020B0604020202020204" pitchFamily="34" charset="0"/>
                <a:cs typeface="Microsoft Sans Serif" panose="020B0604020202020204" pitchFamily="34" charset="0"/>
              </a:rPr>
              <a:t>2</a:t>
            </a:r>
            <a:r>
              <a:rPr lang="it-IT" altLang="it-IT" sz="4500" b="1" dirty="0">
                <a:solidFill>
                  <a:srgbClr val="C00000"/>
                </a:solidFill>
                <a:latin typeface="Microsoft Sans Serif" panose="020B0604020202020204" pitchFamily="34" charset="0"/>
                <a:cs typeface="Microsoft Sans Serif" panose="020B0604020202020204" pitchFamily="34" charset="0"/>
              </a:rPr>
              <a:t> 3 e non superiore a </a:t>
            </a:r>
            <a:r>
              <a:rPr lang="it-IT" altLang="it-IT" sz="4500" b="1" strike="sngStrike" dirty="0">
                <a:solidFill>
                  <a:srgbClr val="C00000"/>
                </a:solidFill>
                <a:latin typeface="Microsoft Sans Serif" panose="020B0604020202020204" pitchFamily="34" charset="0"/>
                <a:cs typeface="Microsoft Sans Serif" panose="020B0604020202020204" pitchFamily="34" charset="0"/>
              </a:rPr>
              <a:t>18</a:t>
            </a:r>
            <a:r>
              <a:rPr lang="it-IT" altLang="it-IT" sz="4500" b="1" dirty="0">
                <a:solidFill>
                  <a:srgbClr val="C00000"/>
                </a:solidFill>
                <a:latin typeface="Microsoft Sans Serif" panose="020B0604020202020204" pitchFamily="34" charset="0"/>
                <a:cs typeface="Microsoft Sans Serif" panose="020B0604020202020204" pitchFamily="34" charset="0"/>
              </a:rPr>
              <a:t> 27 mensilità</a:t>
            </a:r>
            <a:r>
              <a:rPr lang="it-IT" altLang="it-IT" sz="4500" b="1" dirty="0">
                <a:latin typeface="Microsoft Sans Serif" panose="020B0604020202020204" pitchFamily="34" charset="0"/>
                <a:cs typeface="Microsoft Sans Serif" panose="020B0604020202020204" pitchFamily="34" charset="0"/>
              </a:rPr>
              <a:t> mediante consegna al lavoratore di </a:t>
            </a:r>
            <a:r>
              <a:rPr lang="it-IT" altLang="it-IT" sz="4500" b="1" dirty="0">
                <a:solidFill>
                  <a:srgbClr val="C00000"/>
                </a:solidFill>
                <a:latin typeface="Microsoft Sans Serif" panose="020B0604020202020204" pitchFamily="34" charset="0"/>
                <a:cs typeface="Microsoft Sans Serif" panose="020B0604020202020204" pitchFamily="34" charset="0"/>
              </a:rPr>
              <a:t>assegno circolare</a:t>
            </a:r>
            <a:r>
              <a:rPr lang="it-IT" altLang="it-IT" sz="4500" b="1" dirty="0">
                <a:latin typeface="Microsoft Sans Serif" panose="020B0604020202020204" pitchFamily="34" charset="0"/>
                <a:cs typeface="Microsoft Sans Serif" panose="020B0604020202020204" pitchFamily="34" charset="0"/>
              </a:rPr>
              <a:t>. </a:t>
            </a:r>
            <a:r>
              <a:rPr lang="it-IT" altLang="it-IT" sz="4500" dirty="0">
                <a:latin typeface="Microsoft Sans Serif" panose="020B0604020202020204" pitchFamily="34" charset="0"/>
                <a:cs typeface="Microsoft Sans Serif" panose="020B0604020202020204" pitchFamily="34" charset="0"/>
              </a:rPr>
              <a:t>L’accettazione dell’assegno in tale sede da parte del lavoratore comporta l’estinzione del rapporto alla data del licenziamento e la rinuncia all’impugnazione del licenziamento anche qualora il lavoratore l’abbia già proposta. </a:t>
            </a:r>
            <a:r>
              <a:rPr lang="it-IT" altLang="it-IT" sz="4500" b="1" dirty="0">
                <a:latin typeface="Microsoft Sans Serif" panose="020B0604020202020204" pitchFamily="34" charset="0"/>
                <a:cs typeface="Microsoft Sans Serif" panose="020B0604020202020204" pitchFamily="34" charset="0"/>
              </a:rPr>
              <a:t>Le eventuali ulteriori somme pattuite nella stessa sede conciliativa a chiusura di ogni altra pendenza derivante dal rapporto di lavoro sono soggette al regime fiscale ordinario</a:t>
            </a:r>
            <a:r>
              <a:rPr lang="it-IT" altLang="it-IT" sz="4500" dirty="0">
                <a:latin typeface="Microsoft Sans Serif" panose="020B0604020202020204" pitchFamily="34" charset="0"/>
                <a:cs typeface="Microsoft Sans Serif" panose="020B0604020202020204" pitchFamily="34" charset="0"/>
              </a:rPr>
              <a:t>.»</a:t>
            </a:r>
            <a:r>
              <a:rPr lang="it-IT" altLang="it-IT" sz="4500" b="1" dirty="0">
                <a:latin typeface="Microsoft Sans Serif" panose="020B0604020202020204" pitchFamily="34" charset="0"/>
                <a:cs typeface="Microsoft Sans Serif" panose="020B0604020202020204" pitchFamily="34" charset="0"/>
              </a:rPr>
              <a:t>                                                                                                   </a:t>
            </a:r>
            <a:endParaRPr lang="it-IT" altLang="it-IT" sz="4500" dirty="0">
              <a:latin typeface="Microsoft Sans Serif" panose="020B0604020202020204" pitchFamily="34" charset="0"/>
              <a:cs typeface="Microsoft Sans Serif" panose="020B0604020202020204" pitchFamily="34" charset="0"/>
            </a:endParaRPr>
          </a:p>
          <a:p>
            <a:pPr marL="0" indent="0" algn="just" eaLnBrk="1" hangingPunct="1">
              <a:lnSpc>
                <a:spcPct val="120000"/>
              </a:lnSpc>
              <a:spcBef>
                <a:spcPct val="0"/>
              </a:spcBef>
              <a:buFontTx/>
              <a:buNone/>
              <a:defRPr/>
            </a:pPr>
            <a:endParaRPr lang="it-IT" altLang="it-IT" sz="4500" dirty="0">
              <a:latin typeface="Arial" panose="020B0604020202020204" pitchFamily="34" charset="0"/>
              <a:cs typeface="Arial" panose="020B0604020202020204" pitchFamily="34" charset="0"/>
            </a:endParaRPr>
          </a:p>
          <a:p>
            <a:pPr marL="660400" indent="-660400" algn="just" eaLnBrk="1" hangingPunct="1">
              <a:lnSpc>
                <a:spcPct val="80000"/>
              </a:lnSpc>
              <a:spcBef>
                <a:spcPct val="0"/>
              </a:spcBef>
              <a:buFontTx/>
              <a:buNone/>
              <a:defRPr/>
            </a:pPr>
            <a:endParaRPr lang="it-IT" altLang="it-IT" sz="4500" b="1" dirty="0">
              <a:latin typeface="Arial" panose="020B0604020202020204" pitchFamily="34" charset="0"/>
              <a:cs typeface="Arial" panose="020B0604020202020204" pitchFamily="34" charset="0"/>
            </a:endParaRPr>
          </a:p>
          <a:p>
            <a:pPr marL="660400" indent="-660400" algn="just" eaLnBrk="1" hangingPunct="1">
              <a:lnSpc>
                <a:spcPct val="80000"/>
              </a:lnSpc>
              <a:spcBef>
                <a:spcPct val="0"/>
              </a:spcBef>
              <a:buFontTx/>
              <a:buNone/>
              <a:defRPr/>
            </a:pPr>
            <a:endParaRPr lang="it-IT" altLang="it-IT" sz="4500" b="1" dirty="0">
              <a:latin typeface="Arial" panose="020B0604020202020204" pitchFamily="34" charset="0"/>
              <a:cs typeface="Arial" panose="020B0604020202020204" pitchFamily="34" charset="0"/>
            </a:endParaRPr>
          </a:p>
        </p:txBody>
      </p:sp>
      <p:sp>
        <p:nvSpPr>
          <p:cNvPr id="312326" name="Rectangle 4"/>
          <p:cNvSpPr>
            <a:spLocks noChangeArrowheads="1"/>
          </p:cNvSpPr>
          <p:nvPr/>
        </p:nvSpPr>
        <p:spPr bwMode="auto">
          <a:xfrm>
            <a:off x="280329" y="1052736"/>
            <a:ext cx="8640960" cy="1127324"/>
          </a:xfrm>
          <a:prstGeom prst="rect">
            <a:avLst/>
          </a:prstGeom>
          <a:solidFill>
            <a:schemeClr val="bg2">
              <a:lumMod val="20000"/>
              <a:lumOff val="80000"/>
            </a:schemeClr>
          </a:solidFill>
          <a:ln w="9525">
            <a:solidFill>
              <a:schemeClr val="tx1"/>
            </a:solidFill>
            <a:miter lim="800000"/>
            <a:headEnd/>
            <a:tailEnd/>
          </a:ln>
          <a:effectLst/>
        </p:spPr>
        <p:txBody>
          <a:bodyPr wrap="none" anchor="ctr"/>
          <a:lstStyle>
            <a:lvl1pPr algn="l">
              <a:spcBef>
                <a:spcPct val="20000"/>
              </a:spcBef>
              <a:buChar char="•"/>
              <a:defRPr sz="3200">
                <a:solidFill>
                  <a:schemeClr val="tx1"/>
                </a:solidFill>
                <a:latin typeface="Arial" pitchFamily="34" charset="0"/>
                <a:ea typeface="ヒラギノ角ゴ Pro W3" pitchFamily="-28" charset="-128"/>
              </a:defRPr>
            </a:lvl1pPr>
            <a:lvl2pPr marL="742950" indent="-285750" algn="l">
              <a:spcBef>
                <a:spcPct val="20000"/>
              </a:spcBef>
              <a:buChar char="–"/>
              <a:defRPr sz="2800">
                <a:solidFill>
                  <a:schemeClr val="tx1"/>
                </a:solidFill>
                <a:latin typeface="Arial" pitchFamily="34" charset="0"/>
                <a:ea typeface="ヒラギノ角ゴ Pro W3" pitchFamily="-28" charset="-128"/>
              </a:defRPr>
            </a:lvl2pPr>
            <a:lvl3pPr marL="1143000" indent="-228600" algn="l">
              <a:spcBef>
                <a:spcPct val="20000"/>
              </a:spcBef>
              <a:buChar char="•"/>
              <a:defRPr sz="2400">
                <a:solidFill>
                  <a:schemeClr val="tx1"/>
                </a:solidFill>
                <a:latin typeface="Arial" pitchFamily="34" charset="0"/>
                <a:ea typeface="ヒラギノ角ゴ Pro W3" pitchFamily="-28" charset="-128"/>
              </a:defRPr>
            </a:lvl3pPr>
            <a:lvl4pPr marL="1600200" indent="-228600" algn="l">
              <a:spcBef>
                <a:spcPct val="20000"/>
              </a:spcBef>
              <a:buChar char="–"/>
              <a:defRPr sz="2000">
                <a:solidFill>
                  <a:schemeClr val="tx1"/>
                </a:solidFill>
                <a:latin typeface="Arial" pitchFamily="34" charset="0"/>
                <a:ea typeface="ヒラギノ角ゴ Pro W3" pitchFamily="-28" charset="-128"/>
              </a:defRPr>
            </a:lvl4pPr>
            <a:lvl5pPr marL="2057400" indent="-228600" algn="l">
              <a:spcBef>
                <a:spcPct val="20000"/>
              </a:spcBef>
              <a:buChar char="»"/>
              <a:defRPr sz="2000">
                <a:solidFill>
                  <a:schemeClr val="tx1"/>
                </a:solidFill>
                <a:latin typeface="Arial" pitchFamily="34" charset="0"/>
                <a:ea typeface="ヒラギノ角ゴ Pro W3" pitchFamily="-28"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ヒラギノ角ゴ Pro W3" pitchFamily="-28"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ヒラギノ角ゴ Pro W3" pitchFamily="-28"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ヒラギノ角ゴ Pro W3" pitchFamily="-28"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ヒラギノ角ゴ Pro W3" pitchFamily="-28" charset="-128"/>
              </a:defRPr>
            </a:lvl9pPr>
          </a:lstStyle>
          <a:p>
            <a:pPr algn="ctr">
              <a:spcBef>
                <a:spcPct val="0"/>
              </a:spcBef>
              <a:buFontTx/>
              <a:buNone/>
              <a:defRPr/>
            </a:pPr>
            <a:r>
              <a:rPr lang="it-IT" altLang="it-IT" sz="2400" b="1" dirty="0">
                <a:solidFill>
                  <a:schemeClr val="tx2"/>
                </a:solidFill>
                <a:latin typeface="Calibri" pitchFamily="34" charset="0"/>
              </a:rPr>
              <a:t>Art. 6 </a:t>
            </a:r>
          </a:p>
          <a:p>
            <a:pPr algn="ctr">
              <a:spcBef>
                <a:spcPct val="0"/>
              </a:spcBef>
              <a:buFontTx/>
              <a:buNone/>
              <a:defRPr/>
            </a:pPr>
            <a:r>
              <a:rPr lang="it-IT" altLang="it-IT" sz="2400" b="1" dirty="0">
                <a:solidFill>
                  <a:schemeClr val="tx2"/>
                </a:solidFill>
                <a:latin typeface="Calibri" pitchFamily="34" charset="0"/>
              </a:rPr>
              <a:t>Offerta di conciliazione </a:t>
            </a:r>
          </a:p>
          <a:p>
            <a:pPr algn="ctr">
              <a:spcBef>
                <a:spcPct val="0"/>
              </a:spcBef>
              <a:buFontTx/>
              <a:buNone/>
              <a:defRPr/>
            </a:pPr>
            <a:r>
              <a:rPr lang="it-IT" altLang="it-IT" sz="2400" b="1" dirty="0">
                <a:solidFill>
                  <a:schemeClr val="tx2"/>
                </a:solidFill>
                <a:latin typeface="Calibri" pitchFamily="34" charset="0"/>
              </a:rPr>
              <a:t>(</a:t>
            </a:r>
            <a:r>
              <a:rPr lang="it-IT" altLang="it-IT" sz="1800" b="1" dirty="0">
                <a:solidFill>
                  <a:schemeClr val="tx2"/>
                </a:solidFill>
                <a:latin typeface="Calibri" pitchFamily="34" charset="0"/>
              </a:rPr>
              <a:t>come modificato dalla L. 96/2018 di conversione del D.L. 87/2018 c.d. «Decreto Dignità») </a:t>
            </a:r>
          </a:p>
        </p:txBody>
      </p:sp>
      <p:sp>
        <p:nvSpPr>
          <p:cNvPr id="7" name="Rettangolo 6"/>
          <p:cNvSpPr/>
          <p:nvPr/>
        </p:nvSpPr>
        <p:spPr>
          <a:xfrm>
            <a:off x="1331640" y="482870"/>
            <a:ext cx="6624736" cy="36933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lvl="0">
              <a:defRPr/>
            </a:pPr>
            <a:r>
              <a:rPr lang="it-IT" altLang="it-IT" b="1" cap="all" dirty="0">
                <a:solidFill>
                  <a:srgbClr val="0070C0"/>
                </a:solidFill>
                <a:latin typeface="Arial" panose="020B0604020202020204" pitchFamily="34" charset="0"/>
                <a:cs typeface="Arial" panose="020B0604020202020204" pitchFamily="34" charset="0"/>
              </a:rPr>
              <a:t>d. L</a:t>
            </a:r>
            <a:r>
              <a:rPr lang="it-IT" altLang="it-IT" b="1" dirty="0">
                <a:solidFill>
                  <a:srgbClr val="0070C0"/>
                </a:solidFill>
                <a:latin typeface="Arial" panose="020B0604020202020204" pitchFamily="34" charset="0"/>
                <a:cs typeface="Arial" panose="020B0604020202020204" pitchFamily="34" charset="0"/>
              </a:rPr>
              <a:t>gs. 4 marzo 2015, n. 23 – c.d. Decreto Tutele Crescenti</a:t>
            </a:r>
            <a:r>
              <a:rPr lang="it-IT" altLang="it-IT" b="1" cap="all" dirty="0">
                <a:solidFill>
                  <a:srgbClr val="0070C0"/>
                </a:solidFill>
                <a:latin typeface="Arial" panose="020B0604020202020204" pitchFamily="34" charset="0"/>
                <a:cs typeface="Arial" panose="020B0604020202020204" pitchFamily="34" charset="0"/>
              </a:rPr>
              <a:t> </a:t>
            </a:r>
            <a:endParaRPr lang="it-IT" altLang="it-IT" sz="3200" b="1" cap="all" dirty="0">
              <a:solidFill>
                <a:srgbClr val="0070C0"/>
              </a:solidFill>
              <a:latin typeface="Arial" panose="020B0604020202020204" pitchFamily="34" charset="0"/>
              <a:cs typeface="Arial" panose="020B0604020202020204" pitchFamily="34" charset="0"/>
            </a:endParaRPr>
          </a:p>
        </p:txBody>
      </p:sp>
      <p:sp>
        <p:nvSpPr>
          <p:cNvPr id="4" name="Segnaposto numero diapositiva 3"/>
          <p:cNvSpPr>
            <a:spLocks noGrp="1"/>
          </p:cNvSpPr>
          <p:nvPr>
            <p:ph type="sldNum" sz="quarter" idx="12"/>
          </p:nvPr>
        </p:nvSpPr>
        <p:spPr/>
        <p:txBody>
          <a:bodyPr/>
          <a:lstStyle/>
          <a:p>
            <a:fld id="{E7A41E1B-4F70-4964-A407-84C68BE8251C}" type="slidenum">
              <a:rPr lang="it-IT" smtClean="0">
                <a:solidFill>
                  <a:schemeClr val="tx1"/>
                </a:solidFill>
              </a:rPr>
              <a:t>44</a:t>
            </a:fld>
            <a:endParaRPr lang="it-IT">
              <a:solidFill>
                <a:schemeClr val="tx1"/>
              </a:solidFill>
            </a:endParaRPr>
          </a:p>
        </p:txBody>
      </p:sp>
      <p:sp>
        <p:nvSpPr>
          <p:cNvPr id="2" name="Segnaposto piè di pagina 1"/>
          <p:cNvSpPr>
            <a:spLocks noGrp="1"/>
          </p:cNvSpPr>
          <p:nvPr>
            <p:ph type="ftr" sz="quarter" idx="11"/>
          </p:nvPr>
        </p:nvSpPr>
        <p:spPr/>
        <p:txBody>
          <a:bodyPr/>
          <a:lstStyle/>
          <a:p>
            <a:r>
              <a:rPr lang="it-IT"/>
              <a:t>Avv. Renato Scorcelli  </a:t>
            </a:r>
          </a:p>
          <a:p>
            <a:r>
              <a:rPr lang="it-IT"/>
              <a:t>rscorcelli@splegal.it </a:t>
            </a:r>
            <a:endParaRPr lang="it-IT" dirty="0"/>
          </a:p>
        </p:txBody>
      </p:sp>
    </p:spTree>
    <p:extLst>
      <p:ext uri="{BB962C8B-B14F-4D97-AF65-F5344CB8AC3E}">
        <p14:creationId xmlns:p14="http://schemas.microsoft.com/office/powerpoint/2010/main" val="4272785705"/>
      </p:ext>
    </p:extLst>
  </p:cSld>
  <p:clrMapOvr>
    <a:masterClrMapping/>
  </p:clrMapOvr>
  <p:transition spd="med">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7" name="Rectangle 3"/>
          <p:cNvSpPr>
            <a:spLocks noGrp="1" noChangeArrowheads="1"/>
          </p:cNvSpPr>
          <p:nvPr>
            <p:ph type="body" idx="4294967295"/>
          </p:nvPr>
        </p:nvSpPr>
        <p:spPr>
          <a:xfrm>
            <a:off x="159876" y="2180060"/>
            <a:ext cx="8761413" cy="3838426"/>
          </a:xfrm>
        </p:spPr>
        <p:txBody>
          <a:bodyPr>
            <a:normAutofit/>
          </a:bodyPr>
          <a:lstStyle/>
          <a:p>
            <a:pPr marL="36513" indent="52388" algn="just" eaLnBrk="1" hangingPunct="1">
              <a:lnSpc>
                <a:spcPct val="80000"/>
              </a:lnSpc>
              <a:spcBef>
                <a:spcPct val="0"/>
              </a:spcBef>
              <a:buFontTx/>
              <a:buNone/>
              <a:defRPr/>
            </a:pPr>
            <a:endParaRPr lang="it-IT" altLang="it-IT" sz="3300" dirty="0">
              <a:latin typeface="Arial" panose="020B0604020202020204" pitchFamily="34" charset="0"/>
              <a:cs typeface="Arial" panose="020B0604020202020204" pitchFamily="34" charset="0"/>
            </a:endParaRPr>
          </a:p>
          <a:p>
            <a:pPr marL="0" indent="0" algn="ctr" eaLnBrk="1" hangingPunct="1">
              <a:lnSpc>
                <a:spcPct val="120000"/>
              </a:lnSpc>
              <a:spcBef>
                <a:spcPct val="0"/>
              </a:spcBef>
              <a:buFontTx/>
              <a:buNone/>
              <a:defRPr/>
            </a:pPr>
            <a:r>
              <a:rPr lang="it-IT" altLang="it-IT" sz="2400" b="1" dirty="0">
                <a:latin typeface="Arial" panose="020B0604020202020204" pitchFamily="34" charset="0"/>
                <a:cs typeface="Arial" panose="020B0604020202020204" pitchFamily="34" charset="0"/>
              </a:rPr>
              <a:t>Corte cost., 8 novembre 2018 n. 194</a:t>
            </a:r>
          </a:p>
          <a:p>
            <a:pPr marL="0" indent="0" algn="ctr" eaLnBrk="1" hangingPunct="1">
              <a:lnSpc>
                <a:spcPct val="120000"/>
              </a:lnSpc>
              <a:spcBef>
                <a:spcPct val="0"/>
              </a:spcBef>
              <a:buFontTx/>
              <a:buNone/>
              <a:defRPr/>
            </a:pPr>
            <a:endParaRPr lang="it-IT" altLang="it-IT" sz="2000" dirty="0">
              <a:latin typeface="Arial" panose="020B0604020202020204" pitchFamily="34" charset="0"/>
              <a:cs typeface="Arial" panose="020B0604020202020204" pitchFamily="34" charset="0"/>
            </a:endParaRPr>
          </a:p>
          <a:p>
            <a:pPr marL="0" indent="0" algn="just">
              <a:lnSpc>
                <a:spcPct val="120000"/>
              </a:lnSpc>
              <a:spcBef>
                <a:spcPct val="0"/>
              </a:spcBef>
              <a:buNone/>
              <a:defRPr/>
            </a:pPr>
            <a:r>
              <a:rPr lang="en-US" sz="2000" dirty="0">
                <a:latin typeface="Arial" panose="020B0604020202020204" pitchFamily="34" charset="0"/>
                <a:cs typeface="Arial" panose="020B0604020202020204" pitchFamily="34" charset="0"/>
              </a:rPr>
              <a:t>sebbene l’art. 6 </a:t>
            </a:r>
            <a:r>
              <a:rPr lang="en-US" sz="2000" dirty="0" err="1">
                <a:latin typeface="Arial" panose="020B0604020202020204" pitchFamily="34" charset="0"/>
                <a:cs typeface="Arial" panose="020B0604020202020204" pitchFamily="34" charset="0"/>
              </a:rPr>
              <a:t>D.Lgs</a:t>
            </a:r>
            <a:r>
              <a:rPr lang="en-US" sz="2000" dirty="0">
                <a:latin typeface="Arial" panose="020B0604020202020204" pitchFamily="34" charset="0"/>
                <a:cs typeface="Arial" panose="020B0604020202020204" pitchFamily="34" charset="0"/>
              </a:rPr>
              <a:t>. 23/2015 non sia stato oggetto della pronuncia della Corte Costituzionale, la sentenza si rifletterà anche su tale disposizione, in quanto anche la sola eventualità per il lavoratore di poter ottenere in giudizio una tutela più ampia renderà meno appetibile il ricorso all’offerta di conciliazione</a:t>
            </a:r>
            <a:endParaRPr lang="it-IT" altLang="it-IT" sz="2000" dirty="0">
              <a:latin typeface="Arial" panose="020B0604020202020204" pitchFamily="34" charset="0"/>
              <a:cs typeface="Arial" panose="020B0604020202020204" pitchFamily="34" charset="0"/>
            </a:endParaRPr>
          </a:p>
          <a:p>
            <a:pPr marL="0" indent="0" algn="just" eaLnBrk="1" hangingPunct="1">
              <a:lnSpc>
                <a:spcPct val="120000"/>
              </a:lnSpc>
              <a:spcBef>
                <a:spcPct val="0"/>
              </a:spcBef>
              <a:buFontTx/>
              <a:buNone/>
              <a:defRPr/>
            </a:pPr>
            <a:endParaRPr lang="it-IT" altLang="it-IT" sz="4500" dirty="0">
              <a:latin typeface="Arial" panose="020B0604020202020204" pitchFamily="34" charset="0"/>
              <a:cs typeface="Arial" panose="020B0604020202020204" pitchFamily="34" charset="0"/>
            </a:endParaRPr>
          </a:p>
          <a:p>
            <a:pPr marL="660400" indent="-660400" algn="just" eaLnBrk="1" hangingPunct="1">
              <a:lnSpc>
                <a:spcPct val="80000"/>
              </a:lnSpc>
              <a:spcBef>
                <a:spcPct val="0"/>
              </a:spcBef>
              <a:buFontTx/>
              <a:buNone/>
              <a:defRPr/>
            </a:pPr>
            <a:endParaRPr lang="it-IT" altLang="it-IT" sz="4500" b="1" dirty="0">
              <a:latin typeface="Arial" panose="020B0604020202020204" pitchFamily="34" charset="0"/>
              <a:cs typeface="Arial" panose="020B0604020202020204" pitchFamily="34" charset="0"/>
            </a:endParaRPr>
          </a:p>
          <a:p>
            <a:pPr marL="660400" indent="-660400" algn="just" eaLnBrk="1" hangingPunct="1">
              <a:lnSpc>
                <a:spcPct val="80000"/>
              </a:lnSpc>
              <a:spcBef>
                <a:spcPct val="0"/>
              </a:spcBef>
              <a:buFontTx/>
              <a:buNone/>
              <a:defRPr/>
            </a:pPr>
            <a:endParaRPr lang="it-IT" altLang="it-IT" sz="4500" b="1" dirty="0">
              <a:latin typeface="Arial" panose="020B0604020202020204" pitchFamily="34" charset="0"/>
              <a:cs typeface="Arial" panose="020B0604020202020204" pitchFamily="34" charset="0"/>
            </a:endParaRPr>
          </a:p>
        </p:txBody>
      </p:sp>
      <p:sp>
        <p:nvSpPr>
          <p:cNvPr id="312326" name="Rectangle 4"/>
          <p:cNvSpPr>
            <a:spLocks noChangeArrowheads="1"/>
          </p:cNvSpPr>
          <p:nvPr/>
        </p:nvSpPr>
        <p:spPr bwMode="auto">
          <a:xfrm>
            <a:off x="280329" y="1052736"/>
            <a:ext cx="8640960" cy="1127324"/>
          </a:xfrm>
          <a:prstGeom prst="rect">
            <a:avLst/>
          </a:prstGeom>
          <a:solidFill>
            <a:schemeClr val="bg2">
              <a:lumMod val="20000"/>
              <a:lumOff val="80000"/>
            </a:schemeClr>
          </a:solidFill>
          <a:ln w="9525">
            <a:solidFill>
              <a:schemeClr val="tx1"/>
            </a:solidFill>
            <a:miter lim="800000"/>
            <a:headEnd/>
            <a:tailEnd/>
          </a:ln>
          <a:effectLst/>
        </p:spPr>
        <p:txBody>
          <a:bodyPr wrap="none" anchor="ctr"/>
          <a:lstStyle>
            <a:lvl1pPr algn="l">
              <a:spcBef>
                <a:spcPct val="20000"/>
              </a:spcBef>
              <a:buChar char="•"/>
              <a:defRPr sz="3200">
                <a:solidFill>
                  <a:schemeClr val="tx1"/>
                </a:solidFill>
                <a:latin typeface="Arial" pitchFamily="34" charset="0"/>
                <a:ea typeface="ヒラギノ角ゴ Pro W3" pitchFamily="-28" charset="-128"/>
              </a:defRPr>
            </a:lvl1pPr>
            <a:lvl2pPr marL="742950" indent="-285750" algn="l">
              <a:spcBef>
                <a:spcPct val="20000"/>
              </a:spcBef>
              <a:buChar char="–"/>
              <a:defRPr sz="2800">
                <a:solidFill>
                  <a:schemeClr val="tx1"/>
                </a:solidFill>
                <a:latin typeface="Arial" pitchFamily="34" charset="0"/>
                <a:ea typeface="ヒラギノ角ゴ Pro W3" pitchFamily="-28" charset="-128"/>
              </a:defRPr>
            </a:lvl2pPr>
            <a:lvl3pPr marL="1143000" indent="-228600" algn="l">
              <a:spcBef>
                <a:spcPct val="20000"/>
              </a:spcBef>
              <a:buChar char="•"/>
              <a:defRPr sz="2400">
                <a:solidFill>
                  <a:schemeClr val="tx1"/>
                </a:solidFill>
                <a:latin typeface="Arial" pitchFamily="34" charset="0"/>
                <a:ea typeface="ヒラギノ角ゴ Pro W3" pitchFamily="-28" charset="-128"/>
              </a:defRPr>
            </a:lvl3pPr>
            <a:lvl4pPr marL="1600200" indent="-228600" algn="l">
              <a:spcBef>
                <a:spcPct val="20000"/>
              </a:spcBef>
              <a:buChar char="–"/>
              <a:defRPr sz="2000">
                <a:solidFill>
                  <a:schemeClr val="tx1"/>
                </a:solidFill>
                <a:latin typeface="Arial" pitchFamily="34" charset="0"/>
                <a:ea typeface="ヒラギノ角ゴ Pro W3" pitchFamily="-28" charset="-128"/>
              </a:defRPr>
            </a:lvl4pPr>
            <a:lvl5pPr marL="2057400" indent="-228600" algn="l">
              <a:spcBef>
                <a:spcPct val="20000"/>
              </a:spcBef>
              <a:buChar char="»"/>
              <a:defRPr sz="2000">
                <a:solidFill>
                  <a:schemeClr val="tx1"/>
                </a:solidFill>
                <a:latin typeface="Arial" pitchFamily="34" charset="0"/>
                <a:ea typeface="ヒラギノ角ゴ Pro W3" pitchFamily="-28"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ヒラギノ角ゴ Pro W3" pitchFamily="-28"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ヒラギノ角ゴ Pro W3" pitchFamily="-28"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ヒラギノ角ゴ Pro W3" pitchFamily="-28"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ヒラギノ角ゴ Pro W3" pitchFamily="-28" charset="-128"/>
              </a:defRPr>
            </a:lvl9pPr>
          </a:lstStyle>
          <a:p>
            <a:pPr algn="ctr">
              <a:spcBef>
                <a:spcPct val="0"/>
              </a:spcBef>
              <a:buFontTx/>
              <a:buNone/>
              <a:defRPr/>
            </a:pPr>
            <a:r>
              <a:rPr lang="it-IT" altLang="it-IT" sz="2400" b="1" dirty="0">
                <a:solidFill>
                  <a:schemeClr val="tx2"/>
                </a:solidFill>
                <a:latin typeface="Calibri" pitchFamily="34" charset="0"/>
              </a:rPr>
              <a:t>Art. 6 </a:t>
            </a:r>
          </a:p>
          <a:p>
            <a:pPr algn="ctr">
              <a:spcBef>
                <a:spcPct val="0"/>
              </a:spcBef>
              <a:buFontTx/>
              <a:buNone/>
              <a:defRPr/>
            </a:pPr>
            <a:r>
              <a:rPr lang="it-IT" altLang="it-IT" sz="2400" b="1" dirty="0">
                <a:solidFill>
                  <a:schemeClr val="tx2"/>
                </a:solidFill>
                <a:latin typeface="Calibri" pitchFamily="34" charset="0"/>
              </a:rPr>
              <a:t>Offerta di conciliazione </a:t>
            </a:r>
          </a:p>
          <a:p>
            <a:pPr algn="ctr">
              <a:spcBef>
                <a:spcPct val="0"/>
              </a:spcBef>
              <a:buFontTx/>
              <a:buNone/>
              <a:defRPr/>
            </a:pPr>
            <a:r>
              <a:rPr lang="it-IT" altLang="it-IT" sz="2400" b="1" dirty="0">
                <a:solidFill>
                  <a:schemeClr val="tx2"/>
                </a:solidFill>
                <a:latin typeface="Calibri" pitchFamily="34" charset="0"/>
              </a:rPr>
              <a:t>(</a:t>
            </a:r>
            <a:r>
              <a:rPr lang="it-IT" altLang="it-IT" sz="1800" b="1" dirty="0">
                <a:solidFill>
                  <a:schemeClr val="tx2"/>
                </a:solidFill>
                <a:latin typeface="Calibri" pitchFamily="34" charset="0"/>
              </a:rPr>
              <a:t>come modificato dalla L. 96/2018 di conversione del D.L. 87/2018 c.d. «Decreto Dignità») </a:t>
            </a:r>
          </a:p>
        </p:txBody>
      </p:sp>
      <p:sp>
        <p:nvSpPr>
          <p:cNvPr id="7" name="Rettangolo 6"/>
          <p:cNvSpPr/>
          <p:nvPr/>
        </p:nvSpPr>
        <p:spPr>
          <a:xfrm>
            <a:off x="1331640" y="482870"/>
            <a:ext cx="6624736" cy="36933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lvl="0">
              <a:defRPr/>
            </a:pPr>
            <a:r>
              <a:rPr lang="it-IT" altLang="it-IT" b="1" cap="all" dirty="0">
                <a:solidFill>
                  <a:srgbClr val="0070C0"/>
                </a:solidFill>
                <a:latin typeface="Arial" panose="020B0604020202020204" pitchFamily="34" charset="0"/>
                <a:cs typeface="Arial" panose="020B0604020202020204" pitchFamily="34" charset="0"/>
              </a:rPr>
              <a:t>d. L</a:t>
            </a:r>
            <a:r>
              <a:rPr lang="it-IT" altLang="it-IT" b="1" dirty="0">
                <a:solidFill>
                  <a:srgbClr val="0070C0"/>
                </a:solidFill>
                <a:latin typeface="Arial" panose="020B0604020202020204" pitchFamily="34" charset="0"/>
                <a:cs typeface="Arial" panose="020B0604020202020204" pitchFamily="34" charset="0"/>
              </a:rPr>
              <a:t>gs. 4 marzo 2015, n. 23 – c.d. Decreto Tutele Crescenti</a:t>
            </a:r>
            <a:r>
              <a:rPr lang="it-IT" altLang="it-IT" b="1" cap="all" dirty="0">
                <a:solidFill>
                  <a:srgbClr val="0070C0"/>
                </a:solidFill>
                <a:latin typeface="Arial" panose="020B0604020202020204" pitchFamily="34" charset="0"/>
                <a:cs typeface="Arial" panose="020B0604020202020204" pitchFamily="34" charset="0"/>
              </a:rPr>
              <a:t> </a:t>
            </a:r>
            <a:endParaRPr lang="it-IT" altLang="it-IT" sz="3200" b="1" cap="all" dirty="0">
              <a:solidFill>
                <a:srgbClr val="0070C0"/>
              </a:solidFill>
              <a:latin typeface="Arial" panose="020B0604020202020204" pitchFamily="34" charset="0"/>
              <a:cs typeface="Arial" panose="020B0604020202020204" pitchFamily="34" charset="0"/>
            </a:endParaRPr>
          </a:p>
        </p:txBody>
      </p:sp>
      <p:sp>
        <p:nvSpPr>
          <p:cNvPr id="4" name="Segnaposto numero diapositiva 3"/>
          <p:cNvSpPr>
            <a:spLocks noGrp="1"/>
          </p:cNvSpPr>
          <p:nvPr>
            <p:ph type="sldNum" sz="quarter" idx="12"/>
          </p:nvPr>
        </p:nvSpPr>
        <p:spPr/>
        <p:txBody>
          <a:bodyPr/>
          <a:lstStyle/>
          <a:p>
            <a:fld id="{E7A41E1B-4F70-4964-A407-84C68BE8251C}" type="slidenum">
              <a:rPr lang="it-IT" smtClean="0">
                <a:solidFill>
                  <a:schemeClr val="tx1"/>
                </a:solidFill>
              </a:rPr>
              <a:t>45</a:t>
            </a:fld>
            <a:endParaRPr lang="it-IT" dirty="0">
              <a:solidFill>
                <a:schemeClr val="tx1"/>
              </a:solidFill>
            </a:endParaRPr>
          </a:p>
        </p:txBody>
      </p:sp>
      <p:sp>
        <p:nvSpPr>
          <p:cNvPr id="2" name="Segnaposto piè di pagina 1"/>
          <p:cNvSpPr>
            <a:spLocks noGrp="1"/>
          </p:cNvSpPr>
          <p:nvPr>
            <p:ph type="ftr" sz="quarter" idx="11"/>
          </p:nvPr>
        </p:nvSpPr>
        <p:spPr/>
        <p:txBody>
          <a:bodyPr/>
          <a:lstStyle/>
          <a:p>
            <a:r>
              <a:rPr lang="it-IT" dirty="0"/>
              <a:t>Avv. Renato Scorcelli  </a:t>
            </a:r>
          </a:p>
          <a:p>
            <a:r>
              <a:rPr lang="it-IT" dirty="0"/>
              <a:t>rscorcelli@splegal.it </a:t>
            </a:r>
          </a:p>
        </p:txBody>
      </p:sp>
    </p:spTree>
    <p:extLst>
      <p:ext uri="{BB962C8B-B14F-4D97-AF65-F5344CB8AC3E}">
        <p14:creationId xmlns:p14="http://schemas.microsoft.com/office/powerpoint/2010/main" val="45657496"/>
      </p:ext>
    </p:extLst>
  </p:cSld>
  <p:clrMapOvr>
    <a:masterClrMapping/>
  </p:clrMapOvr>
  <p:transition spd="med">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7" name="Rectangle 3"/>
          <p:cNvSpPr>
            <a:spLocks noGrp="1" noChangeArrowheads="1"/>
          </p:cNvSpPr>
          <p:nvPr>
            <p:ph type="body" idx="4294967295"/>
          </p:nvPr>
        </p:nvSpPr>
        <p:spPr>
          <a:xfrm>
            <a:off x="263301" y="2204864"/>
            <a:ext cx="8761413" cy="3550394"/>
          </a:xfrm>
        </p:spPr>
        <p:txBody>
          <a:bodyPr>
            <a:normAutofit/>
          </a:bodyPr>
          <a:lstStyle/>
          <a:p>
            <a:pPr marL="36513" indent="52388" algn="just" eaLnBrk="1" hangingPunct="1">
              <a:lnSpc>
                <a:spcPct val="80000"/>
              </a:lnSpc>
              <a:spcBef>
                <a:spcPct val="0"/>
              </a:spcBef>
              <a:buFontTx/>
              <a:buNone/>
              <a:defRPr/>
            </a:pPr>
            <a:r>
              <a:rPr lang="it-IT" altLang="it-IT" sz="2000" b="1" dirty="0">
                <a:latin typeface="Calibri" pitchFamily="34" charset="0"/>
              </a:rPr>
              <a:t>Sedi di conciliazione </a:t>
            </a:r>
            <a:r>
              <a:rPr lang="it-IT" altLang="it-IT" sz="2000" dirty="0">
                <a:latin typeface="Calibri" pitchFamily="34" charset="0"/>
              </a:rPr>
              <a:t>(art. 2113 c.c. e art. 82, comma 1, d. lgs. 276/2003): </a:t>
            </a:r>
          </a:p>
          <a:p>
            <a:pPr marL="379413" algn="just" eaLnBrk="1" hangingPunct="1">
              <a:lnSpc>
                <a:spcPct val="80000"/>
              </a:lnSpc>
              <a:spcBef>
                <a:spcPct val="0"/>
              </a:spcBef>
              <a:buFontTx/>
              <a:buChar char="-"/>
              <a:defRPr/>
            </a:pPr>
            <a:r>
              <a:rPr lang="it-IT" altLang="it-IT" sz="2000" dirty="0">
                <a:latin typeface="Calibri" pitchFamily="34" charset="0"/>
              </a:rPr>
              <a:t>Sede giudiziale</a:t>
            </a:r>
          </a:p>
          <a:p>
            <a:pPr marL="379413" algn="just" eaLnBrk="1" hangingPunct="1">
              <a:lnSpc>
                <a:spcPct val="80000"/>
              </a:lnSpc>
              <a:spcBef>
                <a:spcPct val="0"/>
              </a:spcBef>
              <a:buFontTx/>
              <a:buChar char="-"/>
              <a:defRPr/>
            </a:pPr>
            <a:r>
              <a:rPr lang="it-IT" altLang="it-IT" sz="2000" dirty="0">
                <a:latin typeface="Calibri" pitchFamily="34" charset="0"/>
              </a:rPr>
              <a:t>Sede sindacale</a:t>
            </a:r>
          </a:p>
          <a:p>
            <a:pPr marL="379413" algn="just" eaLnBrk="1" hangingPunct="1">
              <a:lnSpc>
                <a:spcPct val="80000"/>
              </a:lnSpc>
              <a:spcBef>
                <a:spcPct val="0"/>
              </a:spcBef>
              <a:buFontTx/>
              <a:buChar char="-"/>
              <a:defRPr/>
            </a:pPr>
            <a:r>
              <a:rPr lang="it-IT" altLang="it-IT" sz="2000" dirty="0">
                <a:latin typeface="Calibri" pitchFamily="34" charset="0"/>
              </a:rPr>
              <a:t>Ispettorato Territoriale del Lavoro</a:t>
            </a:r>
          </a:p>
          <a:p>
            <a:pPr marL="379413" algn="just" eaLnBrk="1" hangingPunct="1">
              <a:lnSpc>
                <a:spcPct val="80000"/>
              </a:lnSpc>
              <a:spcBef>
                <a:spcPct val="0"/>
              </a:spcBef>
              <a:buFontTx/>
              <a:buChar char="-"/>
              <a:defRPr/>
            </a:pPr>
            <a:r>
              <a:rPr lang="it-IT" altLang="it-IT" sz="2000" dirty="0">
                <a:latin typeface="Calibri" pitchFamily="34" charset="0"/>
              </a:rPr>
              <a:t>Altre sedi previste dai contratti collettivi</a:t>
            </a:r>
          </a:p>
          <a:p>
            <a:pPr marL="379413" algn="just" eaLnBrk="1" hangingPunct="1">
              <a:lnSpc>
                <a:spcPct val="80000"/>
              </a:lnSpc>
              <a:spcBef>
                <a:spcPct val="0"/>
              </a:spcBef>
              <a:buFontTx/>
              <a:buChar char="-"/>
              <a:defRPr/>
            </a:pPr>
            <a:r>
              <a:rPr lang="it-IT" altLang="it-IT" sz="2000" dirty="0">
                <a:latin typeface="Calibri" pitchFamily="34" charset="0"/>
              </a:rPr>
              <a:t>Collegio di conciliazione arbitrale</a:t>
            </a:r>
          </a:p>
          <a:p>
            <a:pPr marL="379413" algn="just" eaLnBrk="1" hangingPunct="1">
              <a:lnSpc>
                <a:spcPct val="80000"/>
              </a:lnSpc>
              <a:spcBef>
                <a:spcPct val="0"/>
              </a:spcBef>
              <a:buFontTx/>
              <a:buChar char="-"/>
              <a:defRPr/>
            </a:pPr>
            <a:r>
              <a:rPr lang="it-IT" altLang="it-IT" sz="2000" dirty="0">
                <a:latin typeface="Calibri" pitchFamily="34" charset="0"/>
              </a:rPr>
              <a:t>Commissioni di certificazione</a:t>
            </a:r>
          </a:p>
          <a:p>
            <a:pPr marL="36513" indent="0" algn="just" eaLnBrk="1" hangingPunct="1">
              <a:lnSpc>
                <a:spcPct val="80000"/>
              </a:lnSpc>
              <a:spcBef>
                <a:spcPct val="0"/>
              </a:spcBef>
              <a:buFontTx/>
              <a:buNone/>
              <a:defRPr/>
            </a:pPr>
            <a:endParaRPr lang="it-IT" altLang="it-IT" sz="2000" dirty="0">
              <a:latin typeface="Calibri" pitchFamily="34" charset="0"/>
            </a:endParaRPr>
          </a:p>
          <a:p>
            <a:pPr marL="36513" indent="0" algn="just" eaLnBrk="1" hangingPunct="1">
              <a:lnSpc>
                <a:spcPct val="80000"/>
              </a:lnSpc>
              <a:spcBef>
                <a:spcPct val="0"/>
              </a:spcBef>
              <a:buFontTx/>
              <a:buNone/>
              <a:defRPr/>
            </a:pPr>
            <a:endParaRPr lang="it-IT" altLang="it-IT" sz="2000" dirty="0">
              <a:latin typeface="Calibri" pitchFamily="34" charset="0"/>
            </a:endParaRPr>
          </a:p>
          <a:p>
            <a:pPr marL="36513" indent="0" algn="just" eaLnBrk="1" hangingPunct="1">
              <a:lnSpc>
                <a:spcPct val="80000"/>
              </a:lnSpc>
              <a:spcBef>
                <a:spcPct val="0"/>
              </a:spcBef>
              <a:buFontTx/>
              <a:buNone/>
              <a:defRPr/>
            </a:pPr>
            <a:r>
              <a:rPr lang="it-IT" altLang="it-IT" sz="2000" dirty="0">
                <a:latin typeface="Calibri" pitchFamily="34" charset="0"/>
              </a:rPr>
              <a:t>Deve trattarsi </a:t>
            </a:r>
            <a:r>
              <a:rPr lang="it-IT" altLang="it-IT" sz="2000" i="1" dirty="0">
                <a:latin typeface="Calibri" pitchFamily="34" charset="0"/>
              </a:rPr>
              <a:t>effettivamente</a:t>
            </a:r>
            <a:r>
              <a:rPr lang="it-IT" altLang="it-IT" sz="2000" dirty="0">
                <a:latin typeface="Calibri" pitchFamily="34" charset="0"/>
              </a:rPr>
              <a:t> di una delle sedi previste	 in caso contrario, violazione art. 2113 cod. civ. e applicazione art. 17, comma 1, lett. </a:t>
            </a:r>
            <a:r>
              <a:rPr lang="it-IT" altLang="it-IT" sz="2000" i="1" dirty="0">
                <a:latin typeface="Calibri" pitchFamily="34" charset="0"/>
              </a:rPr>
              <a:t>A</a:t>
            </a:r>
            <a:r>
              <a:rPr lang="it-IT" altLang="it-IT" sz="2000" dirty="0">
                <a:latin typeface="Calibri" pitchFamily="34" charset="0"/>
              </a:rPr>
              <a:t> TUIR (tassazione separata)</a:t>
            </a:r>
          </a:p>
          <a:p>
            <a:pPr marL="36513" indent="0" algn="just" eaLnBrk="1" hangingPunct="1">
              <a:lnSpc>
                <a:spcPct val="80000"/>
              </a:lnSpc>
              <a:spcBef>
                <a:spcPct val="0"/>
              </a:spcBef>
              <a:buFontTx/>
              <a:buNone/>
              <a:defRPr/>
            </a:pPr>
            <a:endParaRPr lang="it-IT" altLang="it-IT" sz="2000" b="1" dirty="0">
              <a:latin typeface="Calibri" pitchFamily="34" charset="0"/>
            </a:endParaRPr>
          </a:p>
          <a:p>
            <a:pPr marL="36513" indent="0" algn="just" eaLnBrk="1" hangingPunct="1">
              <a:lnSpc>
                <a:spcPct val="80000"/>
              </a:lnSpc>
              <a:spcBef>
                <a:spcPct val="0"/>
              </a:spcBef>
              <a:buFontTx/>
              <a:buNone/>
              <a:defRPr/>
            </a:pPr>
            <a:r>
              <a:rPr lang="it-IT" altLang="it-IT" sz="2000" b="1" dirty="0">
                <a:latin typeface="Calibri" pitchFamily="34" charset="0"/>
              </a:rPr>
              <a:t>Questione delle pseudo «sedi sindacali»</a:t>
            </a:r>
          </a:p>
          <a:p>
            <a:pPr marL="379413" algn="ctr" eaLnBrk="1" hangingPunct="1">
              <a:lnSpc>
                <a:spcPct val="80000"/>
              </a:lnSpc>
              <a:spcBef>
                <a:spcPct val="0"/>
              </a:spcBef>
              <a:buFontTx/>
              <a:buChar char="-"/>
              <a:defRPr/>
            </a:pPr>
            <a:endParaRPr lang="it-IT" altLang="it-IT" sz="2000" dirty="0">
              <a:latin typeface="Calibri" pitchFamily="34" charset="0"/>
            </a:endParaRPr>
          </a:p>
          <a:p>
            <a:pPr marL="36513" indent="52388" algn="just" eaLnBrk="1" hangingPunct="1">
              <a:lnSpc>
                <a:spcPct val="80000"/>
              </a:lnSpc>
              <a:spcBef>
                <a:spcPct val="0"/>
              </a:spcBef>
              <a:buFontTx/>
              <a:buNone/>
              <a:defRPr/>
            </a:pPr>
            <a:endParaRPr lang="it-IT" altLang="it-IT" sz="2000" dirty="0">
              <a:latin typeface="Calibri" pitchFamily="34" charset="0"/>
            </a:endParaRPr>
          </a:p>
          <a:p>
            <a:pPr marL="36513" indent="52388" algn="just" eaLnBrk="1" hangingPunct="1">
              <a:lnSpc>
                <a:spcPct val="80000"/>
              </a:lnSpc>
              <a:spcBef>
                <a:spcPct val="0"/>
              </a:spcBef>
              <a:buFontTx/>
              <a:buNone/>
              <a:defRPr/>
            </a:pPr>
            <a:endParaRPr lang="it-IT" altLang="it-IT" sz="2000" dirty="0">
              <a:latin typeface="Calibri" pitchFamily="34" charset="0"/>
            </a:endParaRPr>
          </a:p>
          <a:p>
            <a:pPr marL="660400" indent="-660400" algn="just" eaLnBrk="1" hangingPunct="1">
              <a:lnSpc>
                <a:spcPct val="80000"/>
              </a:lnSpc>
              <a:spcBef>
                <a:spcPct val="0"/>
              </a:spcBef>
              <a:buFontTx/>
              <a:buNone/>
              <a:defRPr/>
            </a:pPr>
            <a:endParaRPr lang="it-IT" altLang="it-IT" sz="2000" b="1" dirty="0">
              <a:latin typeface="Calibri" pitchFamily="34" charset="0"/>
            </a:endParaRPr>
          </a:p>
          <a:p>
            <a:pPr marL="660400" indent="-660400" algn="just" eaLnBrk="1" hangingPunct="1">
              <a:lnSpc>
                <a:spcPct val="80000"/>
              </a:lnSpc>
              <a:spcBef>
                <a:spcPct val="0"/>
              </a:spcBef>
              <a:buFontTx/>
              <a:buNone/>
              <a:defRPr/>
            </a:pPr>
            <a:endParaRPr lang="it-IT" altLang="it-IT" sz="2000" b="1" dirty="0">
              <a:latin typeface="Calibri" pitchFamily="34" charset="0"/>
            </a:endParaRPr>
          </a:p>
        </p:txBody>
      </p:sp>
      <p:sp>
        <p:nvSpPr>
          <p:cNvPr id="312326" name="Rectangle 4"/>
          <p:cNvSpPr>
            <a:spLocks noChangeArrowheads="1"/>
          </p:cNvSpPr>
          <p:nvPr/>
        </p:nvSpPr>
        <p:spPr bwMode="auto">
          <a:xfrm>
            <a:off x="1408688" y="1124744"/>
            <a:ext cx="6614656" cy="720080"/>
          </a:xfrm>
          <a:prstGeom prst="rect">
            <a:avLst/>
          </a:prstGeom>
          <a:solidFill>
            <a:schemeClr val="bg2">
              <a:lumMod val="20000"/>
              <a:lumOff val="80000"/>
            </a:schemeClr>
          </a:solidFill>
          <a:ln w="9525">
            <a:solidFill>
              <a:schemeClr val="tx1"/>
            </a:solidFill>
            <a:miter lim="800000"/>
            <a:headEnd/>
            <a:tailEnd/>
          </a:ln>
          <a:effectLst/>
        </p:spPr>
        <p:txBody>
          <a:bodyPr wrap="none" anchor="ctr"/>
          <a:lstStyle>
            <a:lvl1pPr algn="l">
              <a:spcBef>
                <a:spcPct val="20000"/>
              </a:spcBef>
              <a:buChar char="•"/>
              <a:defRPr sz="3200">
                <a:solidFill>
                  <a:schemeClr val="tx1"/>
                </a:solidFill>
                <a:latin typeface="Arial" pitchFamily="34" charset="0"/>
                <a:ea typeface="ヒラギノ角ゴ Pro W3" pitchFamily="-28" charset="-128"/>
              </a:defRPr>
            </a:lvl1pPr>
            <a:lvl2pPr marL="742950" indent="-285750" algn="l">
              <a:spcBef>
                <a:spcPct val="20000"/>
              </a:spcBef>
              <a:buChar char="–"/>
              <a:defRPr sz="2800">
                <a:solidFill>
                  <a:schemeClr val="tx1"/>
                </a:solidFill>
                <a:latin typeface="Arial" pitchFamily="34" charset="0"/>
                <a:ea typeface="ヒラギノ角ゴ Pro W3" pitchFamily="-28" charset="-128"/>
              </a:defRPr>
            </a:lvl2pPr>
            <a:lvl3pPr marL="1143000" indent="-228600" algn="l">
              <a:spcBef>
                <a:spcPct val="20000"/>
              </a:spcBef>
              <a:buChar char="•"/>
              <a:defRPr sz="2400">
                <a:solidFill>
                  <a:schemeClr val="tx1"/>
                </a:solidFill>
                <a:latin typeface="Arial" pitchFamily="34" charset="0"/>
                <a:ea typeface="ヒラギノ角ゴ Pro W3" pitchFamily="-28" charset="-128"/>
              </a:defRPr>
            </a:lvl3pPr>
            <a:lvl4pPr marL="1600200" indent="-228600" algn="l">
              <a:spcBef>
                <a:spcPct val="20000"/>
              </a:spcBef>
              <a:buChar char="–"/>
              <a:defRPr sz="2000">
                <a:solidFill>
                  <a:schemeClr val="tx1"/>
                </a:solidFill>
                <a:latin typeface="Arial" pitchFamily="34" charset="0"/>
                <a:ea typeface="ヒラギノ角ゴ Pro W3" pitchFamily="-28" charset="-128"/>
              </a:defRPr>
            </a:lvl4pPr>
            <a:lvl5pPr marL="2057400" indent="-228600" algn="l">
              <a:spcBef>
                <a:spcPct val="20000"/>
              </a:spcBef>
              <a:buChar char="»"/>
              <a:defRPr sz="2000">
                <a:solidFill>
                  <a:schemeClr val="tx1"/>
                </a:solidFill>
                <a:latin typeface="Arial" pitchFamily="34" charset="0"/>
                <a:ea typeface="ヒラギノ角ゴ Pro W3" pitchFamily="-28"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ヒラギノ角ゴ Pro W3" pitchFamily="-28"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ヒラギノ角ゴ Pro W3" pitchFamily="-28"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ヒラギノ角ゴ Pro W3" pitchFamily="-28"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ヒラギノ角ゴ Pro W3" pitchFamily="-28" charset="-128"/>
              </a:defRPr>
            </a:lvl9pPr>
          </a:lstStyle>
          <a:p>
            <a:pPr algn="ctr">
              <a:spcBef>
                <a:spcPct val="0"/>
              </a:spcBef>
              <a:buFontTx/>
              <a:buNone/>
              <a:defRPr/>
            </a:pPr>
            <a:r>
              <a:rPr lang="it-IT" altLang="it-IT" sz="2400" b="1" dirty="0">
                <a:solidFill>
                  <a:schemeClr val="tx2"/>
                </a:solidFill>
                <a:latin typeface="Calibri" pitchFamily="34" charset="0"/>
              </a:rPr>
              <a:t>Art. 6 </a:t>
            </a:r>
          </a:p>
          <a:p>
            <a:pPr algn="ctr">
              <a:spcBef>
                <a:spcPct val="0"/>
              </a:spcBef>
              <a:buFontTx/>
              <a:buNone/>
              <a:defRPr/>
            </a:pPr>
            <a:r>
              <a:rPr lang="it-IT" altLang="it-IT" sz="2400" b="1" dirty="0">
                <a:solidFill>
                  <a:schemeClr val="tx2"/>
                </a:solidFill>
                <a:latin typeface="Calibri" pitchFamily="34" charset="0"/>
              </a:rPr>
              <a:t>Offerta di conciliazione</a:t>
            </a:r>
          </a:p>
        </p:txBody>
      </p:sp>
      <p:sp>
        <p:nvSpPr>
          <p:cNvPr id="346118" name="Line 4"/>
          <p:cNvSpPr>
            <a:spLocks noChangeShapeType="1"/>
          </p:cNvSpPr>
          <p:nvPr/>
        </p:nvSpPr>
        <p:spPr bwMode="auto">
          <a:xfrm>
            <a:off x="6084168" y="4581128"/>
            <a:ext cx="6477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dirty="0"/>
          </a:p>
        </p:txBody>
      </p:sp>
      <p:sp>
        <p:nvSpPr>
          <p:cNvPr id="10" name="Rettangolo 9"/>
          <p:cNvSpPr/>
          <p:nvPr/>
        </p:nvSpPr>
        <p:spPr>
          <a:xfrm>
            <a:off x="1331640" y="548680"/>
            <a:ext cx="6624736" cy="36933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lvl="0">
              <a:defRPr/>
            </a:pPr>
            <a:r>
              <a:rPr lang="it-IT" altLang="it-IT" b="1" cap="all" dirty="0">
                <a:solidFill>
                  <a:srgbClr val="0070C0"/>
                </a:solidFill>
                <a:latin typeface="Arial" panose="020B0604020202020204" pitchFamily="34" charset="0"/>
                <a:cs typeface="Arial" panose="020B0604020202020204" pitchFamily="34" charset="0"/>
              </a:rPr>
              <a:t>d. L</a:t>
            </a:r>
            <a:r>
              <a:rPr lang="it-IT" altLang="it-IT" b="1" dirty="0">
                <a:solidFill>
                  <a:srgbClr val="0070C0"/>
                </a:solidFill>
                <a:latin typeface="Arial" panose="020B0604020202020204" pitchFamily="34" charset="0"/>
                <a:cs typeface="Arial" panose="020B0604020202020204" pitchFamily="34" charset="0"/>
              </a:rPr>
              <a:t>gs. 4 marzo 2015, n. 23 – c.d. Decreto Tutele Crescenti</a:t>
            </a:r>
            <a:r>
              <a:rPr lang="it-IT" altLang="it-IT" b="1" cap="all" dirty="0">
                <a:solidFill>
                  <a:srgbClr val="0070C0"/>
                </a:solidFill>
                <a:latin typeface="Arial" panose="020B0604020202020204" pitchFamily="34" charset="0"/>
                <a:cs typeface="Arial" panose="020B0604020202020204" pitchFamily="34" charset="0"/>
              </a:rPr>
              <a:t> </a:t>
            </a:r>
            <a:endParaRPr lang="it-IT" altLang="it-IT" sz="3200" b="1" cap="all" dirty="0">
              <a:solidFill>
                <a:srgbClr val="0070C0"/>
              </a:solidFill>
              <a:latin typeface="Arial" panose="020B0604020202020204" pitchFamily="34" charset="0"/>
              <a:cs typeface="Arial" panose="020B0604020202020204" pitchFamily="34" charset="0"/>
            </a:endParaRPr>
          </a:p>
        </p:txBody>
      </p:sp>
      <p:sp>
        <p:nvSpPr>
          <p:cNvPr id="4" name="Segnaposto numero diapositiva 3"/>
          <p:cNvSpPr>
            <a:spLocks noGrp="1"/>
          </p:cNvSpPr>
          <p:nvPr>
            <p:ph type="sldNum" sz="quarter" idx="12"/>
          </p:nvPr>
        </p:nvSpPr>
        <p:spPr/>
        <p:txBody>
          <a:bodyPr/>
          <a:lstStyle/>
          <a:p>
            <a:fld id="{E7A41E1B-4F70-4964-A407-84C68BE8251C}" type="slidenum">
              <a:rPr lang="it-IT" smtClean="0">
                <a:solidFill>
                  <a:schemeClr val="tx1"/>
                </a:solidFill>
              </a:rPr>
              <a:t>46</a:t>
            </a:fld>
            <a:endParaRPr lang="it-IT" dirty="0">
              <a:solidFill>
                <a:schemeClr val="tx1"/>
              </a:solidFill>
            </a:endParaRPr>
          </a:p>
        </p:txBody>
      </p:sp>
      <p:sp>
        <p:nvSpPr>
          <p:cNvPr id="2" name="Segnaposto piè di pagina 1"/>
          <p:cNvSpPr>
            <a:spLocks noGrp="1"/>
          </p:cNvSpPr>
          <p:nvPr>
            <p:ph type="ftr" sz="quarter" idx="11"/>
          </p:nvPr>
        </p:nvSpPr>
        <p:spPr/>
        <p:txBody>
          <a:bodyPr/>
          <a:lstStyle/>
          <a:p>
            <a:r>
              <a:rPr lang="it-IT" dirty="0"/>
              <a:t>Avv. Renato Scorcelli </a:t>
            </a:r>
          </a:p>
          <a:p>
            <a:r>
              <a:rPr lang="it-IT" dirty="0"/>
              <a:t> rscorcelli@splegal.it </a:t>
            </a:r>
          </a:p>
        </p:txBody>
      </p:sp>
    </p:spTree>
    <p:extLst>
      <p:ext uri="{BB962C8B-B14F-4D97-AF65-F5344CB8AC3E}">
        <p14:creationId xmlns:p14="http://schemas.microsoft.com/office/powerpoint/2010/main" val="58735741"/>
      </p:ext>
    </p:extLst>
  </p:cSld>
  <p:clrMapOvr>
    <a:masterClrMapping/>
  </p:clrMapOvr>
  <p:transition spd="med">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7" name="Rectangle 3"/>
          <p:cNvSpPr>
            <a:spLocks noGrp="1" noChangeArrowheads="1"/>
          </p:cNvSpPr>
          <p:nvPr>
            <p:ph type="body" idx="4294967295"/>
          </p:nvPr>
        </p:nvSpPr>
        <p:spPr>
          <a:xfrm>
            <a:off x="292702" y="2276872"/>
            <a:ext cx="8761413" cy="3543444"/>
          </a:xfrm>
        </p:spPr>
        <p:txBody>
          <a:bodyPr>
            <a:normAutofit fontScale="92500" lnSpcReduction="10000"/>
          </a:bodyPr>
          <a:lstStyle/>
          <a:p>
            <a:pPr marL="660400" indent="-660400" algn="ctr" eaLnBrk="1" hangingPunct="1">
              <a:lnSpc>
                <a:spcPct val="80000"/>
              </a:lnSpc>
              <a:spcBef>
                <a:spcPct val="0"/>
              </a:spcBef>
              <a:buFontTx/>
              <a:buNone/>
              <a:defRPr/>
            </a:pPr>
            <a:endParaRPr lang="it-IT" altLang="it-IT" sz="2000" b="1" cap="small" dirty="0">
              <a:latin typeface="Calibri" pitchFamily="34" charset="0"/>
            </a:endParaRPr>
          </a:p>
          <a:p>
            <a:pPr marL="660400" indent="-660400" algn="ctr" eaLnBrk="1" hangingPunct="1">
              <a:lnSpc>
                <a:spcPct val="80000"/>
              </a:lnSpc>
              <a:spcBef>
                <a:spcPct val="0"/>
              </a:spcBef>
              <a:buFontTx/>
              <a:buNone/>
              <a:defRPr/>
            </a:pPr>
            <a:r>
              <a:rPr lang="it-IT" altLang="it-IT" sz="2000" b="1" cap="small" dirty="0">
                <a:latin typeface="Calibri" pitchFamily="34" charset="0"/>
              </a:rPr>
              <a:t>Ulteriore comunicazione obbligatoria al centro per l’impiego </a:t>
            </a:r>
          </a:p>
          <a:p>
            <a:pPr marL="660400" indent="-660400" algn="ctr" eaLnBrk="1" hangingPunct="1">
              <a:lnSpc>
                <a:spcPct val="80000"/>
              </a:lnSpc>
              <a:spcBef>
                <a:spcPct val="0"/>
              </a:spcBef>
              <a:buFontTx/>
              <a:buNone/>
              <a:defRPr/>
            </a:pPr>
            <a:r>
              <a:rPr lang="it-IT" altLang="it-IT" sz="2000" b="1" cap="small" dirty="0">
                <a:latin typeface="Calibri" pitchFamily="34" charset="0"/>
              </a:rPr>
              <a:t>di cessazione per licenziamento del rapporto</a:t>
            </a:r>
          </a:p>
          <a:p>
            <a:pPr marL="660400" indent="-660400" algn="ctr" eaLnBrk="1" hangingPunct="1">
              <a:lnSpc>
                <a:spcPct val="80000"/>
              </a:lnSpc>
              <a:spcBef>
                <a:spcPct val="0"/>
              </a:spcBef>
              <a:buFontTx/>
              <a:buNone/>
              <a:defRPr/>
            </a:pPr>
            <a:endParaRPr lang="it-IT" altLang="it-IT" sz="2000" b="1" cap="small" dirty="0">
              <a:latin typeface="Calibri" pitchFamily="34" charset="0"/>
            </a:endParaRPr>
          </a:p>
          <a:p>
            <a:pPr marL="660400" indent="-660400" algn="ctr" eaLnBrk="1" hangingPunct="1">
              <a:lnSpc>
                <a:spcPct val="80000"/>
              </a:lnSpc>
              <a:spcBef>
                <a:spcPct val="0"/>
              </a:spcBef>
              <a:buFontTx/>
              <a:buNone/>
              <a:defRPr/>
            </a:pPr>
            <a:r>
              <a:rPr lang="it-IT" altLang="it-IT" sz="2000" dirty="0">
                <a:latin typeface="Calibri" pitchFamily="34" charset="0"/>
              </a:rPr>
              <a:t>Nelle ipotesi di licenziamento di lavoratore con contratto a tutele crescenti</a:t>
            </a:r>
          </a:p>
          <a:p>
            <a:pPr marL="660400" indent="-660400" algn="ctr" eaLnBrk="1" hangingPunct="1">
              <a:lnSpc>
                <a:spcPct val="80000"/>
              </a:lnSpc>
              <a:spcBef>
                <a:spcPct val="0"/>
              </a:spcBef>
              <a:buFontTx/>
              <a:buNone/>
              <a:defRPr/>
            </a:pPr>
            <a:endParaRPr lang="it-IT" altLang="it-IT" sz="2000" dirty="0">
              <a:latin typeface="Calibri" pitchFamily="34" charset="0"/>
            </a:endParaRPr>
          </a:p>
          <a:p>
            <a:pPr marL="660400" indent="-660400" algn="ctr" eaLnBrk="1" hangingPunct="1">
              <a:lnSpc>
                <a:spcPct val="80000"/>
              </a:lnSpc>
              <a:spcBef>
                <a:spcPct val="0"/>
              </a:spcBef>
              <a:buFontTx/>
              <a:buNone/>
              <a:defRPr/>
            </a:pPr>
            <a:r>
              <a:rPr lang="it-IT" altLang="it-IT" sz="2000" b="1" dirty="0">
                <a:latin typeface="Calibri" pitchFamily="34" charset="0"/>
              </a:rPr>
              <a:t>entro 65 giorni </a:t>
            </a:r>
            <a:r>
              <a:rPr lang="it-IT" altLang="it-IT" sz="2000" dirty="0">
                <a:latin typeface="Calibri" pitchFamily="34" charset="0"/>
              </a:rPr>
              <a:t>dalla cessazione del rapporto di lavoro (</a:t>
            </a:r>
            <a:r>
              <a:rPr lang="it-IT" altLang="it-IT" sz="2000" u="sng" dirty="0">
                <a:latin typeface="Calibri" pitchFamily="34" charset="0"/>
              </a:rPr>
              <a:t>e non dal licenziamento</a:t>
            </a:r>
            <a:r>
              <a:rPr lang="it-IT" altLang="it-IT" sz="2000" dirty="0">
                <a:latin typeface="Calibri" pitchFamily="34" charset="0"/>
              </a:rPr>
              <a:t>)  </a:t>
            </a:r>
          </a:p>
          <a:p>
            <a:pPr marL="660400" indent="-660400" algn="ctr" eaLnBrk="1" hangingPunct="1">
              <a:lnSpc>
                <a:spcPct val="80000"/>
              </a:lnSpc>
              <a:spcBef>
                <a:spcPct val="0"/>
              </a:spcBef>
              <a:buFontTx/>
              <a:buNone/>
              <a:defRPr/>
            </a:pPr>
            <a:endParaRPr lang="it-IT" altLang="it-IT" sz="2000" dirty="0">
              <a:latin typeface="Calibri" pitchFamily="34" charset="0"/>
            </a:endParaRPr>
          </a:p>
          <a:p>
            <a:pPr marL="660400" indent="-660400" algn="ctr" eaLnBrk="1" hangingPunct="1">
              <a:lnSpc>
                <a:spcPct val="80000"/>
              </a:lnSpc>
              <a:spcBef>
                <a:spcPct val="0"/>
              </a:spcBef>
              <a:buFontTx/>
              <a:buNone/>
              <a:defRPr/>
            </a:pPr>
            <a:r>
              <a:rPr lang="it-IT" altLang="it-IT" sz="2000" dirty="0">
                <a:latin typeface="Calibri" pitchFamily="34" charset="0"/>
              </a:rPr>
              <a:t>il datore di lavoro </a:t>
            </a:r>
            <a:r>
              <a:rPr lang="it-IT" altLang="it-IT" sz="2000" b="1" dirty="0">
                <a:latin typeface="Calibri" pitchFamily="34" charset="0"/>
              </a:rPr>
              <a:t>deve comunicare </a:t>
            </a:r>
            <a:r>
              <a:rPr lang="it-IT" altLang="it-IT" sz="2000" dirty="0">
                <a:latin typeface="Calibri" pitchFamily="34" charset="0"/>
              </a:rPr>
              <a:t>al Centro per l’Impiego</a:t>
            </a:r>
          </a:p>
          <a:p>
            <a:pPr marL="660400" indent="-660400" algn="ctr" eaLnBrk="1" hangingPunct="1">
              <a:lnSpc>
                <a:spcPct val="80000"/>
              </a:lnSpc>
              <a:spcBef>
                <a:spcPct val="0"/>
              </a:spcBef>
              <a:buFontTx/>
              <a:buNone/>
              <a:defRPr/>
            </a:pPr>
            <a:endParaRPr lang="it-IT" altLang="it-IT" sz="2000" dirty="0">
              <a:latin typeface="Calibri" pitchFamily="34" charset="0"/>
            </a:endParaRPr>
          </a:p>
          <a:p>
            <a:pPr marL="660400" indent="-660400" algn="ctr" eaLnBrk="1" hangingPunct="1">
              <a:lnSpc>
                <a:spcPct val="80000"/>
              </a:lnSpc>
              <a:spcBef>
                <a:spcPct val="0"/>
              </a:spcBef>
              <a:buFontTx/>
              <a:buNone/>
              <a:defRPr/>
            </a:pPr>
            <a:r>
              <a:rPr lang="it-IT" altLang="it-IT" sz="2000" dirty="0">
                <a:latin typeface="Calibri" pitchFamily="34" charset="0"/>
              </a:rPr>
              <a:t>se è avvenuta o non avvenuta la conciliazione.</a:t>
            </a:r>
          </a:p>
          <a:p>
            <a:pPr marL="660400" indent="-660400" algn="ctr" eaLnBrk="1" hangingPunct="1">
              <a:lnSpc>
                <a:spcPct val="80000"/>
              </a:lnSpc>
              <a:spcBef>
                <a:spcPct val="0"/>
              </a:spcBef>
              <a:buFontTx/>
              <a:buNone/>
              <a:defRPr/>
            </a:pPr>
            <a:endParaRPr lang="it-IT" altLang="it-IT" sz="2000" b="1" u="sng" cap="small" dirty="0">
              <a:latin typeface="Calibri" pitchFamily="34" charset="0"/>
            </a:endParaRPr>
          </a:p>
          <a:p>
            <a:pPr marL="660400" indent="-660400" algn="ctr" eaLnBrk="1" hangingPunct="1">
              <a:lnSpc>
                <a:spcPct val="80000"/>
              </a:lnSpc>
              <a:spcBef>
                <a:spcPct val="0"/>
              </a:spcBef>
              <a:buFontTx/>
              <a:buNone/>
              <a:defRPr/>
            </a:pPr>
            <a:r>
              <a:rPr lang="it-IT" altLang="it-IT" sz="2000" b="1" cap="small" dirty="0">
                <a:latin typeface="Calibri" pitchFamily="34" charset="0"/>
              </a:rPr>
              <a:t>Sanzione amministrativa </a:t>
            </a:r>
          </a:p>
          <a:p>
            <a:pPr marL="660400" indent="-660400" algn="ctr" eaLnBrk="1" hangingPunct="1">
              <a:lnSpc>
                <a:spcPct val="80000"/>
              </a:lnSpc>
              <a:spcBef>
                <a:spcPct val="0"/>
              </a:spcBef>
              <a:buFontTx/>
              <a:buNone/>
              <a:defRPr/>
            </a:pPr>
            <a:endParaRPr lang="it-IT" altLang="it-IT" sz="2000" b="1" cap="small" dirty="0">
              <a:latin typeface="Calibri" pitchFamily="34" charset="0"/>
            </a:endParaRPr>
          </a:p>
          <a:p>
            <a:pPr marL="660400" indent="-660400" algn="ctr" eaLnBrk="1" hangingPunct="1">
              <a:lnSpc>
                <a:spcPct val="80000"/>
              </a:lnSpc>
              <a:spcBef>
                <a:spcPct val="0"/>
              </a:spcBef>
              <a:buFontTx/>
              <a:buNone/>
              <a:defRPr/>
            </a:pPr>
            <a:r>
              <a:rPr lang="it-IT" altLang="it-IT" sz="2000" b="1" cap="small" dirty="0">
                <a:latin typeface="Calibri" pitchFamily="34" charset="0"/>
              </a:rPr>
              <a:t>Omissione: da € 100 a € 500 per ciascun lavoratore</a:t>
            </a:r>
          </a:p>
          <a:p>
            <a:pPr marL="660400" indent="-660400" algn="ctr" eaLnBrk="1" hangingPunct="1">
              <a:lnSpc>
                <a:spcPct val="80000"/>
              </a:lnSpc>
              <a:spcBef>
                <a:spcPct val="0"/>
              </a:spcBef>
              <a:buFontTx/>
              <a:buNone/>
              <a:defRPr/>
            </a:pPr>
            <a:endParaRPr lang="it-IT" altLang="it-IT" sz="2000" b="1" cap="small" dirty="0">
              <a:latin typeface="Calibri" pitchFamily="34" charset="0"/>
            </a:endParaRPr>
          </a:p>
          <a:p>
            <a:pPr marL="660400" indent="-660400" algn="ctr" eaLnBrk="1" hangingPunct="1">
              <a:lnSpc>
                <a:spcPct val="80000"/>
              </a:lnSpc>
              <a:spcBef>
                <a:spcPct val="0"/>
              </a:spcBef>
              <a:buFontTx/>
              <a:buNone/>
              <a:defRPr/>
            </a:pPr>
            <a:r>
              <a:rPr lang="it-IT" altLang="it-IT" sz="2000" b="1" cap="small" dirty="0">
                <a:latin typeface="Calibri" pitchFamily="34" charset="0"/>
              </a:rPr>
              <a:t>In ritardo o dopo diffida: €100</a:t>
            </a:r>
          </a:p>
          <a:p>
            <a:pPr marL="660400" indent="-660400" algn="ctr" eaLnBrk="1" hangingPunct="1">
              <a:lnSpc>
                <a:spcPct val="80000"/>
              </a:lnSpc>
              <a:spcBef>
                <a:spcPct val="0"/>
              </a:spcBef>
              <a:buFontTx/>
              <a:buNone/>
              <a:defRPr/>
            </a:pPr>
            <a:endParaRPr lang="it-IT" altLang="it-IT" sz="2000" b="1" cap="small" dirty="0">
              <a:latin typeface="Calibri" pitchFamily="34" charset="0"/>
            </a:endParaRPr>
          </a:p>
          <a:p>
            <a:pPr marL="660400" indent="-660400" algn="ctr" eaLnBrk="1" hangingPunct="1">
              <a:lnSpc>
                <a:spcPct val="80000"/>
              </a:lnSpc>
              <a:spcBef>
                <a:spcPct val="0"/>
              </a:spcBef>
              <a:buFontTx/>
              <a:buNone/>
              <a:defRPr/>
            </a:pPr>
            <a:endParaRPr lang="it-IT" altLang="it-IT" sz="2000" b="1" cap="small" dirty="0">
              <a:latin typeface="Calibri" pitchFamily="34" charset="0"/>
            </a:endParaRPr>
          </a:p>
          <a:p>
            <a:pPr marL="660400" indent="-660400" algn="ctr" eaLnBrk="1" hangingPunct="1">
              <a:lnSpc>
                <a:spcPct val="80000"/>
              </a:lnSpc>
              <a:spcBef>
                <a:spcPct val="0"/>
              </a:spcBef>
              <a:buFontTx/>
              <a:buNone/>
              <a:defRPr/>
            </a:pPr>
            <a:endParaRPr lang="it-IT" altLang="it-IT" sz="2000" b="1" cap="small" dirty="0">
              <a:latin typeface="Calibri" pitchFamily="34" charset="0"/>
            </a:endParaRPr>
          </a:p>
        </p:txBody>
      </p:sp>
      <p:sp>
        <p:nvSpPr>
          <p:cNvPr id="8" name="Rectangle 4"/>
          <p:cNvSpPr>
            <a:spLocks noChangeArrowheads="1"/>
          </p:cNvSpPr>
          <p:nvPr/>
        </p:nvSpPr>
        <p:spPr bwMode="auto">
          <a:xfrm>
            <a:off x="1366081" y="1285869"/>
            <a:ext cx="6614656" cy="720080"/>
          </a:xfrm>
          <a:prstGeom prst="rect">
            <a:avLst/>
          </a:prstGeom>
          <a:solidFill>
            <a:schemeClr val="bg2">
              <a:lumMod val="20000"/>
              <a:lumOff val="80000"/>
            </a:schemeClr>
          </a:solidFill>
          <a:ln w="9525">
            <a:solidFill>
              <a:schemeClr val="tx1"/>
            </a:solidFill>
            <a:miter lim="800000"/>
            <a:headEnd/>
            <a:tailEnd/>
          </a:ln>
          <a:effectLst/>
        </p:spPr>
        <p:txBody>
          <a:bodyPr wrap="none" anchor="ctr"/>
          <a:lstStyle>
            <a:lvl1pPr algn="l">
              <a:spcBef>
                <a:spcPct val="20000"/>
              </a:spcBef>
              <a:buChar char="•"/>
              <a:defRPr sz="3200">
                <a:solidFill>
                  <a:schemeClr val="tx1"/>
                </a:solidFill>
                <a:latin typeface="Arial" pitchFamily="34" charset="0"/>
                <a:ea typeface="ヒラギノ角ゴ Pro W3" pitchFamily="-28" charset="-128"/>
              </a:defRPr>
            </a:lvl1pPr>
            <a:lvl2pPr marL="742950" indent="-285750" algn="l">
              <a:spcBef>
                <a:spcPct val="20000"/>
              </a:spcBef>
              <a:buChar char="–"/>
              <a:defRPr sz="2800">
                <a:solidFill>
                  <a:schemeClr val="tx1"/>
                </a:solidFill>
                <a:latin typeface="Arial" pitchFamily="34" charset="0"/>
                <a:ea typeface="ヒラギノ角ゴ Pro W3" pitchFamily="-28" charset="-128"/>
              </a:defRPr>
            </a:lvl2pPr>
            <a:lvl3pPr marL="1143000" indent="-228600" algn="l">
              <a:spcBef>
                <a:spcPct val="20000"/>
              </a:spcBef>
              <a:buChar char="•"/>
              <a:defRPr sz="2400">
                <a:solidFill>
                  <a:schemeClr val="tx1"/>
                </a:solidFill>
                <a:latin typeface="Arial" pitchFamily="34" charset="0"/>
                <a:ea typeface="ヒラギノ角ゴ Pro W3" pitchFamily="-28" charset="-128"/>
              </a:defRPr>
            </a:lvl3pPr>
            <a:lvl4pPr marL="1600200" indent="-228600" algn="l">
              <a:spcBef>
                <a:spcPct val="20000"/>
              </a:spcBef>
              <a:buChar char="–"/>
              <a:defRPr sz="2000">
                <a:solidFill>
                  <a:schemeClr val="tx1"/>
                </a:solidFill>
                <a:latin typeface="Arial" pitchFamily="34" charset="0"/>
                <a:ea typeface="ヒラギノ角ゴ Pro W3" pitchFamily="-28" charset="-128"/>
              </a:defRPr>
            </a:lvl4pPr>
            <a:lvl5pPr marL="2057400" indent="-228600" algn="l">
              <a:spcBef>
                <a:spcPct val="20000"/>
              </a:spcBef>
              <a:buChar char="»"/>
              <a:defRPr sz="2000">
                <a:solidFill>
                  <a:schemeClr val="tx1"/>
                </a:solidFill>
                <a:latin typeface="Arial" pitchFamily="34" charset="0"/>
                <a:ea typeface="ヒラギノ角ゴ Pro W3" pitchFamily="-28"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ヒラギノ角ゴ Pro W3" pitchFamily="-28"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ヒラギノ角ゴ Pro W3" pitchFamily="-28"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ヒラギノ角ゴ Pro W3" pitchFamily="-28"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ヒラギノ角ゴ Pro W3" pitchFamily="-28" charset="-128"/>
              </a:defRPr>
            </a:lvl9pPr>
          </a:lstStyle>
          <a:p>
            <a:pPr algn="ctr">
              <a:spcBef>
                <a:spcPct val="0"/>
              </a:spcBef>
              <a:buFontTx/>
              <a:buNone/>
              <a:defRPr/>
            </a:pPr>
            <a:r>
              <a:rPr lang="it-IT" altLang="it-IT" sz="2400" b="1" dirty="0">
                <a:solidFill>
                  <a:schemeClr val="tx2"/>
                </a:solidFill>
                <a:latin typeface="Calibri" pitchFamily="34" charset="0"/>
              </a:rPr>
              <a:t>Art. 6 </a:t>
            </a:r>
          </a:p>
          <a:p>
            <a:pPr algn="ctr">
              <a:spcBef>
                <a:spcPct val="0"/>
              </a:spcBef>
              <a:buFontTx/>
              <a:buNone/>
              <a:defRPr/>
            </a:pPr>
            <a:r>
              <a:rPr lang="it-IT" altLang="it-IT" sz="2400" b="1" dirty="0">
                <a:solidFill>
                  <a:schemeClr val="tx2"/>
                </a:solidFill>
                <a:latin typeface="Calibri" pitchFamily="34" charset="0"/>
              </a:rPr>
              <a:t>Offerta di conciliazione</a:t>
            </a:r>
          </a:p>
        </p:txBody>
      </p:sp>
      <p:sp>
        <p:nvSpPr>
          <p:cNvPr id="9" name="Rettangolo 8"/>
          <p:cNvSpPr/>
          <p:nvPr/>
        </p:nvSpPr>
        <p:spPr>
          <a:xfrm>
            <a:off x="1366081" y="692696"/>
            <a:ext cx="6624736" cy="36933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lvl="0">
              <a:defRPr/>
            </a:pPr>
            <a:r>
              <a:rPr lang="it-IT" altLang="it-IT" b="1" cap="all" dirty="0">
                <a:solidFill>
                  <a:srgbClr val="0070C0"/>
                </a:solidFill>
                <a:latin typeface="Arial" panose="020B0604020202020204" pitchFamily="34" charset="0"/>
                <a:cs typeface="Arial" panose="020B0604020202020204" pitchFamily="34" charset="0"/>
              </a:rPr>
              <a:t>d. L</a:t>
            </a:r>
            <a:r>
              <a:rPr lang="it-IT" altLang="it-IT" b="1" dirty="0">
                <a:solidFill>
                  <a:srgbClr val="0070C0"/>
                </a:solidFill>
                <a:latin typeface="Arial" panose="020B0604020202020204" pitchFamily="34" charset="0"/>
                <a:cs typeface="Arial" panose="020B0604020202020204" pitchFamily="34" charset="0"/>
              </a:rPr>
              <a:t>gs. 4 marzo 2015, n. 23 – c.d. Decreto Tutele Crescenti</a:t>
            </a:r>
            <a:r>
              <a:rPr lang="it-IT" altLang="it-IT" b="1" cap="all" dirty="0">
                <a:solidFill>
                  <a:srgbClr val="0070C0"/>
                </a:solidFill>
                <a:latin typeface="Arial" panose="020B0604020202020204" pitchFamily="34" charset="0"/>
                <a:cs typeface="Arial" panose="020B0604020202020204" pitchFamily="34" charset="0"/>
              </a:rPr>
              <a:t> </a:t>
            </a:r>
            <a:endParaRPr lang="it-IT" altLang="it-IT" sz="3200" b="1" cap="all" dirty="0">
              <a:solidFill>
                <a:srgbClr val="0070C0"/>
              </a:solidFill>
              <a:latin typeface="Arial" panose="020B0604020202020204" pitchFamily="34" charset="0"/>
              <a:cs typeface="Arial" panose="020B0604020202020204" pitchFamily="34" charset="0"/>
            </a:endParaRPr>
          </a:p>
        </p:txBody>
      </p:sp>
      <p:sp>
        <p:nvSpPr>
          <p:cNvPr id="3" name="Segnaposto numero diapositiva 2"/>
          <p:cNvSpPr>
            <a:spLocks noGrp="1"/>
          </p:cNvSpPr>
          <p:nvPr>
            <p:ph type="sldNum" sz="quarter" idx="12"/>
          </p:nvPr>
        </p:nvSpPr>
        <p:spPr/>
        <p:txBody>
          <a:bodyPr/>
          <a:lstStyle/>
          <a:p>
            <a:fld id="{E7A41E1B-4F70-4964-A407-84C68BE8251C}" type="slidenum">
              <a:rPr lang="it-IT" smtClean="0">
                <a:solidFill>
                  <a:schemeClr val="tx1"/>
                </a:solidFill>
              </a:rPr>
              <a:t>47</a:t>
            </a:fld>
            <a:endParaRPr lang="it-IT" dirty="0">
              <a:solidFill>
                <a:schemeClr val="tx1"/>
              </a:solidFill>
            </a:endParaRPr>
          </a:p>
        </p:txBody>
      </p:sp>
      <p:sp>
        <p:nvSpPr>
          <p:cNvPr id="2" name="Segnaposto piè di pagina 1"/>
          <p:cNvSpPr>
            <a:spLocks noGrp="1"/>
          </p:cNvSpPr>
          <p:nvPr>
            <p:ph type="ftr" sz="quarter" idx="11"/>
          </p:nvPr>
        </p:nvSpPr>
        <p:spPr/>
        <p:txBody>
          <a:bodyPr/>
          <a:lstStyle/>
          <a:p>
            <a:r>
              <a:rPr lang="it-IT" dirty="0"/>
              <a:t>Avv. Renato Scorcelli </a:t>
            </a:r>
          </a:p>
          <a:p>
            <a:r>
              <a:rPr lang="it-IT" dirty="0"/>
              <a:t> rscorcelli@splegal.it </a:t>
            </a:r>
          </a:p>
        </p:txBody>
      </p:sp>
    </p:spTree>
    <p:extLst>
      <p:ext uri="{BB962C8B-B14F-4D97-AF65-F5344CB8AC3E}">
        <p14:creationId xmlns:p14="http://schemas.microsoft.com/office/powerpoint/2010/main" val="1448608611"/>
      </p:ext>
    </p:extLst>
  </p:cSld>
  <p:clrMapOvr>
    <a:masterClrMapping/>
  </p:clrMapOvr>
  <p:transition spd="med">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7" name="Rectangle 3"/>
          <p:cNvSpPr>
            <a:spLocks noGrp="1" noChangeArrowheads="1"/>
          </p:cNvSpPr>
          <p:nvPr>
            <p:ph type="body" idx="4294967295"/>
          </p:nvPr>
        </p:nvSpPr>
        <p:spPr>
          <a:xfrm>
            <a:off x="165784" y="2852936"/>
            <a:ext cx="8761413" cy="2901950"/>
          </a:xfrm>
        </p:spPr>
        <p:txBody>
          <a:bodyPr>
            <a:normAutofit lnSpcReduction="10000"/>
          </a:bodyPr>
          <a:lstStyle/>
          <a:p>
            <a:pPr marL="36513" indent="52388" algn="just" eaLnBrk="1" hangingPunct="1">
              <a:lnSpc>
                <a:spcPct val="80000"/>
              </a:lnSpc>
              <a:spcBef>
                <a:spcPct val="0"/>
              </a:spcBef>
              <a:buFontTx/>
              <a:buNone/>
              <a:defRPr/>
            </a:pPr>
            <a:r>
              <a:rPr lang="it-IT" altLang="it-IT" sz="1800" dirty="0">
                <a:latin typeface="Calibri" pitchFamily="34" charset="0"/>
              </a:rPr>
              <a:t>«</a:t>
            </a:r>
            <a:r>
              <a:rPr lang="it-IT" altLang="it-IT" sz="1800" i="1" dirty="0">
                <a:latin typeface="Calibri" pitchFamily="34" charset="0"/>
              </a:rPr>
              <a:t>entro i termini di impugnazione stragiudiziale del licenziamento»: </a:t>
            </a:r>
            <a:r>
              <a:rPr lang="it-IT" altLang="it-IT" sz="1800" dirty="0">
                <a:latin typeface="Calibri" pitchFamily="34" charset="0"/>
              </a:rPr>
              <a:t>quale significato?</a:t>
            </a:r>
          </a:p>
          <a:p>
            <a:pPr marL="379413" algn="just" eaLnBrk="1" hangingPunct="1">
              <a:lnSpc>
                <a:spcPct val="80000"/>
              </a:lnSpc>
              <a:spcBef>
                <a:spcPct val="0"/>
              </a:spcBef>
              <a:buFontTx/>
              <a:buChar char="-"/>
              <a:defRPr/>
            </a:pPr>
            <a:r>
              <a:rPr lang="it-IT" altLang="it-IT" sz="1800" dirty="0">
                <a:latin typeface="Calibri" pitchFamily="34" charset="0"/>
              </a:rPr>
              <a:t>prima che il lavoratore abbia proposto l’impugnazione</a:t>
            </a:r>
          </a:p>
          <a:p>
            <a:pPr marL="379413" algn="just" eaLnBrk="1" hangingPunct="1">
              <a:lnSpc>
                <a:spcPct val="80000"/>
              </a:lnSpc>
              <a:spcBef>
                <a:spcPct val="0"/>
              </a:spcBef>
              <a:buFontTx/>
              <a:buChar char="-"/>
              <a:defRPr/>
            </a:pPr>
            <a:r>
              <a:rPr lang="it-IT" altLang="it-IT" sz="1800" dirty="0">
                <a:latin typeface="Calibri" pitchFamily="34" charset="0"/>
              </a:rPr>
              <a:t>in ogni caso, entro 60 giorni dal licenziamento anche se il lavoratore ha già proposto l’impugnazione</a:t>
            </a:r>
          </a:p>
          <a:p>
            <a:pPr marL="36513" indent="0" algn="just" eaLnBrk="1" hangingPunct="1">
              <a:lnSpc>
                <a:spcPct val="80000"/>
              </a:lnSpc>
              <a:spcBef>
                <a:spcPct val="0"/>
              </a:spcBef>
              <a:buFontTx/>
              <a:buNone/>
              <a:defRPr/>
            </a:pPr>
            <a:endParaRPr lang="it-IT" altLang="it-IT" sz="1800" i="1" dirty="0">
              <a:latin typeface="Calibri" pitchFamily="34" charset="0"/>
            </a:endParaRPr>
          </a:p>
          <a:p>
            <a:pPr marL="36513" indent="0" algn="just" eaLnBrk="1" hangingPunct="1">
              <a:lnSpc>
                <a:spcPct val="80000"/>
              </a:lnSpc>
              <a:spcBef>
                <a:spcPct val="0"/>
              </a:spcBef>
              <a:buFontTx/>
              <a:buNone/>
              <a:defRPr/>
            </a:pPr>
            <a:r>
              <a:rPr lang="it-IT" altLang="it-IT" sz="1800" dirty="0">
                <a:latin typeface="Calibri" pitchFamily="34" charset="0"/>
              </a:rPr>
              <a:t>Esclusione dell’assoggettamento alla contribuzione previdenziale </a:t>
            </a:r>
            <a:r>
              <a:rPr lang="it-IT" altLang="it-IT" sz="1800" dirty="0">
                <a:latin typeface="Calibri" pitchFamily="34" charset="0"/>
                <a:sym typeface="Wingdings" panose="05000000000000000000" pitchFamily="2" charset="2"/>
              </a:rPr>
              <a:t> incentivo all’esodo è già esente da contribuzione</a:t>
            </a:r>
            <a:endParaRPr lang="it-IT" altLang="it-IT" sz="1800" i="1" dirty="0">
              <a:latin typeface="Calibri" pitchFamily="34" charset="0"/>
              <a:sym typeface="Wingdings" panose="05000000000000000000" pitchFamily="2" charset="2"/>
            </a:endParaRPr>
          </a:p>
          <a:p>
            <a:pPr marL="36513" indent="0" algn="just" eaLnBrk="1" hangingPunct="1">
              <a:lnSpc>
                <a:spcPct val="80000"/>
              </a:lnSpc>
              <a:spcBef>
                <a:spcPct val="0"/>
              </a:spcBef>
              <a:buFontTx/>
              <a:buNone/>
              <a:defRPr/>
            </a:pPr>
            <a:endParaRPr lang="it-IT" altLang="it-IT" sz="1800" i="1" dirty="0">
              <a:latin typeface="Calibri" pitchFamily="34" charset="0"/>
              <a:sym typeface="Wingdings" panose="05000000000000000000" pitchFamily="2" charset="2"/>
            </a:endParaRPr>
          </a:p>
          <a:p>
            <a:pPr marL="36513" indent="0" algn="just" eaLnBrk="1" hangingPunct="1">
              <a:lnSpc>
                <a:spcPct val="80000"/>
              </a:lnSpc>
              <a:spcBef>
                <a:spcPct val="0"/>
              </a:spcBef>
              <a:buFontTx/>
              <a:buNone/>
              <a:defRPr/>
            </a:pPr>
            <a:r>
              <a:rPr lang="it-IT" altLang="it-IT" sz="1800" dirty="0">
                <a:latin typeface="Calibri" pitchFamily="34" charset="0"/>
              </a:rPr>
              <a:t>Assegno circolare </a:t>
            </a:r>
            <a:r>
              <a:rPr lang="it-IT" altLang="it-IT" sz="1800" dirty="0">
                <a:latin typeface="Calibri" pitchFamily="34" charset="0"/>
                <a:sym typeface="Wingdings" panose="05000000000000000000" pitchFamily="2" charset="2"/>
              </a:rPr>
              <a:t> </a:t>
            </a:r>
            <a:r>
              <a:rPr lang="it-IT" altLang="it-IT" sz="1800" dirty="0">
                <a:latin typeface="Calibri" pitchFamily="34" charset="0"/>
              </a:rPr>
              <a:t>validità di altri mezzi di pagamento (es. bonifico) se accettati dal lavoratore (è norma posta </a:t>
            </a:r>
            <a:r>
              <a:rPr lang="it-IT" altLang="it-IT" sz="1800" i="1" dirty="0">
                <a:latin typeface="Calibri" pitchFamily="34" charset="0"/>
              </a:rPr>
              <a:t>nell’interesse</a:t>
            </a:r>
            <a:r>
              <a:rPr lang="it-IT" altLang="it-IT" sz="1800" dirty="0">
                <a:latin typeface="Calibri" pitchFamily="34" charset="0"/>
              </a:rPr>
              <a:t> del lavoratore stesso) ?</a:t>
            </a:r>
            <a:endParaRPr lang="it-IT" altLang="it-IT" sz="1800" i="1" dirty="0">
              <a:latin typeface="Calibri" pitchFamily="34" charset="0"/>
            </a:endParaRPr>
          </a:p>
          <a:p>
            <a:pPr marL="36513" indent="0" algn="just" eaLnBrk="1" hangingPunct="1">
              <a:lnSpc>
                <a:spcPct val="80000"/>
              </a:lnSpc>
              <a:spcBef>
                <a:spcPct val="0"/>
              </a:spcBef>
              <a:buFontTx/>
              <a:buNone/>
              <a:defRPr/>
            </a:pPr>
            <a:r>
              <a:rPr lang="it-IT" altLang="it-IT" sz="2000" i="1" dirty="0">
                <a:latin typeface="Calibri" pitchFamily="34" charset="0"/>
              </a:rPr>
              <a:t> </a:t>
            </a:r>
          </a:p>
          <a:p>
            <a:pPr marL="36513" indent="0" algn="just">
              <a:lnSpc>
                <a:spcPct val="80000"/>
              </a:lnSpc>
              <a:spcBef>
                <a:spcPct val="0"/>
              </a:spcBef>
              <a:buNone/>
              <a:defRPr/>
            </a:pPr>
            <a:r>
              <a:rPr lang="it-IT" altLang="it-IT" sz="2000" dirty="0">
                <a:latin typeface="Calibri" pitchFamily="34" charset="0"/>
              </a:rPr>
              <a:t>Stante obbligo di comunicazione al Centro per l’Impego entro 65 gg dalla cessazione </a:t>
            </a:r>
            <a:r>
              <a:rPr lang="it-IT" altLang="it-IT" sz="2000" dirty="0">
                <a:latin typeface="Calibri" pitchFamily="34" charset="0"/>
                <a:sym typeface="Wingdings" panose="05000000000000000000" pitchFamily="2" charset="2"/>
              </a:rPr>
              <a:t> termine massimo per la formalizzazione dell’accordo?</a:t>
            </a:r>
            <a:endParaRPr lang="it-IT" altLang="it-IT" sz="2000" i="1" dirty="0">
              <a:latin typeface="Calibri" pitchFamily="34" charset="0"/>
            </a:endParaRPr>
          </a:p>
          <a:p>
            <a:pPr marL="36513" indent="0" algn="just" eaLnBrk="1" hangingPunct="1">
              <a:lnSpc>
                <a:spcPct val="80000"/>
              </a:lnSpc>
              <a:spcBef>
                <a:spcPct val="0"/>
              </a:spcBef>
              <a:buFontTx/>
              <a:buNone/>
              <a:defRPr/>
            </a:pPr>
            <a:endParaRPr lang="it-IT" altLang="it-IT" sz="2000" dirty="0">
              <a:latin typeface="Calibri" pitchFamily="34" charset="0"/>
            </a:endParaRPr>
          </a:p>
          <a:p>
            <a:pPr marL="660400" indent="-660400" algn="just" eaLnBrk="1" hangingPunct="1">
              <a:lnSpc>
                <a:spcPct val="80000"/>
              </a:lnSpc>
              <a:spcBef>
                <a:spcPct val="0"/>
              </a:spcBef>
              <a:buFontTx/>
              <a:buNone/>
              <a:defRPr/>
            </a:pPr>
            <a:endParaRPr lang="it-IT" altLang="it-IT" sz="2000" b="1" dirty="0">
              <a:latin typeface="Calibri" pitchFamily="34" charset="0"/>
            </a:endParaRPr>
          </a:p>
          <a:p>
            <a:pPr marL="660400" indent="-660400" algn="just" eaLnBrk="1" hangingPunct="1">
              <a:lnSpc>
                <a:spcPct val="80000"/>
              </a:lnSpc>
              <a:spcBef>
                <a:spcPct val="0"/>
              </a:spcBef>
              <a:buFontTx/>
              <a:buNone/>
              <a:defRPr/>
            </a:pPr>
            <a:endParaRPr lang="it-IT" altLang="it-IT" sz="2000" b="1" dirty="0">
              <a:latin typeface="Calibri" pitchFamily="34" charset="0"/>
            </a:endParaRPr>
          </a:p>
        </p:txBody>
      </p:sp>
      <p:sp>
        <p:nvSpPr>
          <p:cNvPr id="312326" name="Rectangle 4"/>
          <p:cNvSpPr>
            <a:spLocks noChangeArrowheads="1"/>
          </p:cNvSpPr>
          <p:nvPr/>
        </p:nvSpPr>
        <p:spPr bwMode="auto">
          <a:xfrm>
            <a:off x="2206231" y="1823194"/>
            <a:ext cx="4680521" cy="792088"/>
          </a:xfrm>
          <a:prstGeom prst="rect">
            <a:avLst/>
          </a:prstGeom>
          <a:solidFill>
            <a:schemeClr val="bg2">
              <a:lumMod val="20000"/>
              <a:lumOff val="80000"/>
            </a:schemeClr>
          </a:solidFill>
          <a:ln w="9525">
            <a:solidFill>
              <a:schemeClr val="tx1"/>
            </a:solidFill>
            <a:miter lim="800000"/>
            <a:headEnd/>
            <a:tailEnd/>
          </a:ln>
          <a:effectLst/>
        </p:spPr>
        <p:txBody>
          <a:bodyPr wrap="none" anchor="ctr"/>
          <a:lstStyle>
            <a:lvl1pPr algn="l">
              <a:spcBef>
                <a:spcPct val="20000"/>
              </a:spcBef>
              <a:buChar char="•"/>
              <a:defRPr sz="3200">
                <a:solidFill>
                  <a:schemeClr val="tx1"/>
                </a:solidFill>
                <a:latin typeface="Arial" pitchFamily="34" charset="0"/>
                <a:ea typeface="ヒラギノ角ゴ Pro W3" pitchFamily="-28" charset="-128"/>
              </a:defRPr>
            </a:lvl1pPr>
            <a:lvl2pPr marL="742950" indent="-285750" algn="l">
              <a:spcBef>
                <a:spcPct val="20000"/>
              </a:spcBef>
              <a:buChar char="–"/>
              <a:defRPr sz="2800">
                <a:solidFill>
                  <a:schemeClr val="tx1"/>
                </a:solidFill>
                <a:latin typeface="Arial" pitchFamily="34" charset="0"/>
                <a:ea typeface="ヒラギノ角ゴ Pro W3" pitchFamily="-28" charset="-128"/>
              </a:defRPr>
            </a:lvl2pPr>
            <a:lvl3pPr marL="1143000" indent="-228600" algn="l">
              <a:spcBef>
                <a:spcPct val="20000"/>
              </a:spcBef>
              <a:buChar char="•"/>
              <a:defRPr sz="2400">
                <a:solidFill>
                  <a:schemeClr val="tx1"/>
                </a:solidFill>
                <a:latin typeface="Arial" pitchFamily="34" charset="0"/>
                <a:ea typeface="ヒラギノ角ゴ Pro W3" pitchFamily="-28" charset="-128"/>
              </a:defRPr>
            </a:lvl3pPr>
            <a:lvl4pPr marL="1600200" indent="-228600" algn="l">
              <a:spcBef>
                <a:spcPct val="20000"/>
              </a:spcBef>
              <a:buChar char="–"/>
              <a:defRPr sz="2000">
                <a:solidFill>
                  <a:schemeClr val="tx1"/>
                </a:solidFill>
                <a:latin typeface="Arial" pitchFamily="34" charset="0"/>
                <a:ea typeface="ヒラギノ角ゴ Pro W3" pitchFamily="-28" charset="-128"/>
              </a:defRPr>
            </a:lvl4pPr>
            <a:lvl5pPr marL="2057400" indent="-228600" algn="l">
              <a:spcBef>
                <a:spcPct val="20000"/>
              </a:spcBef>
              <a:buChar char="»"/>
              <a:defRPr sz="2000">
                <a:solidFill>
                  <a:schemeClr val="tx1"/>
                </a:solidFill>
                <a:latin typeface="Arial" pitchFamily="34" charset="0"/>
                <a:ea typeface="ヒラギノ角ゴ Pro W3" pitchFamily="-28"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ヒラギノ角ゴ Pro W3" pitchFamily="-28"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ヒラギノ角ゴ Pro W3" pitchFamily="-28"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ヒラギノ角ゴ Pro W3" pitchFamily="-28"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ヒラギノ角ゴ Pro W3" pitchFamily="-28" charset="-128"/>
              </a:defRPr>
            </a:lvl9pPr>
          </a:lstStyle>
          <a:p>
            <a:pPr algn="ctr">
              <a:spcBef>
                <a:spcPct val="0"/>
              </a:spcBef>
              <a:buFontTx/>
              <a:buNone/>
              <a:defRPr/>
            </a:pPr>
            <a:r>
              <a:rPr lang="it-IT" altLang="it-IT" sz="2000" b="1" dirty="0">
                <a:solidFill>
                  <a:schemeClr val="tx2"/>
                </a:solidFill>
                <a:cs typeface="Arial" panose="020B0604020202020204" pitchFamily="34" charset="0"/>
              </a:rPr>
              <a:t>Art. 6 </a:t>
            </a:r>
          </a:p>
          <a:p>
            <a:pPr algn="ctr">
              <a:spcBef>
                <a:spcPct val="0"/>
              </a:spcBef>
              <a:buFontTx/>
              <a:buNone/>
              <a:defRPr/>
            </a:pPr>
            <a:r>
              <a:rPr lang="it-IT" altLang="it-IT" sz="2000" b="1" dirty="0">
                <a:solidFill>
                  <a:schemeClr val="tx2"/>
                </a:solidFill>
                <a:cs typeface="Arial" panose="020B0604020202020204" pitchFamily="34" charset="0"/>
              </a:rPr>
              <a:t>Offerta di conciliazione</a:t>
            </a:r>
          </a:p>
        </p:txBody>
      </p:sp>
      <p:sp>
        <p:nvSpPr>
          <p:cNvPr id="8" name="CasellaDiTesto 7"/>
          <p:cNvSpPr txBox="1"/>
          <p:nvPr/>
        </p:nvSpPr>
        <p:spPr>
          <a:xfrm>
            <a:off x="839587" y="1052736"/>
            <a:ext cx="7632848" cy="523875"/>
          </a:xfrm>
          <a:prstGeom prst="rect">
            <a:avLst/>
          </a:prstGeom>
          <a:noFill/>
          <a:ln w="28575">
            <a:solidFill>
              <a:srgbClr val="FF0000"/>
            </a:solidFill>
          </a:ln>
        </p:spPr>
        <p:txBody>
          <a:bodyPr wrap="square">
            <a:spAutoFit/>
          </a:bodyPr>
          <a:lstStyle/>
          <a:p>
            <a:pPr algn="ctr" eaLnBrk="1" fontAlgn="auto" hangingPunct="1">
              <a:spcBef>
                <a:spcPts val="0"/>
              </a:spcBef>
              <a:spcAft>
                <a:spcPts val="0"/>
              </a:spcAft>
              <a:defRPr/>
            </a:pPr>
            <a:r>
              <a:rPr lang="it-IT" sz="2800" b="1" cap="small" dirty="0">
                <a:solidFill>
                  <a:srgbClr val="0070C0"/>
                </a:solidFill>
                <a:latin typeface="Arial" panose="020B0604020202020204" pitchFamily="34" charset="0"/>
                <a:cs typeface="Arial" panose="020B0604020202020204" pitchFamily="34" charset="0"/>
              </a:rPr>
              <a:t>Spunti di Riflessione</a:t>
            </a:r>
          </a:p>
        </p:txBody>
      </p:sp>
      <p:sp>
        <p:nvSpPr>
          <p:cNvPr id="11" name="Rettangolo 10"/>
          <p:cNvSpPr/>
          <p:nvPr/>
        </p:nvSpPr>
        <p:spPr>
          <a:xfrm>
            <a:off x="1331640" y="476672"/>
            <a:ext cx="6624736" cy="36933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lvl="0">
              <a:defRPr/>
            </a:pPr>
            <a:r>
              <a:rPr lang="it-IT" altLang="it-IT" b="1" cap="all" dirty="0">
                <a:solidFill>
                  <a:srgbClr val="0070C0"/>
                </a:solidFill>
                <a:latin typeface="Arial" panose="020B0604020202020204" pitchFamily="34" charset="0"/>
                <a:cs typeface="Arial" panose="020B0604020202020204" pitchFamily="34" charset="0"/>
              </a:rPr>
              <a:t>d. L</a:t>
            </a:r>
            <a:r>
              <a:rPr lang="it-IT" altLang="it-IT" b="1" dirty="0">
                <a:solidFill>
                  <a:srgbClr val="0070C0"/>
                </a:solidFill>
                <a:latin typeface="Arial" panose="020B0604020202020204" pitchFamily="34" charset="0"/>
                <a:cs typeface="Arial" panose="020B0604020202020204" pitchFamily="34" charset="0"/>
              </a:rPr>
              <a:t>gs. 4 marzo 2015, n. 23 – c.d. Decreto Tutele Crescenti</a:t>
            </a:r>
            <a:r>
              <a:rPr lang="it-IT" altLang="it-IT" b="1" cap="all" dirty="0">
                <a:solidFill>
                  <a:srgbClr val="0070C0"/>
                </a:solidFill>
                <a:latin typeface="Arial" panose="020B0604020202020204" pitchFamily="34" charset="0"/>
                <a:cs typeface="Arial" panose="020B0604020202020204" pitchFamily="34" charset="0"/>
              </a:rPr>
              <a:t> </a:t>
            </a:r>
            <a:endParaRPr lang="it-IT" altLang="it-IT" sz="3200" b="1" cap="all" dirty="0">
              <a:solidFill>
                <a:srgbClr val="0070C0"/>
              </a:solidFill>
              <a:latin typeface="Arial" panose="020B0604020202020204" pitchFamily="34" charset="0"/>
              <a:cs typeface="Arial" panose="020B0604020202020204" pitchFamily="34" charset="0"/>
            </a:endParaRPr>
          </a:p>
        </p:txBody>
      </p:sp>
      <p:sp>
        <p:nvSpPr>
          <p:cNvPr id="4" name="Segnaposto numero diapositiva 3"/>
          <p:cNvSpPr>
            <a:spLocks noGrp="1"/>
          </p:cNvSpPr>
          <p:nvPr>
            <p:ph type="sldNum" sz="quarter" idx="12"/>
          </p:nvPr>
        </p:nvSpPr>
        <p:spPr/>
        <p:txBody>
          <a:bodyPr/>
          <a:lstStyle/>
          <a:p>
            <a:fld id="{E7A41E1B-4F70-4964-A407-84C68BE8251C}" type="slidenum">
              <a:rPr lang="it-IT" smtClean="0">
                <a:solidFill>
                  <a:schemeClr val="tx1"/>
                </a:solidFill>
              </a:rPr>
              <a:t>48</a:t>
            </a:fld>
            <a:endParaRPr lang="it-IT" dirty="0">
              <a:solidFill>
                <a:schemeClr val="tx1"/>
              </a:solidFill>
            </a:endParaRPr>
          </a:p>
        </p:txBody>
      </p:sp>
      <p:sp>
        <p:nvSpPr>
          <p:cNvPr id="2" name="Segnaposto piè di pagina 1"/>
          <p:cNvSpPr>
            <a:spLocks noGrp="1"/>
          </p:cNvSpPr>
          <p:nvPr>
            <p:ph type="ftr" sz="quarter" idx="11"/>
          </p:nvPr>
        </p:nvSpPr>
        <p:spPr/>
        <p:txBody>
          <a:bodyPr/>
          <a:lstStyle/>
          <a:p>
            <a:r>
              <a:rPr lang="it-IT" dirty="0"/>
              <a:t>Avv. Renato Scorcelli </a:t>
            </a:r>
          </a:p>
          <a:p>
            <a:r>
              <a:rPr lang="it-IT" dirty="0"/>
              <a:t> rscorcelli@splegal.it </a:t>
            </a:r>
          </a:p>
        </p:txBody>
      </p:sp>
    </p:spTree>
    <p:extLst>
      <p:ext uri="{BB962C8B-B14F-4D97-AF65-F5344CB8AC3E}">
        <p14:creationId xmlns:p14="http://schemas.microsoft.com/office/powerpoint/2010/main" val="1058206021"/>
      </p:ext>
    </p:extLst>
  </p:cSld>
  <p:clrMapOvr>
    <a:masterClrMapping/>
  </p:clrMapOvr>
  <p:transition spd="med">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7" name="Rectangle 3"/>
          <p:cNvSpPr>
            <a:spLocks noGrp="1" noChangeArrowheads="1"/>
          </p:cNvSpPr>
          <p:nvPr>
            <p:ph type="body" idx="4294967295"/>
          </p:nvPr>
        </p:nvSpPr>
        <p:spPr>
          <a:xfrm>
            <a:off x="179512" y="2924944"/>
            <a:ext cx="8761413" cy="2901950"/>
          </a:xfrm>
        </p:spPr>
        <p:txBody>
          <a:bodyPr>
            <a:normAutofit fontScale="92500" lnSpcReduction="10000"/>
          </a:bodyPr>
          <a:lstStyle/>
          <a:p>
            <a:pPr marL="36513" indent="0" algn="just">
              <a:lnSpc>
                <a:spcPct val="80000"/>
              </a:lnSpc>
              <a:spcBef>
                <a:spcPct val="0"/>
              </a:spcBef>
              <a:buNone/>
              <a:defRPr/>
            </a:pPr>
            <a:r>
              <a:rPr lang="it-IT" altLang="it-IT" sz="2000" i="1" dirty="0">
                <a:latin typeface="Calibri" pitchFamily="34" charset="0"/>
              </a:rPr>
              <a:t>«l’importo erogato non costituisce reddito imponibile ai fini dell’imposta sul reddito delle persona fisiche e non è assoggettato a contribuzione   previdenziale»</a:t>
            </a:r>
            <a:endParaRPr lang="it-IT" altLang="it-IT" sz="2000" dirty="0">
              <a:latin typeface="Calibri" pitchFamily="34" charset="0"/>
            </a:endParaRPr>
          </a:p>
          <a:p>
            <a:pPr marL="36513" indent="0" algn="ctr">
              <a:lnSpc>
                <a:spcPct val="80000"/>
              </a:lnSpc>
              <a:spcBef>
                <a:spcPct val="0"/>
              </a:spcBef>
              <a:buNone/>
              <a:defRPr/>
            </a:pPr>
            <a:endParaRPr lang="it-IT" altLang="it-IT" sz="2000" i="1" dirty="0">
              <a:latin typeface="Calibri" pitchFamily="34" charset="0"/>
            </a:endParaRPr>
          </a:p>
          <a:p>
            <a:pPr marL="36513" indent="0" algn="ctr">
              <a:lnSpc>
                <a:spcPct val="80000"/>
              </a:lnSpc>
              <a:spcBef>
                <a:spcPct val="0"/>
              </a:spcBef>
              <a:buNone/>
              <a:defRPr/>
            </a:pPr>
            <a:r>
              <a:rPr lang="it-IT" altLang="it-IT" sz="2000" b="1" dirty="0">
                <a:latin typeface="Calibri" pitchFamily="34" charset="0"/>
              </a:rPr>
              <a:t>Vs.</a:t>
            </a:r>
          </a:p>
          <a:p>
            <a:pPr marL="36513" indent="0" algn="ctr">
              <a:lnSpc>
                <a:spcPct val="80000"/>
              </a:lnSpc>
              <a:spcBef>
                <a:spcPct val="0"/>
              </a:spcBef>
              <a:buNone/>
              <a:defRPr/>
            </a:pPr>
            <a:endParaRPr lang="it-IT" altLang="it-IT" sz="2000" b="1" dirty="0">
              <a:latin typeface="Calibri" pitchFamily="34" charset="0"/>
            </a:endParaRPr>
          </a:p>
          <a:p>
            <a:pPr marL="36513" indent="0" algn="just">
              <a:lnSpc>
                <a:spcPct val="80000"/>
              </a:lnSpc>
              <a:spcBef>
                <a:spcPct val="0"/>
              </a:spcBef>
              <a:buNone/>
              <a:defRPr/>
            </a:pPr>
            <a:r>
              <a:rPr lang="it-IT" altLang="it-IT" sz="2000" i="1" dirty="0">
                <a:latin typeface="Calibri" pitchFamily="34" charset="0"/>
              </a:rPr>
              <a:t>«Le eventuali ulteriori somme pattuite nella stessa sede conciliativa a chiusura di ogni altra pendenza derivante dal rapporto di lavoro sono soggette al regime fiscale ordinario»</a:t>
            </a:r>
          </a:p>
          <a:p>
            <a:pPr marL="36513" indent="0" algn="just">
              <a:lnSpc>
                <a:spcPct val="80000"/>
              </a:lnSpc>
              <a:spcBef>
                <a:spcPct val="0"/>
              </a:spcBef>
              <a:buNone/>
              <a:defRPr/>
            </a:pPr>
            <a:endParaRPr lang="it-IT" altLang="it-IT" sz="2000" i="1" dirty="0">
              <a:latin typeface="Calibri" pitchFamily="34" charset="0"/>
            </a:endParaRPr>
          </a:p>
          <a:p>
            <a:pPr marL="379413" algn="just">
              <a:lnSpc>
                <a:spcPct val="80000"/>
              </a:lnSpc>
              <a:spcBef>
                <a:spcPct val="0"/>
              </a:spcBef>
              <a:buFont typeface="Wingdings"/>
              <a:buChar char="à"/>
              <a:defRPr/>
            </a:pPr>
            <a:r>
              <a:rPr lang="it-IT" altLang="it-IT" sz="2000" dirty="0">
                <a:latin typeface="Calibri" pitchFamily="34" charset="0"/>
                <a:sym typeface="Wingdings" panose="05000000000000000000" pitchFamily="2" charset="2"/>
              </a:rPr>
              <a:t>Il regime fiscale favorevole riguarda solo contenzioso connesso alla cessazione del rapporto di lavoro</a:t>
            </a:r>
          </a:p>
          <a:p>
            <a:pPr marL="379413" algn="just">
              <a:lnSpc>
                <a:spcPct val="80000"/>
              </a:lnSpc>
              <a:spcBef>
                <a:spcPct val="0"/>
              </a:spcBef>
              <a:buFont typeface="Wingdings"/>
              <a:buChar char="à"/>
              <a:defRPr/>
            </a:pPr>
            <a:r>
              <a:rPr lang="it-IT" altLang="it-IT" sz="2000" i="1" dirty="0">
                <a:latin typeface="Calibri" pitchFamily="34" charset="0"/>
              </a:rPr>
              <a:t>«regime fiscale ordinario</a:t>
            </a:r>
            <a:r>
              <a:rPr lang="it-IT" altLang="it-IT" sz="2000" dirty="0">
                <a:latin typeface="Calibri" pitchFamily="34" charset="0"/>
              </a:rPr>
              <a:t>»: regime fiscale applicabile (e, quindi, a seconda dei casi, tassazione ordinaria o separata)</a:t>
            </a:r>
          </a:p>
          <a:p>
            <a:pPr marL="379413" algn="just">
              <a:lnSpc>
                <a:spcPct val="80000"/>
              </a:lnSpc>
              <a:spcBef>
                <a:spcPct val="0"/>
              </a:spcBef>
              <a:buFont typeface="Wingdings"/>
              <a:buChar char="à"/>
              <a:defRPr/>
            </a:pPr>
            <a:endParaRPr lang="it-IT" altLang="it-IT" sz="2000" dirty="0">
              <a:latin typeface="Calibri" pitchFamily="34" charset="0"/>
            </a:endParaRPr>
          </a:p>
          <a:p>
            <a:pPr marL="660400" indent="-660400" algn="just" eaLnBrk="1" hangingPunct="1">
              <a:lnSpc>
                <a:spcPct val="80000"/>
              </a:lnSpc>
              <a:spcBef>
                <a:spcPct val="0"/>
              </a:spcBef>
              <a:buFontTx/>
              <a:buNone/>
              <a:defRPr/>
            </a:pPr>
            <a:endParaRPr lang="it-IT" altLang="it-IT" sz="2000" i="1" dirty="0">
              <a:latin typeface="Calibri" pitchFamily="34" charset="0"/>
            </a:endParaRPr>
          </a:p>
          <a:p>
            <a:pPr marL="660400" indent="-660400" algn="just" eaLnBrk="1" hangingPunct="1">
              <a:lnSpc>
                <a:spcPct val="80000"/>
              </a:lnSpc>
              <a:spcBef>
                <a:spcPct val="0"/>
              </a:spcBef>
              <a:buFontTx/>
              <a:buNone/>
              <a:defRPr/>
            </a:pPr>
            <a:endParaRPr lang="it-IT" altLang="it-IT" sz="2000" b="1" dirty="0">
              <a:latin typeface="Calibri" pitchFamily="34" charset="0"/>
            </a:endParaRPr>
          </a:p>
        </p:txBody>
      </p:sp>
      <p:sp>
        <p:nvSpPr>
          <p:cNvPr id="312326" name="Rectangle 4"/>
          <p:cNvSpPr>
            <a:spLocks noChangeArrowheads="1"/>
          </p:cNvSpPr>
          <p:nvPr/>
        </p:nvSpPr>
        <p:spPr bwMode="auto">
          <a:xfrm>
            <a:off x="2348313" y="1838151"/>
            <a:ext cx="4680521" cy="792088"/>
          </a:xfrm>
          <a:prstGeom prst="rect">
            <a:avLst/>
          </a:prstGeom>
          <a:solidFill>
            <a:schemeClr val="bg2">
              <a:lumMod val="20000"/>
              <a:lumOff val="80000"/>
            </a:schemeClr>
          </a:solidFill>
          <a:ln w="9525">
            <a:solidFill>
              <a:schemeClr val="tx1"/>
            </a:solidFill>
            <a:miter lim="800000"/>
            <a:headEnd/>
            <a:tailEnd/>
          </a:ln>
          <a:effectLst/>
        </p:spPr>
        <p:txBody>
          <a:bodyPr wrap="none" anchor="ctr"/>
          <a:lstStyle>
            <a:lvl1pPr algn="l">
              <a:spcBef>
                <a:spcPct val="20000"/>
              </a:spcBef>
              <a:buChar char="•"/>
              <a:defRPr sz="3200">
                <a:solidFill>
                  <a:schemeClr val="tx1"/>
                </a:solidFill>
                <a:latin typeface="Arial" pitchFamily="34" charset="0"/>
                <a:ea typeface="ヒラギノ角ゴ Pro W3" pitchFamily="-28" charset="-128"/>
              </a:defRPr>
            </a:lvl1pPr>
            <a:lvl2pPr marL="742950" indent="-285750" algn="l">
              <a:spcBef>
                <a:spcPct val="20000"/>
              </a:spcBef>
              <a:buChar char="–"/>
              <a:defRPr sz="2800">
                <a:solidFill>
                  <a:schemeClr val="tx1"/>
                </a:solidFill>
                <a:latin typeface="Arial" pitchFamily="34" charset="0"/>
                <a:ea typeface="ヒラギノ角ゴ Pro W3" pitchFamily="-28" charset="-128"/>
              </a:defRPr>
            </a:lvl2pPr>
            <a:lvl3pPr marL="1143000" indent="-228600" algn="l">
              <a:spcBef>
                <a:spcPct val="20000"/>
              </a:spcBef>
              <a:buChar char="•"/>
              <a:defRPr sz="2400">
                <a:solidFill>
                  <a:schemeClr val="tx1"/>
                </a:solidFill>
                <a:latin typeface="Arial" pitchFamily="34" charset="0"/>
                <a:ea typeface="ヒラギノ角ゴ Pro W3" pitchFamily="-28" charset="-128"/>
              </a:defRPr>
            </a:lvl3pPr>
            <a:lvl4pPr marL="1600200" indent="-228600" algn="l">
              <a:spcBef>
                <a:spcPct val="20000"/>
              </a:spcBef>
              <a:buChar char="–"/>
              <a:defRPr sz="2000">
                <a:solidFill>
                  <a:schemeClr val="tx1"/>
                </a:solidFill>
                <a:latin typeface="Arial" pitchFamily="34" charset="0"/>
                <a:ea typeface="ヒラギノ角ゴ Pro W3" pitchFamily="-28" charset="-128"/>
              </a:defRPr>
            </a:lvl4pPr>
            <a:lvl5pPr marL="2057400" indent="-228600" algn="l">
              <a:spcBef>
                <a:spcPct val="20000"/>
              </a:spcBef>
              <a:buChar char="»"/>
              <a:defRPr sz="2000">
                <a:solidFill>
                  <a:schemeClr val="tx1"/>
                </a:solidFill>
                <a:latin typeface="Arial" pitchFamily="34" charset="0"/>
                <a:ea typeface="ヒラギノ角ゴ Pro W3" pitchFamily="-28"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ヒラギノ角ゴ Pro W3" pitchFamily="-28"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ヒラギノ角ゴ Pro W3" pitchFamily="-28"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ヒラギノ角ゴ Pro W3" pitchFamily="-28"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ヒラギノ角ゴ Pro W3" pitchFamily="-28" charset="-128"/>
              </a:defRPr>
            </a:lvl9pPr>
          </a:lstStyle>
          <a:p>
            <a:pPr algn="ctr">
              <a:spcBef>
                <a:spcPct val="0"/>
              </a:spcBef>
              <a:buFontTx/>
              <a:buNone/>
              <a:defRPr/>
            </a:pPr>
            <a:r>
              <a:rPr lang="it-IT" altLang="it-IT" sz="2000" b="1" dirty="0">
                <a:solidFill>
                  <a:schemeClr val="tx2"/>
                </a:solidFill>
                <a:cs typeface="Arial" panose="020B0604020202020204" pitchFamily="34" charset="0"/>
              </a:rPr>
              <a:t>Art. 6 </a:t>
            </a:r>
          </a:p>
          <a:p>
            <a:pPr algn="ctr">
              <a:spcBef>
                <a:spcPct val="0"/>
              </a:spcBef>
              <a:buFontTx/>
              <a:buNone/>
              <a:defRPr/>
            </a:pPr>
            <a:r>
              <a:rPr lang="it-IT" altLang="it-IT" sz="2000" b="1" dirty="0">
                <a:solidFill>
                  <a:schemeClr val="tx2"/>
                </a:solidFill>
                <a:cs typeface="Arial" panose="020B0604020202020204" pitchFamily="34" charset="0"/>
              </a:rPr>
              <a:t>Offerta di conciliazione</a:t>
            </a:r>
          </a:p>
        </p:txBody>
      </p:sp>
      <p:sp>
        <p:nvSpPr>
          <p:cNvPr id="8" name="CasellaDiTesto 7"/>
          <p:cNvSpPr txBox="1"/>
          <p:nvPr/>
        </p:nvSpPr>
        <p:spPr>
          <a:xfrm>
            <a:off x="872150" y="1052736"/>
            <a:ext cx="7632848" cy="523875"/>
          </a:xfrm>
          <a:prstGeom prst="rect">
            <a:avLst/>
          </a:prstGeom>
          <a:noFill/>
          <a:ln w="28575">
            <a:solidFill>
              <a:srgbClr val="FF0000"/>
            </a:solidFill>
          </a:ln>
        </p:spPr>
        <p:txBody>
          <a:bodyPr wrap="square">
            <a:spAutoFit/>
          </a:bodyPr>
          <a:lstStyle/>
          <a:p>
            <a:pPr algn="ctr" eaLnBrk="1" fontAlgn="auto" hangingPunct="1">
              <a:spcBef>
                <a:spcPts val="0"/>
              </a:spcBef>
              <a:spcAft>
                <a:spcPts val="0"/>
              </a:spcAft>
              <a:defRPr/>
            </a:pPr>
            <a:r>
              <a:rPr lang="it-IT" sz="2800" b="1" cap="small" dirty="0">
                <a:solidFill>
                  <a:srgbClr val="0070C0"/>
                </a:solidFill>
                <a:latin typeface="Arial" panose="020B0604020202020204" pitchFamily="34" charset="0"/>
                <a:cs typeface="Arial" panose="020B0604020202020204" pitchFamily="34" charset="0"/>
              </a:rPr>
              <a:t>Spunti di Riflessione</a:t>
            </a:r>
          </a:p>
        </p:txBody>
      </p:sp>
      <p:sp>
        <p:nvSpPr>
          <p:cNvPr id="11" name="Rettangolo 10"/>
          <p:cNvSpPr/>
          <p:nvPr/>
        </p:nvSpPr>
        <p:spPr>
          <a:xfrm>
            <a:off x="1376206" y="548680"/>
            <a:ext cx="6624736" cy="36933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lvl="0">
              <a:defRPr/>
            </a:pPr>
            <a:r>
              <a:rPr lang="it-IT" altLang="it-IT" b="1" cap="all" dirty="0">
                <a:solidFill>
                  <a:srgbClr val="0070C0"/>
                </a:solidFill>
                <a:latin typeface="Arial" panose="020B0604020202020204" pitchFamily="34" charset="0"/>
                <a:cs typeface="Arial" panose="020B0604020202020204" pitchFamily="34" charset="0"/>
              </a:rPr>
              <a:t>d. L</a:t>
            </a:r>
            <a:r>
              <a:rPr lang="it-IT" altLang="it-IT" b="1" dirty="0">
                <a:solidFill>
                  <a:srgbClr val="0070C0"/>
                </a:solidFill>
                <a:latin typeface="Arial" panose="020B0604020202020204" pitchFamily="34" charset="0"/>
                <a:cs typeface="Arial" panose="020B0604020202020204" pitchFamily="34" charset="0"/>
              </a:rPr>
              <a:t>gs. 4 marzo 2015, n. 23 – c.d. Decreto Tutele Crescenti</a:t>
            </a:r>
            <a:r>
              <a:rPr lang="it-IT" altLang="it-IT" b="1" cap="all" dirty="0">
                <a:solidFill>
                  <a:srgbClr val="0070C0"/>
                </a:solidFill>
                <a:latin typeface="Arial" panose="020B0604020202020204" pitchFamily="34" charset="0"/>
                <a:cs typeface="Arial" panose="020B0604020202020204" pitchFamily="34" charset="0"/>
              </a:rPr>
              <a:t> </a:t>
            </a:r>
            <a:endParaRPr lang="it-IT" altLang="it-IT" sz="3200" b="1" cap="all" dirty="0">
              <a:solidFill>
                <a:srgbClr val="0070C0"/>
              </a:solidFill>
              <a:latin typeface="Arial" panose="020B0604020202020204" pitchFamily="34" charset="0"/>
              <a:cs typeface="Arial" panose="020B0604020202020204" pitchFamily="34" charset="0"/>
            </a:endParaRPr>
          </a:p>
        </p:txBody>
      </p:sp>
      <p:sp>
        <p:nvSpPr>
          <p:cNvPr id="4" name="Segnaposto numero diapositiva 3"/>
          <p:cNvSpPr>
            <a:spLocks noGrp="1"/>
          </p:cNvSpPr>
          <p:nvPr>
            <p:ph type="sldNum" sz="quarter" idx="12"/>
          </p:nvPr>
        </p:nvSpPr>
        <p:spPr/>
        <p:txBody>
          <a:bodyPr/>
          <a:lstStyle/>
          <a:p>
            <a:fld id="{E7A41E1B-4F70-4964-A407-84C68BE8251C}" type="slidenum">
              <a:rPr lang="it-IT" smtClean="0">
                <a:solidFill>
                  <a:schemeClr val="tx1"/>
                </a:solidFill>
              </a:rPr>
              <a:t>49</a:t>
            </a:fld>
            <a:endParaRPr lang="it-IT" dirty="0">
              <a:solidFill>
                <a:schemeClr val="tx1"/>
              </a:solidFill>
            </a:endParaRPr>
          </a:p>
        </p:txBody>
      </p:sp>
      <p:sp>
        <p:nvSpPr>
          <p:cNvPr id="2" name="Segnaposto piè di pagina 1"/>
          <p:cNvSpPr>
            <a:spLocks noGrp="1"/>
          </p:cNvSpPr>
          <p:nvPr>
            <p:ph type="ftr" sz="quarter" idx="11"/>
          </p:nvPr>
        </p:nvSpPr>
        <p:spPr/>
        <p:txBody>
          <a:bodyPr/>
          <a:lstStyle/>
          <a:p>
            <a:r>
              <a:rPr lang="it-IT" dirty="0"/>
              <a:t>Avv. Renato Scorcelli </a:t>
            </a:r>
          </a:p>
          <a:p>
            <a:r>
              <a:rPr lang="it-IT" dirty="0"/>
              <a:t> rscorcelli@splegal.it </a:t>
            </a:r>
          </a:p>
        </p:txBody>
      </p:sp>
    </p:spTree>
    <p:extLst>
      <p:ext uri="{BB962C8B-B14F-4D97-AF65-F5344CB8AC3E}">
        <p14:creationId xmlns:p14="http://schemas.microsoft.com/office/powerpoint/2010/main" val="178487358"/>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p:cNvSpPr>
          <p:nvPr/>
        </p:nvSpPr>
        <p:spPr bwMode="auto">
          <a:xfrm>
            <a:off x="1619250" y="404813"/>
            <a:ext cx="68453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it-IT" sz="2400" b="1" dirty="0">
              <a:latin typeface="Optima" pitchFamily="-28" charset="0"/>
              <a:ea typeface="ヒラギノ角ゴ Pro W3" pitchFamily="-28" charset="-128"/>
              <a:sym typeface="Optima" pitchFamily="-28" charset="0"/>
            </a:endParaRPr>
          </a:p>
        </p:txBody>
      </p:sp>
      <p:sp>
        <p:nvSpPr>
          <p:cNvPr id="925699" name="Text Box 3"/>
          <p:cNvSpPr txBox="1">
            <a:spLocks noChangeArrowheads="1"/>
          </p:cNvSpPr>
          <p:nvPr/>
        </p:nvSpPr>
        <p:spPr bwMode="auto">
          <a:xfrm>
            <a:off x="458391" y="722313"/>
            <a:ext cx="8280400" cy="5539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endParaRPr lang="it-IT" sz="2400" b="1" dirty="0">
              <a:latin typeface="Arial" charset="0"/>
              <a:ea typeface="ヒラギノ角ゴ Pro W3" pitchFamily="-28" charset="-128"/>
            </a:endParaRPr>
          </a:p>
          <a:p>
            <a:pPr algn="ctr">
              <a:defRPr/>
            </a:pPr>
            <a:r>
              <a:rPr lang="it-IT" sz="2000" b="1" dirty="0">
                <a:latin typeface="Arial" charset="0"/>
                <a:ea typeface="ヒラギノ角ゴ Pro W3" pitchFamily="-28" charset="-128"/>
              </a:rPr>
              <a:t>Quadro normativo di riferimento:</a:t>
            </a:r>
          </a:p>
          <a:p>
            <a:pPr algn="ctr">
              <a:defRPr/>
            </a:pPr>
            <a:r>
              <a:rPr lang="it-IT" sz="2000" b="1" dirty="0">
                <a:latin typeface="Arial" charset="0"/>
                <a:ea typeface="ヒラギノ角ゴ Pro W3" pitchFamily="-28" charset="-128"/>
              </a:rPr>
              <a:t>Artt. 17 TUIR: tassazione separata</a:t>
            </a:r>
          </a:p>
          <a:p>
            <a:pPr algn="just">
              <a:defRPr/>
            </a:pPr>
            <a:endParaRPr lang="it-IT" sz="2000" u="sng" dirty="0">
              <a:ea typeface="ヒラギノ角ゴ Pro W3" pitchFamily="-28" charset="-128"/>
            </a:endParaRPr>
          </a:p>
          <a:p>
            <a:pPr algn="ctr">
              <a:defRPr/>
            </a:pPr>
            <a:endParaRPr lang="it-IT" sz="2000" b="1" dirty="0">
              <a:latin typeface="Arial" charset="0"/>
              <a:ea typeface="ヒラギノ角ゴ Pro W3" pitchFamily="-28" charset="-128"/>
            </a:endParaRPr>
          </a:p>
          <a:p>
            <a:pPr algn="just">
              <a:defRPr/>
            </a:pPr>
            <a:endParaRPr lang="it-IT" sz="2400" b="1" dirty="0">
              <a:ea typeface="ヒラギノ角ゴ Pro W3" pitchFamily="-28" charset="-128"/>
            </a:endParaRPr>
          </a:p>
          <a:p>
            <a:pPr algn="just">
              <a:defRPr/>
            </a:pPr>
            <a:r>
              <a:rPr lang="it-IT" sz="2400" b="1" dirty="0">
                <a:latin typeface="+mj-lt"/>
                <a:ea typeface="ヒラギノ角ゴ Pro W3" pitchFamily="-28" charset="-128"/>
              </a:rPr>
              <a:t>Art. 17 (già art. 16) TUIR</a:t>
            </a:r>
            <a:r>
              <a:rPr lang="it-IT" sz="2400" dirty="0">
                <a:latin typeface="+mj-lt"/>
                <a:ea typeface="ヒラギノ角ゴ Pro W3" pitchFamily="-28" charset="-128"/>
              </a:rPr>
              <a:t>: </a:t>
            </a:r>
            <a:r>
              <a:rPr lang="it-IT" sz="2400" b="1" dirty="0">
                <a:latin typeface="+mj-lt"/>
                <a:ea typeface="ヒラギノ角ゴ Pro W3" pitchFamily="-28" charset="-128"/>
              </a:rPr>
              <a:t>modalità</a:t>
            </a:r>
            <a:r>
              <a:rPr lang="it-IT" sz="2400" dirty="0">
                <a:latin typeface="+mj-lt"/>
                <a:ea typeface="ヒラギノ角ゴ Pro W3" pitchFamily="-28" charset="-128"/>
              </a:rPr>
              <a:t> della </a:t>
            </a:r>
            <a:r>
              <a:rPr lang="it-IT" sz="2400" b="1" dirty="0">
                <a:latin typeface="+mj-lt"/>
                <a:ea typeface="ヒラギノ角ゴ Pro W3" pitchFamily="-28" charset="-128"/>
              </a:rPr>
              <a:t>tassazione</a:t>
            </a:r>
            <a:r>
              <a:rPr lang="it-IT" sz="2400" dirty="0">
                <a:latin typeface="+mj-lt"/>
                <a:ea typeface="ヒラギノ角ゴ Pro W3" pitchFamily="-28" charset="-128"/>
              </a:rPr>
              <a:t> delle somme percepite dal lavoratore, distinguendo tra </a:t>
            </a:r>
            <a:r>
              <a:rPr lang="it-IT" sz="2400" b="1" dirty="0">
                <a:latin typeface="+mj-lt"/>
                <a:ea typeface="ヒラギノ角ゴ Pro W3" pitchFamily="-28" charset="-128"/>
              </a:rPr>
              <a:t>transazione</a:t>
            </a:r>
            <a:r>
              <a:rPr lang="it-IT" sz="2400" dirty="0">
                <a:latin typeface="+mj-lt"/>
                <a:ea typeface="ヒラギノ角ゴ Pro W3" pitchFamily="-28" charset="-128"/>
              </a:rPr>
              <a:t> </a:t>
            </a:r>
            <a:r>
              <a:rPr lang="it-IT" sz="2400" i="1" dirty="0">
                <a:latin typeface="+mj-lt"/>
                <a:ea typeface="ヒラギノ角ゴ Pro W3" pitchFamily="-28" charset="-128"/>
              </a:rPr>
              <a:t>“relativa alla </a:t>
            </a:r>
            <a:r>
              <a:rPr lang="it-IT" sz="2400" b="1" i="1" dirty="0">
                <a:latin typeface="+mj-lt"/>
                <a:ea typeface="ヒラギノ角ゴ Pro W3" pitchFamily="-28" charset="-128"/>
              </a:rPr>
              <a:t>risoluzione</a:t>
            </a:r>
            <a:r>
              <a:rPr lang="it-IT" sz="2400" i="1" dirty="0">
                <a:latin typeface="+mj-lt"/>
                <a:ea typeface="ヒラギノ角ゴ Pro W3" pitchFamily="-28" charset="-128"/>
              </a:rPr>
              <a:t> del rapporto di lavoro”</a:t>
            </a:r>
            <a:r>
              <a:rPr lang="it-IT" sz="2400" dirty="0">
                <a:latin typeface="+mj-lt"/>
                <a:ea typeface="ヒラギノ角ゴ Pro W3" pitchFamily="-28" charset="-128"/>
              </a:rPr>
              <a:t> (lett. a) e transazione intervenuta nel </a:t>
            </a:r>
            <a:r>
              <a:rPr lang="it-IT" sz="2400" b="1" dirty="0">
                <a:latin typeface="+mj-lt"/>
                <a:ea typeface="ヒラギノ角ゴ Pro W3" pitchFamily="-28" charset="-128"/>
              </a:rPr>
              <a:t>corso </a:t>
            </a:r>
            <a:r>
              <a:rPr lang="it-IT" sz="2400" dirty="0">
                <a:latin typeface="+mj-lt"/>
                <a:ea typeface="ヒラギノ角ゴ Pro W3" pitchFamily="-28" charset="-128"/>
              </a:rPr>
              <a:t>di tale </a:t>
            </a:r>
            <a:r>
              <a:rPr lang="it-IT" sz="2400" b="1" dirty="0">
                <a:latin typeface="+mj-lt"/>
                <a:ea typeface="ヒラギノ角ゴ Pro W3" pitchFamily="-28" charset="-128"/>
              </a:rPr>
              <a:t>rapporto</a:t>
            </a:r>
            <a:r>
              <a:rPr lang="it-IT" sz="2400" dirty="0">
                <a:latin typeface="+mj-lt"/>
                <a:ea typeface="ヒラギノ角ゴ Pro W3" pitchFamily="-28" charset="-128"/>
              </a:rPr>
              <a:t> (lett. b), prevedendo </a:t>
            </a:r>
            <a:r>
              <a:rPr lang="it-IT" sz="2400" b="1" dirty="0">
                <a:latin typeface="+mj-lt"/>
                <a:ea typeface="ヒラギノ角ゴ Pro W3" pitchFamily="-28" charset="-128"/>
              </a:rPr>
              <a:t>solo</a:t>
            </a:r>
            <a:r>
              <a:rPr lang="it-IT" sz="2400" dirty="0">
                <a:latin typeface="+mj-lt"/>
                <a:ea typeface="ヒラギノ角ゴ Pro W3" pitchFamily="-28" charset="-128"/>
              </a:rPr>
              <a:t> nel </a:t>
            </a:r>
            <a:r>
              <a:rPr lang="it-IT" sz="2400" b="1" dirty="0">
                <a:latin typeface="+mj-lt"/>
                <a:ea typeface="ヒラギノ角ゴ Pro W3" pitchFamily="-28" charset="-128"/>
              </a:rPr>
              <a:t>primo caso </a:t>
            </a:r>
            <a:r>
              <a:rPr lang="it-IT" sz="2400" dirty="0">
                <a:latin typeface="+mj-lt"/>
                <a:ea typeface="ヒラギノ角ゴ Pro W3" pitchFamily="-28" charset="-128"/>
              </a:rPr>
              <a:t>l’assoggettamento a </a:t>
            </a:r>
            <a:r>
              <a:rPr lang="it-IT" sz="2400" b="1" dirty="0">
                <a:latin typeface="+mj-lt"/>
                <a:ea typeface="ヒラギノ角ゴ Pro W3" pitchFamily="-28" charset="-128"/>
              </a:rPr>
              <a:t>tassazione separata</a:t>
            </a:r>
            <a:r>
              <a:rPr lang="it-IT" sz="2400" dirty="0">
                <a:latin typeface="+mj-lt"/>
                <a:ea typeface="ヒラギノ角ゴ Pro W3" pitchFamily="-28" charset="-128"/>
              </a:rPr>
              <a:t>.</a:t>
            </a:r>
          </a:p>
          <a:p>
            <a:pPr algn="just">
              <a:defRPr/>
            </a:pPr>
            <a:endParaRPr lang="it-IT" sz="2400" dirty="0">
              <a:ea typeface="ヒラギノ角ゴ Pro W3" pitchFamily="-28" charset="-128"/>
            </a:endParaRPr>
          </a:p>
          <a:p>
            <a:pPr algn="just">
              <a:defRPr/>
            </a:pPr>
            <a:endParaRPr lang="it-IT" sz="2400" dirty="0">
              <a:ea typeface="ヒラギノ角ゴ Pro W3" pitchFamily="-28" charset="-128"/>
            </a:endParaRPr>
          </a:p>
          <a:p>
            <a:pPr algn="just">
              <a:defRPr/>
            </a:pPr>
            <a:endParaRPr lang="it-IT" dirty="0">
              <a:ea typeface="ヒラギノ角ゴ Pro W3" pitchFamily="-28" charset="-128"/>
            </a:endParaRPr>
          </a:p>
          <a:p>
            <a:pPr algn="just">
              <a:defRPr/>
            </a:pPr>
            <a:endParaRPr lang="it-IT" sz="2000" dirty="0">
              <a:ea typeface="ヒラギノ角ゴ Pro W3" pitchFamily="-28" charset="-128"/>
            </a:endParaRPr>
          </a:p>
          <a:p>
            <a:pPr algn="just">
              <a:defRPr/>
            </a:pPr>
            <a:r>
              <a:rPr lang="it-IT" sz="2000" dirty="0">
                <a:ea typeface="ヒラギノ角ゴ Pro W3" pitchFamily="-28" charset="-128"/>
              </a:rPr>
              <a:t> 	</a:t>
            </a:r>
          </a:p>
        </p:txBody>
      </p:sp>
      <p:sp>
        <p:nvSpPr>
          <p:cNvPr id="105476" name="Text Box 4"/>
          <p:cNvSpPr txBox="1">
            <a:spLocks noChangeArrowheads="1"/>
          </p:cNvSpPr>
          <p:nvPr/>
        </p:nvSpPr>
        <p:spPr bwMode="auto">
          <a:xfrm>
            <a:off x="468313" y="4100513"/>
            <a:ext cx="8280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it-IT" altLang="it-IT" sz="1600" dirty="0">
                <a:latin typeface="Microsoft Sans Serif" pitchFamily="34" charset="0"/>
                <a:ea typeface="ヒラギノ角ゴ Pro W3" pitchFamily="-28" charset="-128"/>
              </a:rPr>
              <a:t>  </a:t>
            </a:r>
          </a:p>
        </p:txBody>
      </p:sp>
      <p:sp>
        <p:nvSpPr>
          <p:cNvPr id="4" name="Segnaposto numero diapositiva 3"/>
          <p:cNvSpPr>
            <a:spLocks noGrp="1"/>
          </p:cNvSpPr>
          <p:nvPr>
            <p:ph type="sldNum" sz="quarter" idx="12"/>
          </p:nvPr>
        </p:nvSpPr>
        <p:spPr/>
        <p:txBody>
          <a:bodyPr/>
          <a:lstStyle/>
          <a:p>
            <a:fld id="{E7A41E1B-4F70-4964-A407-84C68BE8251C}" type="slidenum">
              <a:rPr lang="it-IT" smtClean="0">
                <a:solidFill>
                  <a:schemeClr val="tx1"/>
                </a:solidFill>
              </a:rPr>
              <a:t>5</a:t>
            </a:fld>
            <a:endParaRPr lang="it-IT" dirty="0">
              <a:solidFill>
                <a:schemeClr val="tx1"/>
              </a:solidFill>
            </a:endParaRPr>
          </a:p>
        </p:txBody>
      </p:sp>
      <p:sp>
        <p:nvSpPr>
          <p:cNvPr id="2" name="Segnaposto piè di pagina 1"/>
          <p:cNvSpPr>
            <a:spLocks noGrp="1"/>
          </p:cNvSpPr>
          <p:nvPr>
            <p:ph type="ftr" sz="quarter" idx="11"/>
          </p:nvPr>
        </p:nvSpPr>
        <p:spPr/>
        <p:txBody>
          <a:bodyPr/>
          <a:lstStyle/>
          <a:p>
            <a:r>
              <a:rPr lang="it-IT" dirty="0">
                <a:solidFill>
                  <a:schemeClr val="tx2"/>
                </a:solidFill>
              </a:rPr>
              <a:t>Avv. Renato Scorcelli  </a:t>
            </a:r>
          </a:p>
          <a:p>
            <a:r>
              <a:rPr lang="it-IT" dirty="0">
                <a:solidFill>
                  <a:schemeClr val="tx2"/>
                </a:solidFill>
              </a:rPr>
              <a:t>rscorcelli@splegal.it </a:t>
            </a:r>
          </a:p>
        </p:txBody>
      </p:sp>
    </p:spTree>
    <p:extLst>
      <p:ext uri="{BB962C8B-B14F-4D97-AF65-F5344CB8AC3E}">
        <p14:creationId xmlns:p14="http://schemas.microsoft.com/office/powerpoint/2010/main" val="21985118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7" name="Rectangle 3"/>
          <p:cNvSpPr>
            <a:spLocks noGrp="1" noChangeArrowheads="1"/>
          </p:cNvSpPr>
          <p:nvPr>
            <p:ph type="body" idx="4294967295"/>
          </p:nvPr>
        </p:nvSpPr>
        <p:spPr>
          <a:xfrm>
            <a:off x="107504" y="2780928"/>
            <a:ext cx="8761413" cy="3240360"/>
          </a:xfrm>
        </p:spPr>
        <p:txBody>
          <a:bodyPr>
            <a:normAutofit lnSpcReduction="10000"/>
          </a:bodyPr>
          <a:lstStyle/>
          <a:p>
            <a:pPr marL="36513" indent="0" algn="just">
              <a:lnSpc>
                <a:spcPct val="80000"/>
              </a:lnSpc>
              <a:spcBef>
                <a:spcPct val="0"/>
              </a:spcBef>
              <a:buNone/>
              <a:defRPr/>
            </a:pPr>
            <a:endParaRPr lang="it-IT" altLang="it-IT" sz="1800" i="1" dirty="0">
              <a:latin typeface="Calibri" pitchFamily="34" charset="0"/>
            </a:endParaRPr>
          </a:p>
          <a:p>
            <a:pPr marL="36513" indent="0" algn="just">
              <a:lnSpc>
                <a:spcPct val="80000"/>
              </a:lnSpc>
              <a:spcBef>
                <a:spcPct val="0"/>
              </a:spcBef>
              <a:buNone/>
              <a:defRPr/>
            </a:pPr>
            <a:r>
              <a:rPr lang="it-IT" altLang="it-IT" sz="1800" i="1" dirty="0">
                <a:latin typeface="Calibri" pitchFamily="34" charset="0"/>
              </a:rPr>
              <a:t>«l’importo erogato non costituisce reddito imponibile ai fini dell’imposta sul reddito delle persona fisiche e non è assoggettato a contribuzione   previdenziale»</a:t>
            </a:r>
            <a:endParaRPr lang="it-IT" altLang="it-IT" sz="1800" dirty="0">
              <a:latin typeface="Calibri" pitchFamily="34" charset="0"/>
            </a:endParaRPr>
          </a:p>
          <a:p>
            <a:pPr marL="36513" indent="0" algn="ctr">
              <a:lnSpc>
                <a:spcPct val="80000"/>
              </a:lnSpc>
              <a:spcBef>
                <a:spcPct val="0"/>
              </a:spcBef>
              <a:buNone/>
              <a:defRPr/>
            </a:pPr>
            <a:endParaRPr lang="it-IT" altLang="it-IT" sz="1800" i="1" dirty="0">
              <a:latin typeface="Calibri" pitchFamily="34" charset="0"/>
            </a:endParaRPr>
          </a:p>
          <a:p>
            <a:pPr marL="660400" indent="-660400" algn="ctr" eaLnBrk="1" hangingPunct="1">
              <a:lnSpc>
                <a:spcPct val="80000"/>
              </a:lnSpc>
              <a:spcBef>
                <a:spcPct val="0"/>
              </a:spcBef>
              <a:buFontTx/>
              <a:buNone/>
              <a:defRPr/>
            </a:pPr>
            <a:r>
              <a:rPr lang="it-IT" altLang="it-IT" sz="2000" b="1" dirty="0">
                <a:latin typeface="Calibri" pitchFamily="34" charset="0"/>
              </a:rPr>
              <a:t>Esenzione fiscale:</a:t>
            </a:r>
          </a:p>
          <a:p>
            <a:pPr marL="660400" indent="-660400" algn="ctr" eaLnBrk="1" hangingPunct="1">
              <a:lnSpc>
                <a:spcPct val="80000"/>
              </a:lnSpc>
              <a:spcBef>
                <a:spcPct val="0"/>
              </a:spcBef>
              <a:buFontTx/>
              <a:buNone/>
              <a:defRPr/>
            </a:pPr>
            <a:endParaRPr lang="it-IT" altLang="it-IT" sz="2000" b="1" dirty="0">
              <a:latin typeface="Calibri" pitchFamily="34" charset="0"/>
            </a:endParaRPr>
          </a:p>
          <a:p>
            <a:pPr marL="660400" indent="-660400" algn="ctr" eaLnBrk="1" hangingPunct="1">
              <a:lnSpc>
                <a:spcPct val="80000"/>
              </a:lnSpc>
              <a:spcBef>
                <a:spcPct val="0"/>
              </a:spcBef>
              <a:buFontTx/>
              <a:buNone/>
              <a:defRPr/>
            </a:pPr>
            <a:r>
              <a:rPr lang="it-IT" altLang="it-IT" sz="2000" b="1" dirty="0">
                <a:latin typeface="Calibri" pitchFamily="34" charset="0"/>
                <a:sym typeface="Wingdings" panose="05000000000000000000" pitchFamily="2" charset="2"/>
              </a:rPr>
              <a:t> </a:t>
            </a:r>
            <a:r>
              <a:rPr lang="it-IT" altLang="it-IT" sz="2000" b="1" dirty="0">
                <a:latin typeface="Calibri" pitchFamily="34" charset="0"/>
              </a:rPr>
              <a:t>Problemi di legittimità costituzionale:</a:t>
            </a:r>
          </a:p>
          <a:p>
            <a:pPr marL="660400" indent="-660400" eaLnBrk="1" hangingPunct="1">
              <a:lnSpc>
                <a:spcPct val="80000"/>
              </a:lnSpc>
              <a:spcBef>
                <a:spcPct val="0"/>
              </a:spcBef>
              <a:buFontTx/>
              <a:buNone/>
              <a:defRPr/>
            </a:pPr>
            <a:endParaRPr lang="it-IT" altLang="it-IT" sz="2000" dirty="0">
              <a:latin typeface="Calibri" pitchFamily="34" charset="0"/>
            </a:endParaRPr>
          </a:p>
          <a:p>
            <a:pPr>
              <a:lnSpc>
                <a:spcPct val="80000"/>
              </a:lnSpc>
              <a:spcBef>
                <a:spcPct val="0"/>
              </a:spcBef>
              <a:defRPr/>
            </a:pPr>
            <a:r>
              <a:rPr lang="it-IT" altLang="it-IT" sz="2000" dirty="0">
                <a:latin typeface="Calibri" pitchFamily="34" charset="0"/>
              </a:rPr>
              <a:t>Violazione </a:t>
            </a:r>
            <a:r>
              <a:rPr lang="it-IT" altLang="it-IT" sz="2000" b="1" dirty="0">
                <a:latin typeface="Calibri" pitchFamily="34" charset="0"/>
              </a:rPr>
              <a:t>art. 3 Cost. </a:t>
            </a:r>
            <a:r>
              <a:rPr lang="it-IT" altLang="it-IT" sz="2000" dirty="0">
                <a:latin typeface="Calibri" pitchFamily="34" charset="0"/>
              </a:rPr>
              <a:t>?</a:t>
            </a:r>
          </a:p>
          <a:p>
            <a:pPr>
              <a:lnSpc>
                <a:spcPct val="80000"/>
              </a:lnSpc>
              <a:spcBef>
                <a:spcPct val="0"/>
              </a:spcBef>
              <a:defRPr/>
            </a:pPr>
            <a:endParaRPr lang="it-IT" altLang="it-IT" sz="2000" dirty="0">
              <a:latin typeface="Calibri" pitchFamily="34" charset="0"/>
            </a:endParaRPr>
          </a:p>
          <a:p>
            <a:pPr>
              <a:lnSpc>
                <a:spcPct val="80000"/>
              </a:lnSpc>
              <a:spcBef>
                <a:spcPct val="0"/>
              </a:spcBef>
              <a:defRPr/>
            </a:pPr>
            <a:r>
              <a:rPr lang="it-IT" altLang="it-IT" sz="2000" dirty="0">
                <a:latin typeface="Calibri" pitchFamily="34" charset="0"/>
              </a:rPr>
              <a:t>Violazione </a:t>
            </a:r>
            <a:r>
              <a:rPr lang="it-IT" altLang="it-IT" sz="2000" b="1" dirty="0">
                <a:latin typeface="Calibri" pitchFamily="34" charset="0"/>
              </a:rPr>
              <a:t>art. 53 Cost. </a:t>
            </a:r>
            <a:r>
              <a:rPr lang="it-IT" altLang="it-IT" sz="2000" dirty="0">
                <a:latin typeface="Calibri" pitchFamily="34" charset="0"/>
              </a:rPr>
              <a:t>?</a:t>
            </a:r>
          </a:p>
          <a:p>
            <a:pPr>
              <a:lnSpc>
                <a:spcPct val="80000"/>
              </a:lnSpc>
              <a:spcBef>
                <a:spcPct val="0"/>
              </a:spcBef>
              <a:defRPr/>
            </a:pPr>
            <a:endParaRPr lang="it-IT" altLang="it-IT" sz="2000" dirty="0">
              <a:latin typeface="Calibri" pitchFamily="34" charset="0"/>
            </a:endParaRPr>
          </a:p>
          <a:p>
            <a:pPr marL="0" indent="0">
              <a:lnSpc>
                <a:spcPct val="80000"/>
              </a:lnSpc>
              <a:spcBef>
                <a:spcPct val="0"/>
              </a:spcBef>
              <a:buNone/>
              <a:defRPr/>
            </a:pPr>
            <a:endParaRPr lang="it-IT" altLang="it-IT" sz="2000" dirty="0">
              <a:latin typeface="Calibri" pitchFamily="34" charset="0"/>
            </a:endParaRPr>
          </a:p>
          <a:p>
            <a:pPr marL="0" indent="0">
              <a:lnSpc>
                <a:spcPct val="80000"/>
              </a:lnSpc>
              <a:spcBef>
                <a:spcPct val="0"/>
              </a:spcBef>
              <a:buNone/>
              <a:defRPr/>
            </a:pPr>
            <a:r>
              <a:rPr lang="it-IT" altLang="it-IT" sz="1900" dirty="0">
                <a:latin typeface="Calibri" pitchFamily="34" charset="0"/>
              </a:rPr>
              <a:t>(segue)</a:t>
            </a:r>
          </a:p>
        </p:txBody>
      </p:sp>
      <p:sp>
        <p:nvSpPr>
          <p:cNvPr id="312326" name="Rectangle 4"/>
          <p:cNvSpPr>
            <a:spLocks noChangeArrowheads="1"/>
          </p:cNvSpPr>
          <p:nvPr/>
        </p:nvSpPr>
        <p:spPr bwMode="auto">
          <a:xfrm>
            <a:off x="2465859" y="1772816"/>
            <a:ext cx="4428492" cy="576064"/>
          </a:xfrm>
          <a:prstGeom prst="rect">
            <a:avLst/>
          </a:prstGeom>
          <a:solidFill>
            <a:schemeClr val="bg2">
              <a:lumMod val="20000"/>
              <a:lumOff val="80000"/>
            </a:schemeClr>
          </a:solidFill>
          <a:ln w="9525">
            <a:solidFill>
              <a:schemeClr val="tx1"/>
            </a:solidFill>
            <a:miter lim="800000"/>
            <a:headEnd/>
            <a:tailEnd/>
          </a:ln>
          <a:effectLst/>
        </p:spPr>
        <p:txBody>
          <a:bodyPr wrap="none" anchor="ctr"/>
          <a:lstStyle>
            <a:lvl1pPr algn="l">
              <a:spcBef>
                <a:spcPct val="20000"/>
              </a:spcBef>
              <a:buChar char="•"/>
              <a:defRPr sz="3200">
                <a:solidFill>
                  <a:schemeClr val="tx1"/>
                </a:solidFill>
                <a:latin typeface="Arial" pitchFamily="34" charset="0"/>
                <a:ea typeface="ヒラギノ角ゴ Pro W3" pitchFamily="-28" charset="-128"/>
              </a:defRPr>
            </a:lvl1pPr>
            <a:lvl2pPr marL="742950" indent="-285750" algn="l">
              <a:spcBef>
                <a:spcPct val="20000"/>
              </a:spcBef>
              <a:buChar char="–"/>
              <a:defRPr sz="2800">
                <a:solidFill>
                  <a:schemeClr val="tx1"/>
                </a:solidFill>
                <a:latin typeface="Arial" pitchFamily="34" charset="0"/>
                <a:ea typeface="ヒラギノ角ゴ Pro W3" pitchFamily="-28" charset="-128"/>
              </a:defRPr>
            </a:lvl2pPr>
            <a:lvl3pPr marL="1143000" indent="-228600" algn="l">
              <a:spcBef>
                <a:spcPct val="20000"/>
              </a:spcBef>
              <a:buChar char="•"/>
              <a:defRPr sz="2400">
                <a:solidFill>
                  <a:schemeClr val="tx1"/>
                </a:solidFill>
                <a:latin typeface="Arial" pitchFamily="34" charset="0"/>
                <a:ea typeface="ヒラギノ角ゴ Pro W3" pitchFamily="-28" charset="-128"/>
              </a:defRPr>
            </a:lvl3pPr>
            <a:lvl4pPr marL="1600200" indent="-228600" algn="l">
              <a:spcBef>
                <a:spcPct val="20000"/>
              </a:spcBef>
              <a:buChar char="–"/>
              <a:defRPr sz="2000">
                <a:solidFill>
                  <a:schemeClr val="tx1"/>
                </a:solidFill>
                <a:latin typeface="Arial" pitchFamily="34" charset="0"/>
                <a:ea typeface="ヒラギノ角ゴ Pro W3" pitchFamily="-28" charset="-128"/>
              </a:defRPr>
            </a:lvl4pPr>
            <a:lvl5pPr marL="2057400" indent="-228600" algn="l">
              <a:spcBef>
                <a:spcPct val="20000"/>
              </a:spcBef>
              <a:buChar char="»"/>
              <a:defRPr sz="2000">
                <a:solidFill>
                  <a:schemeClr val="tx1"/>
                </a:solidFill>
                <a:latin typeface="Arial" pitchFamily="34" charset="0"/>
                <a:ea typeface="ヒラギノ角ゴ Pro W3" pitchFamily="-28"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ヒラギノ角ゴ Pro W3" pitchFamily="-28"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ヒラギノ角ゴ Pro W3" pitchFamily="-28"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ヒラギノ角ゴ Pro W3" pitchFamily="-28"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ヒラギノ角ゴ Pro W3" pitchFamily="-28" charset="-128"/>
              </a:defRPr>
            </a:lvl9pPr>
          </a:lstStyle>
          <a:p>
            <a:pPr algn="ctr">
              <a:spcBef>
                <a:spcPct val="0"/>
              </a:spcBef>
              <a:buFontTx/>
              <a:buNone/>
              <a:defRPr/>
            </a:pPr>
            <a:r>
              <a:rPr lang="it-IT" altLang="it-IT" sz="2000" b="1" dirty="0">
                <a:solidFill>
                  <a:schemeClr val="tx2"/>
                </a:solidFill>
                <a:cs typeface="Arial" panose="020B0604020202020204" pitchFamily="34" charset="0"/>
              </a:rPr>
              <a:t>Art. 6 </a:t>
            </a:r>
          </a:p>
          <a:p>
            <a:pPr algn="ctr">
              <a:spcBef>
                <a:spcPct val="0"/>
              </a:spcBef>
              <a:buFontTx/>
              <a:buNone/>
              <a:defRPr/>
            </a:pPr>
            <a:r>
              <a:rPr lang="it-IT" altLang="it-IT" sz="2000" b="1" dirty="0">
                <a:solidFill>
                  <a:schemeClr val="tx2"/>
                </a:solidFill>
                <a:cs typeface="Arial" panose="020B0604020202020204" pitchFamily="34" charset="0"/>
              </a:rPr>
              <a:t>Offerta di conciliazione</a:t>
            </a:r>
          </a:p>
        </p:txBody>
      </p:sp>
      <p:sp>
        <p:nvSpPr>
          <p:cNvPr id="8" name="CasellaDiTesto 7"/>
          <p:cNvSpPr txBox="1"/>
          <p:nvPr/>
        </p:nvSpPr>
        <p:spPr>
          <a:xfrm>
            <a:off x="863681" y="1124744"/>
            <a:ext cx="7632848" cy="523875"/>
          </a:xfrm>
          <a:prstGeom prst="rect">
            <a:avLst/>
          </a:prstGeom>
          <a:noFill/>
          <a:ln w="28575">
            <a:solidFill>
              <a:srgbClr val="FF0000"/>
            </a:solidFill>
          </a:ln>
        </p:spPr>
        <p:txBody>
          <a:bodyPr wrap="square">
            <a:spAutoFit/>
          </a:bodyPr>
          <a:lstStyle/>
          <a:p>
            <a:pPr algn="ctr" eaLnBrk="1" fontAlgn="auto" hangingPunct="1">
              <a:spcBef>
                <a:spcPts val="0"/>
              </a:spcBef>
              <a:spcAft>
                <a:spcPts val="0"/>
              </a:spcAft>
              <a:defRPr/>
            </a:pPr>
            <a:r>
              <a:rPr lang="it-IT" sz="2800" b="1" cap="small" dirty="0">
                <a:solidFill>
                  <a:srgbClr val="0070C0"/>
                </a:solidFill>
                <a:latin typeface="Arial" panose="020B0604020202020204" pitchFamily="34" charset="0"/>
                <a:cs typeface="Arial" panose="020B0604020202020204" pitchFamily="34" charset="0"/>
              </a:rPr>
              <a:t>Spunti di Riflessione</a:t>
            </a:r>
          </a:p>
        </p:txBody>
      </p:sp>
      <p:sp>
        <p:nvSpPr>
          <p:cNvPr id="11" name="Rettangolo 10"/>
          <p:cNvSpPr/>
          <p:nvPr/>
        </p:nvSpPr>
        <p:spPr>
          <a:xfrm>
            <a:off x="1331640" y="548680"/>
            <a:ext cx="6624736" cy="36933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lvl="0">
              <a:defRPr/>
            </a:pPr>
            <a:r>
              <a:rPr lang="it-IT" altLang="it-IT" b="1" cap="all" dirty="0">
                <a:solidFill>
                  <a:srgbClr val="0070C0"/>
                </a:solidFill>
                <a:latin typeface="Arial" panose="020B0604020202020204" pitchFamily="34" charset="0"/>
                <a:cs typeface="Arial" panose="020B0604020202020204" pitchFamily="34" charset="0"/>
              </a:rPr>
              <a:t>d. L</a:t>
            </a:r>
            <a:r>
              <a:rPr lang="it-IT" altLang="it-IT" b="1" dirty="0">
                <a:solidFill>
                  <a:srgbClr val="0070C0"/>
                </a:solidFill>
                <a:latin typeface="Arial" panose="020B0604020202020204" pitchFamily="34" charset="0"/>
                <a:cs typeface="Arial" panose="020B0604020202020204" pitchFamily="34" charset="0"/>
              </a:rPr>
              <a:t>gs. 4 marzo 2015, n. 23 – c.d. Decreto Tutele Crescenti</a:t>
            </a:r>
            <a:r>
              <a:rPr lang="it-IT" altLang="it-IT" b="1" cap="all" dirty="0">
                <a:solidFill>
                  <a:srgbClr val="0070C0"/>
                </a:solidFill>
                <a:latin typeface="Arial" panose="020B0604020202020204" pitchFamily="34" charset="0"/>
                <a:cs typeface="Arial" panose="020B0604020202020204" pitchFamily="34" charset="0"/>
              </a:rPr>
              <a:t> </a:t>
            </a:r>
            <a:endParaRPr lang="it-IT" altLang="it-IT" sz="3200" b="1" cap="all" dirty="0">
              <a:solidFill>
                <a:srgbClr val="0070C0"/>
              </a:solidFill>
              <a:latin typeface="Arial" panose="020B0604020202020204" pitchFamily="34" charset="0"/>
              <a:cs typeface="Arial" panose="020B0604020202020204" pitchFamily="34" charset="0"/>
            </a:endParaRPr>
          </a:p>
        </p:txBody>
      </p:sp>
      <p:sp>
        <p:nvSpPr>
          <p:cNvPr id="4" name="Segnaposto numero diapositiva 3"/>
          <p:cNvSpPr>
            <a:spLocks noGrp="1"/>
          </p:cNvSpPr>
          <p:nvPr>
            <p:ph type="sldNum" sz="quarter" idx="12"/>
          </p:nvPr>
        </p:nvSpPr>
        <p:spPr/>
        <p:txBody>
          <a:bodyPr/>
          <a:lstStyle/>
          <a:p>
            <a:fld id="{E7A41E1B-4F70-4964-A407-84C68BE8251C}" type="slidenum">
              <a:rPr lang="it-IT" smtClean="0">
                <a:solidFill>
                  <a:schemeClr val="tx1"/>
                </a:solidFill>
              </a:rPr>
              <a:t>50</a:t>
            </a:fld>
            <a:endParaRPr lang="it-IT" dirty="0">
              <a:solidFill>
                <a:schemeClr val="tx1"/>
              </a:solidFill>
            </a:endParaRPr>
          </a:p>
        </p:txBody>
      </p:sp>
      <p:sp>
        <p:nvSpPr>
          <p:cNvPr id="2" name="Segnaposto piè di pagina 1"/>
          <p:cNvSpPr>
            <a:spLocks noGrp="1"/>
          </p:cNvSpPr>
          <p:nvPr>
            <p:ph type="ftr" sz="quarter" idx="11"/>
          </p:nvPr>
        </p:nvSpPr>
        <p:spPr/>
        <p:txBody>
          <a:bodyPr/>
          <a:lstStyle/>
          <a:p>
            <a:r>
              <a:rPr lang="it-IT" dirty="0"/>
              <a:t>Avv. Renato Scorcelli </a:t>
            </a:r>
          </a:p>
          <a:p>
            <a:r>
              <a:rPr lang="it-IT" dirty="0"/>
              <a:t> rscorcelli@splegal.it </a:t>
            </a:r>
          </a:p>
        </p:txBody>
      </p:sp>
    </p:spTree>
    <p:extLst>
      <p:ext uri="{BB962C8B-B14F-4D97-AF65-F5344CB8AC3E}">
        <p14:creationId xmlns:p14="http://schemas.microsoft.com/office/powerpoint/2010/main" val="82786445"/>
      </p:ext>
    </p:extLst>
  </p:cSld>
  <p:clrMapOvr>
    <a:masterClrMapping/>
  </p:clrMapOvr>
  <p:transition spd="med">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7" name="Rectangle 3"/>
          <p:cNvSpPr>
            <a:spLocks noGrp="1" noChangeArrowheads="1"/>
          </p:cNvSpPr>
          <p:nvPr>
            <p:ph type="body" idx="4294967295"/>
          </p:nvPr>
        </p:nvSpPr>
        <p:spPr>
          <a:xfrm>
            <a:off x="191293" y="2852936"/>
            <a:ext cx="8761413" cy="3240360"/>
          </a:xfrm>
        </p:spPr>
        <p:txBody>
          <a:bodyPr>
            <a:noAutofit/>
          </a:bodyPr>
          <a:lstStyle/>
          <a:p>
            <a:pPr marL="36513" indent="0" algn="just">
              <a:lnSpc>
                <a:spcPct val="80000"/>
              </a:lnSpc>
              <a:spcBef>
                <a:spcPct val="0"/>
              </a:spcBef>
              <a:buNone/>
              <a:defRPr/>
            </a:pPr>
            <a:r>
              <a:rPr lang="it-IT" altLang="it-IT" sz="1600" i="1" dirty="0">
                <a:latin typeface="Calibri" pitchFamily="34" charset="0"/>
              </a:rPr>
              <a:t>«</a:t>
            </a:r>
            <a:r>
              <a:rPr lang="it-IT" altLang="it-IT" sz="1800" i="1" dirty="0">
                <a:latin typeface="Calibri" pitchFamily="34" charset="0"/>
              </a:rPr>
              <a:t>l’importo erogato non costituisce reddito imponibile ai fini dell’imposta sul reddito delle persona fisiche e non è assoggettato a contribuzione previdenziale»</a:t>
            </a:r>
            <a:endParaRPr lang="it-IT" altLang="it-IT" sz="1800" dirty="0">
              <a:latin typeface="Calibri" pitchFamily="34" charset="0"/>
            </a:endParaRPr>
          </a:p>
          <a:p>
            <a:pPr marL="660400" indent="-660400" algn="ctr">
              <a:lnSpc>
                <a:spcPct val="80000"/>
              </a:lnSpc>
              <a:spcBef>
                <a:spcPct val="0"/>
              </a:spcBef>
              <a:buNone/>
              <a:defRPr/>
            </a:pPr>
            <a:endParaRPr lang="it-IT" altLang="it-IT" sz="1800" b="1" dirty="0">
              <a:latin typeface="Calibri" pitchFamily="34" charset="0"/>
            </a:endParaRPr>
          </a:p>
          <a:p>
            <a:pPr marL="660400" indent="-660400" algn="ctr">
              <a:lnSpc>
                <a:spcPct val="80000"/>
              </a:lnSpc>
              <a:spcBef>
                <a:spcPct val="0"/>
              </a:spcBef>
              <a:buNone/>
              <a:defRPr/>
            </a:pPr>
            <a:r>
              <a:rPr lang="it-IT" altLang="it-IT" sz="2400" b="1" dirty="0">
                <a:latin typeface="Calibri" pitchFamily="34" charset="0"/>
              </a:rPr>
              <a:t>Esenzione fiscale:</a:t>
            </a:r>
          </a:p>
          <a:p>
            <a:pPr marL="660400" indent="-660400" algn="ctr">
              <a:lnSpc>
                <a:spcPct val="80000"/>
              </a:lnSpc>
              <a:spcBef>
                <a:spcPct val="0"/>
              </a:spcBef>
              <a:buNone/>
              <a:defRPr/>
            </a:pPr>
            <a:endParaRPr lang="it-IT" altLang="it-IT" sz="1800" b="1" dirty="0">
              <a:latin typeface="Calibri" pitchFamily="34" charset="0"/>
            </a:endParaRPr>
          </a:p>
          <a:p>
            <a:pPr marL="660400" indent="-660400" algn="ctr" eaLnBrk="1" hangingPunct="1">
              <a:lnSpc>
                <a:spcPct val="80000"/>
              </a:lnSpc>
              <a:spcBef>
                <a:spcPct val="0"/>
              </a:spcBef>
              <a:buFontTx/>
              <a:buNone/>
              <a:defRPr/>
            </a:pPr>
            <a:r>
              <a:rPr lang="it-IT" altLang="it-IT" sz="2000" b="1" dirty="0">
                <a:latin typeface="Calibri" pitchFamily="34" charset="0"/>
                <a:sym typeface="Wingdings" panose="05000000000000000000" pitchFamily="2" charset="2"/>
              </a:rPr>
              <a:t> </a:t>
            </a:r>
            <a:r>
              <a:rPr lang="it-IT" altLang="it-IT" sz="2000" b="1" dirty="0">
                <a:latin typeface="Calibri" pitchFamily="34" charset="0"/>
              </a:rPr>
              <a:t>Problemi di compatibilità con diritto UE</a:t>
            </a:r>
          </a:p>
          <a:p>
            <a:pPr marL="660400" indent="-660400" eaLnBrk="1" hangingPunct="1">
              <a:lnSpc>
                <a:spcPct val="80000"/>
              </a:lnSpc>
              <a:spcBef>
                <a:spcPct val="0"/>
              </a:spcBef>
              <a:buFontTx/>
              <a:buNone/>
              <a:defRPr/>
            </a:pPr>
            <a:endParaRPr lang="it-IT" altLang="it-IT" sz="2000" dirty="0">
              <a:latin typeface="Calibri" pitchFamily="34" charset="0"/>
            </a:endParaRPr>
          </a:p>
          <a:p>
            <a:pPr algn="just">
              <a:lnSpc>
                <a:spcPct val="80000"/>
              </a:lnSpc>
              <a:spcBef>
                <a:spcPct val="0"/>
              </a:spcBef>
              <a:defRPr/>
            </a:pPr>
            <a:r>
              <a:rPr lang="it-IT" altLang="it-IT" sz="2000" dirty="0">
                <a:latin typeface="Calibri" pitchFamily="34" charset="0"/>
              </a:rPr>
              <a:t>violazione </a:t>
            </a:r>
            <a:r>
              <a:rPr lang="it-IT" altLang="it-IT" sz="2000" b="1" dirty="0">
                <a:latin typeface="Calibri" pitchFamily="34" charset="0"/>
              </a:rPr>
              <a:t>Direttiva CEE 9 febbraio 1976, 76/207/CEE</a:t>
            </a:r>
            <a:r>
              <a:rPr lang="it-IT" altLang="it-IT" sz="2000" dirty="0">
                <a:latin typeface="Calibri" pitchFamily="34" charset="0"/>
              </a:rPr>
              <a:t>, relativa all’attuazione del principio della parità di trattamento fra gli uomini e le donne per quanto riguarda l’accesso al lavoro, alla formazione ed alla promozione professionale e le condizioni di lavoro ? </a:t>
            </a:r>
          </a:p>
          <a:p>
            <a:pPr>
              <a:lnSpc>
                <a:spcPct val="80000"/>
              </a:lnSpc>
              <a:spcBef>
                <a:spcPct val="0"/>
              </a:spcBef>
              <a:defRPr/>
            </a:pPr>
            <a:endParaRPr lang="it-IT" altLang="it-IT" sz="2000" dirty="0">
              <a:latin typeface="Calibri" pitchFamily="34" charset="0"/>
            </a:endParaRPr>
          </a:p>
          <a:p>
            <a:pPr marL="0" indent="0">
              <a:lnSpc>
                <a:spcPct val="80000"/>
              </a:lnSpc>
              <a:spcBef>
                <a:spcPct val="0"/>
              </a:spcBef>
              <a:buNone/>
              <a:defRPr/>
            </a:pPr>
            <a:endParaRPr lang="it-IT" altLang="it-IT" sz="2000" dirty="0">
              <a:latin typeface="Calibri" pitchFamily="34" charset="0"/>
            </a:endParaRPr>
          </a:p>
          <a:p>
            <a:pPr>
              <a:lnSpc>
                <a:spcPct val="80000"/>
              </a:lnSpc>
              <a:spcBef>
                <a:spcPct val="0"/>
              </a:spcBef>
              <a:defRPr/>
            </a:pPr>
            <a:endParaRPr lang="it-IT" altLang="it-IT" sz="1800" dirty="0">
              <a:latin typeface="Calibri" pitchFamily="34" charset="0"/>
            </a:endParaRPr>
          </a:p>
          <a:p>
            <a:pPr marL="0" indent="0">
              <a:lnSpc>
                <a:spcPct val="80000"/>
              </a:lnSpc>
              <a:spcBef>
                <a:spcPct val="0"/>
              </a:spcBef>
              <a:buNone/>
              <a:defRPr/>
            </a:pPr>
            <a:endParaRPr lang="it-IT" altLang="it-IT" sz="1800" dirty="0">
              <a:latin typeface="Calibri" pitchFamily="34" charset="0"/>
            </a:endParaRPr>
          </a:p>
        </p:txBody>
      </p:sp>
      <p:sp>
        <p:nvSpPr>
          <p:cNvPr id="312326" name="Rectangle 4"/>
          <p:cNvSpPr>
            <a:spLocks noChangeArrowheads="1"/>
          </p:cNvSpPr>
          <p:nvPr/>
        </p:nvSpPr>
        <p:spPr bwMode="auto">
          <a:xfrm>
            <a:off x="2357754" y="1988840"/>
            <a:ext cx="4428492" cy="576064"/>
          </a:xfrm>
          <a:prstGeom prst="rect">
            <a:avLst/>
          </a:prstGeom>
          <a:solidFill>
            <a:schemeClr val="bg2">
              <a:lumMod val="20000"/>
              <a:lumOff val="80000"/>
            </a:schemeClr>
          </a:solidFill>
          <a:ln w="9525">
            <a:solidFill>
              <a:schemeClr val="tx1"/>
            </a:solidFill>
            <a:miter lim="800000"/>
            <a:headEnd/>
            <a:tailEnd/>
          </a:ln>
          <a:effectLst/>
        </p:spPr>
        <p:txBody>
          <a:bodyPr wrap="none" anchor="ctr"/>
          <a:lstStyle>
            <a:lvl1pPr algn="l">
              <a:spcBef>
                <a:spcPct val="20000"/>
              </a:spcBef>
              <a:buChar char="•"/>
              <a:defRPr sz="3200">
                <a:solidFill>
                  <a:schemeClr val="tx1"/>
                </a:solidFill>
                <a:latin typeface="Arial" pitchFamily="34" charset="0"/>
                <a:ea typeface="ヒラギノ角ゴ Pro W3" pitchFamily="-28" charset="-128"/>
              </a:defRPr>
            </a:lvl1pPr>
            <a:lvl2pPr marL="742950" indent="-285750" algn="l">
              <a:spcBef>
                <a:spcPct val="20000"/>
              </a:spcBef>
              <a:buChar char="–"/>
              <a:defRPr sz="2800">
                <a:solidFill>
                  <a:schemeClr val="tx1"/>
                </a:solidFill>
                <a:latin typeface="Arial" pitchFamily="34" charset="0"/>
                <a:ea typeface="ヒラギノ角ゴ Pro W3" pitchFamily="-28" charset="-128"/>
              </a:defRPr>
            </a:lvl2pPr>
            <a:lvl3pPr marL="1143000" indent="-228600" algn="l">
              <a:spcBef>
                <a:spcPct val="20000"/>
              </a:spcBef>
              <a:buChar char="•"/>
              <a:defRPr sz="2400">
                <a:solidFill>
                  <a:schemeClr val="tx1"/>
                </a:solidFill>
                <a:latin typeface="Arial" pitchFamily="34" charset="0"/>
                <a:ea typeface="ヒラギノ角ゴ Pro W3" pitchFamily="-28" charset="-128"/>
              </a:defRPr>
            </a:lvl3pPr>
            <a:lvl4pPr marL="1600200" indent="-228600" algn="l">
              <a:spcBef>
                <a:spcPct val="20000"/>
              </a:spcBef>
              <a:buChar char="–"/>
              <a:defRPr sz="2000">
                <a:solidFill>
                  <a:schemeClr val="tx1"/>
                </a:solidFill>
                <a:latin typeface="Arial" pitchFamily="34" charset="0"/>
                <a:ea typeface="ヒラギノ角ゴ Pro W3" pitchFamily="-28" charset="-128"/>
              </a:defRPr>
            </a:lvl4pPr>
            <a:lvl5pPr marL="2057400" indent="-228600" algn="l">
              <a:spcBef>
                <a:spcPct val="20000"/>
              </a:spcBef>
              <a:buChar char="»"/>
              <a:defRPr sz="2000">
                <a:solidFill>
                  <a:schemeClr val="tx1"/>
                </a:solidFill>
                <a:latin typeface="Arial" pitchFamily="34" charset="0"/>
                <a:ea typeface="ヒラギノ角ゴ Pro W3" pitchFamily="-28"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ヒラギノ角ゴ Pro W3" pitchFamily="-28"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ヒラギノ角ゴ Pro W3" pitchFamily="-28"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ヒラギノ角ゴ Pro W3" pitchFamily="-28"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ヒラギノ角ゴ Pro W3" pitchFamily="-28" charset="-128"/>
              </a:defRPr>
            </a:lvl9pPr>
          </a:lstStyle>
          <a:p>
            <a:pPr algn="ctr">
              <a:spcBef>
                <a:spcPct val="0"/>
              </a:spcBef>
              <a:buFontTx/>
              <a:buNone/>
              <a:defRPr/>
            </a:pPr>
            <a:r>
              <a:rPr lang="it-IT" altLang="it-IT" sz="2000" b="1" dirty="0">
                <a:solidFill>
                  <a:schemeClr val="tx2"/>
                </a:solidFill>
                <a:cs typeface="Arial" panose="020B0604020202020204" pitchFamily="34" charset="0"/>
              </a:rPr>
              <a:t>Art. 6 </a:t>
            </a:r>
          </a:p>
          <a:p>
            <a:pPr algn="ctr">
              <a:spcBef>
                <a:spcPct val="0"/>
              </a:spcBef>
              <a:buFontTx/>
              <a:buNone/>
              <a:defRPr/>
            </a:pPr>
            <a:r>
              <a:rPr lang="it-IT" altLang="it-IT" sz="2000" b="1" dirty="0">
                <a:solidFill>
                  <a:schemeClr val="tx2"/>
                </a:solidFill>
                <a:cs typeface="Arial" panose="020B0604020202020204" pitchFamily="34" charset="0"/>
              </a:rPr>
              <a:t>Offerta di conciliazione</a:t>
            </a:r>
          </a:p>
        </p:txBody>
      </p:sp>
      <p:sp>
        <p:nvSpPr>
          <p:cNvPr id="8" name="CasellaDiTesto 7"/>
          <p:cNvSpPr txBox="1"/>
          <p:nvPr/>
        </p:nvSpPr>
        <p:spPr>
          <a:xfrm>
            <a:off x="755576" y="1268760"/>
            <a:ext cx="7632848" cy="523875"/>
          </a:xfrm>
          <a:prstGeom prst="rect">
            <a:avLst/>
          </a:prstGeom>
          <a:noFill/>
          <a:ln w="28575">
            <a:solidFill>
              <a:srgbClr val="FF0000"/>
            </a:solidFill>
          </a:ln>
        </p:spPr>
        <p:txBody>
          <a:bodyPr wrap="square">
            <a:spAutoFit/>
          </a:bodyPr>
          <a:lstStyle/>
          <a:p>
            <a:pPr algn="ctr" eaLnBrk="1" fontAlgn="auto" hangingPunct="1">
              <a:spcBef>
                <a:spcPts val="0"/>
              </a:spcBef>
              <a:spcAft>
                <a:spcPts val="0"/>
              </a:spcAft>
              <a:defRPr/>
            </a:pPr>
            <a:r>
              <a:rPr lang="it-IT" sz="2800" b="1" cap="small" dirty="0">
                <a:solidFill>
                  <a:srgbClr val="0070C0"/>
                </a:solidFill>
                <a:latin typeface="Arial" panose="020B0604020202020204" pitchFamily="34" charset="0"/>
                <a:cs typeface="Arial" panose="020B0604020202020204" pitchFamily="34" charset="0"/>
              </a:rPr>
              <a:t>Spunti di Riflessione</a:t>
            </a:r>
          </a:p>
        </p:txBody>
      </p:sp>
      <p:sp>
        <p:nvSpPr>
          <p:cNvPr id="11" name="Rettangolo 10"/>
          <p:cNvSpPr/>
          <p:nvPr/>
        </p:nvSpPr>
        <p:spPr>
          <a:xfrm>
            <a:off x="1326397" y="620688"/>
            <a:ext cx="6624736" cy="36933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lvl="0">
              <a:defRPr/>
            </a:pPr>
            <a:r>
              <a:rPr lang="it-IT" altLang="it-IT" b="1" cap="all" dirty="0">
                <a:solidFill>
                  <a:srgbClr val="0070C0"/>
                </a:solidFill>
                <a:latin typeface="Arial" panose="020B0604020202020204" pitchFamily="34" charset="0"/>
                <a:cs typeface="Arial" panose="020B0604020202020204" pitchFamily="34" charset="0"/>
              </a:rPr>
              <a:t>d. L</a:t>
            </a:r>
            <a:r>
              <a:rPr lang="it-IT" altLang="it-IT" b="1" dirty="0">
                <a:solidFill>
                  <a:srgbClr val="0070C0"/>
                </a:solidFill>
                <a:latin typeface="Arial" panose="020B0604020202020204" pitchFamily="34" charset="0"/>
                <a:cs typeface="Arial" panose="020B0604020202020204" pitchFamily="34" charset="0"/>
              </a:rPr>
              <a:t>gs. 4 marzo 2015, n. 23 – c.d. Decreto Tutele Crescenti</a:t>
            </a:r>
            <a:r>
              <a:rPr lang="it-IT" altLang="it-IT" b="1" cap="all" dirty="0">
                <a:solidFill>
                  <a:srgbClr val="0070C0"/>
                </a:solidFill>
                <a:latin typeface="Arial" panose="020B0604020202020204" pitchFamily="34" charset="0"/>
                <a:cs typeface="Arial" panose="020B0604020202020204" pitchFamily="34" charset="0"/>
              </a:rPr>
              <a:t> </a:t>
            </a:r>
            <a:endParaRPr lang="it-IT" altLang="it-IT" sz="3200" b="1" cap="all" dirty="0">
              <a:solidFill>
                <a:srgbClr val="0070C0"/>
              </a:solidFill>
              <a:latin typeface="Arial" panose="020B0604020202020204" pitchFamily="34" charset="0"/>
              <a:cs typeface="Arial" panose="020B0604020202020204" pitchFamily="34" charset="0"/>
            </a:endParaRPr>
          </a:p>
        </p:txBody>
      </p:sp>
      <p:sp>
        <p:nvSpPr>
          <p:cNvPr id="4" name="Segnaposto numero diapositiva 3"/>
          <p:cNvSpPr>
            <a:spLocks noGrp="1"/>
          </p:cNvSpPr>
          <p:nvPr>
            <p:ph type="sldNum" sz="quarter" idx="12"/>
          </p:nvPr>
        </p:nvSpPr>
        <p:spPr/>
        <p:txBody>
          <a:bodyPr/>
          <a:lstStyle/>
          <a:p>
            <a:fld id="{E7A41E1B-4F70-4964-A407-84C68BE8251C}" type="slidenum">
              <a:rPr lang="it-IT" smtClean="0">
                <a:solidFill>
                  <a:schemeClr val="tx1"/>
                </a:solidFill>
              </a:rPr>
              <a:t>51</a:t>
            </a:fld>
            <a:endParaRPr lang="it-IT" dirty="0">
              <a:solidFill>
                <a:schemeClr val="tx1"/>
              </a:solidFill>
            </a:endParaRPr>
          </a:p>
        </p:txBody>
      </p:sp>
      <p:sp>
        <p:nvSpPr>
          <p:cNvPr id="2" name="Segnaposto piè di pagina 1"/>
          <p:cNvSpPr>
            <a:spLocks noGrp="1"/>
          </p:cNvSpPr>
          <p:nvPr>
            <p:ph type="ftr" sz="quarter" idx="11"/>
          </p:nvPr>
        </p:nvSpPr>
        <p:spPr/>
        <p:txBody>
          <a:bodyPr/>
          <a:lstStyle/>
          <a:p>
            <a:r>
              <a:rPr lang="it-IT" dirty="0"/>
              <a:t>Avv. Renato Scorcelli </a:t>
            </a:r>
          </a:p>
          <a:p>
            <a:r>
              <a:rPr lang="it-IT" dirty="0"/>
              <a:t> rscorcelli@splegal.it </a:t>
            </a:r>
          </a:p>
        </p:txBody>
      </p:sp>
    </p:spTree>
    <p:extLst>
      <p:ext uri="{BB962C8B-B14F-4D97-AF65-F5344CB8AC3E}">
        <p14:creationId xmlns:p14="http://schemas.microsoft.com/office/powerpoint/2010/main" val="380043164"/>
      </p:ext>
    </p:extLst>
  </p:cSld>
  <p:clrMapOvr>
    <a:masterClrMapping/>
  </p:clrMapOvr>
  <p:transition spd="med">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7" name="Rectangle 3"/>
          <p:cNvSpPr>
            <a:spLocks noGrp="1" noChangeArrowheads="1"/>
          </p:cNvSpPr>
          <p:nvPr>
            <p:ph type="body" idx="4294967295"/>
          </p:nvPr>
        </p:nvSpPr>
        <p:spPr>
          <a:xfrm>
            <a:off x="179512" y="2780928"/>
            <a:ext cx="8761413" cy="3240360"/>
          </a:xfrm>
        </p:spPr>
        <p:txBody>
          <a:bodyPr>
            <a:noAutofit/>
          </a:bodyPr>
          <a:lstStyle/>
          <a:p>
            <a:pPr marL="36513" indent="0" algn="just">
              <a:lnSpc>
                <a:spcPct val="80000"/>
              </a:lnSpc>
              <a:spcBef>
                <a:spcPct val="0"/>
              </a:spcBef>
              <a:buNone/>
              <a:defRPr/>
            </a:pPr>
            <a:endParaRPr lang="it-IT" altLang="it-IT" sz="1800" i="1" dirty="0">
              <a:latin typeface="Calibri" pitchFamily="34" charset="0"/>
            </a:endParaRPr>
          </a:p>
          <a:p>
            <a:pPr marL="36513" indent="0" algn="just">
              <a:lnSpc>
                <a:spcPct val="80000"/>
              </a:lnSpc>
              <a:spcBef>
                <a:spcPct val="0"/>
              </a:spcBef>
              <a:buNone/>
              <a:defRPr/>
            </a:pPr>
            <a:r>
              <a:rPr lang="it-IT" altLang="it-IT" sz="1800" i="1" dirty="0">
                <a:latin typeface="Calibri" pitchFamily="34" charset="0"/>
              </a:rPr>
              <a:t>«l’importo erogato non costituisce reddito imponibile ai fini dell’imposta sul reddito delle persona fisiche e non è assoggettato a contribuzione   previdenziale»</a:t>
            </a:r>
            <a:endParaRPr lang="it-IT" altLang="it-IT" sz="1800" dirty="0">
              <a:latin typeface="Calibri" pitchFamily="34" charset="0"/>
            </a:endParaRPr>
          </a:p>
          <a:p>
            <a:pPr marL="660400" indent="-660400" algn="ctr">
              <a:lnSpc>
                <a:spcPct val="80000"/>
              </a:lnSpc>
              <a:spcBef>
                <a:spcPct val="0"/>
              </a:spcBef>
              <a:buNone/>
              <a:defRPr/>
            </a:pPr>
            <a:endParaRPr lang="it-IT" altLang="it-IT" sz="2000" b="1" dirty="0">
              <a:latin typeface="Calibri" pitchFamily="34" charset="0"/>
            </a:endParaRPr>
          </a:p>
          <a:p>
            <a:pPr marL="660400" indent="-660400" algn="ctr">
              <a:lnSpc>
                <a:spcPct val="80000"/>
              </a:lnSpc>
              <a:spcBef>
                <a:spcPct val="0"/>
              </a:spcBef>
              <a:buNone/>
              <a:defRPr/>
            </a:pPr>
            <a:r>
              <a:rPr lang="it-IT" altLang="it-IT" sz="2000" b="1" dirty="0">
                <a:latin typeface="Calibri" pitchFamily="34" charset="0"/>
              </a:rPr>
              <a:t>Esenzione fiscale:</a:t>
            </a:r>
          </a:p>
          <a:p>
            <a:pPr marL="660400" indent="-660400" algn="ctr">
              <a:lnSpc>
                <a:spcPct val="80000"/>
              </a:lnSpc>
              <a:spcBef>
                <a:spcPct val="0"/>
              </a:spcBef>
              <a:buNone/>
              <a:defRPr/>
            </a:pPr>
            <a:endParaRPr lang="it-IT" altLang="it-IT" sz="1800" b="1" dirty="0">
              <a:latin typeface="Calibri" pitchFamily="34" charset="0"/>
            </a:endParaRPr>
          </a:p>
          <a:p>
            <a:pPr marL="660400" indent="-660400" algn="ctr" eaLnBrk="1" hangingPunct="1">
              <a:lnSpc>
                <a:spcPct val="80000"/>
              </a:lnSpc>
              <a:spcBef>
                <a:spcPct val="0"/>
              </a:spcBef>
              <a:buFontTx/>
              <a:buNone/>
              <a:defRPr/>
            </a:pPr>
            <a:r>
              <a:rPr lang="it-IT" altLang="it-IT" sz="2000" b="1" dirty="0">
                <a:latin typeface="Calibri" pitchFamily="34" charset="0"/>
                <a:sym typeface="Wingdings" panose="05000000000000000000" pitchFamily="2" charset="2"/>
              </a:rPr>
              <a:t> </a:t>
            </a:r>
            <a:r>
              <a:rPr lang="it-IT" altLang="it-IT" sz="2000" b="1" dirty="0">
                <a:latin typeface="Calibri" pitchFamily="34" charset="0"/>
              </a:rPr>
              <a:t>Problemi di compatibilità con diritto UE</a:t>
            </a:r>
          </a:p>
          <a:p>
            <a:pPr marL="660400" indent="-660400" eaLnBrk="1" hangingPunct="1">
              <a:lnSpc>
                <a:spcPct val="80000"/>
              </a:lnSpc>
              <a:spcBef>
                <a:spcPct val="0"/>
              </a:spcBef>
              <a:buFontTx/>
              <a:buNone/>
              <a:defRPr/>
            </a:pPr>
            <a:endParaRPr lang="it-IT" altLang="it-IT" sz="2000" dirty="0">
              <a:latin typeface="Calibri" pitchFamily="34" charset="0"/>
            </a:endParaRPr>
          </a:p>
          <a:p>
            <a:pPr>
              <a:lnSpc>
                <a:spcPct val="80000"/>
              </a:lnSpc>
              <a:spcBef>
                <a:spcPct val="0"/>
              </a:spcBef>
              <a:defRPr/>
            </a:pPr>
            <a:r>
              <a:rPr lang="it-IT" altLang="it-IT" sz="2000" dirty="0">
                <a:latin typeface="Calibri" pitchFamily="34" charset="0"/>
              </a:rPr>
              <a:t>Analogia con vecchio regime fiscale agevolato somme corrisposte in occasione della cessazione del rapporto a titolo di incentivo all’esodo ex art 19, comma 4bis, TUIR (poi </a:t>
            </a:r>
            <a:r>
              <a:rPr lang="it-IT" altLang="it-IT" sz="2000" dirty="0" err="1">
                <a:latin typeface="Calibri" pitchFamily="34" charset="0"/>
              </a:rPr>
              <a:t>abr</a:t>
            </a:r>
            <a:r>
              <a:rPr lang="it-IT" altLang="it-IT" sz="2000" dirty="0">
                <a:latin typeface="Calibri" pitchFamily="34" charset="0"/>
              </a:rPr>
              <a:t>.):</a:t>
            </a:r>
          </a:p>
          <a:p>
            <a:pPr marL="0" indent="0">
              <a:lnSpc>
                <a:spcPct val="80000"/>
              </a:lnSpc>
              <a:spcBef>
                <a:spcPct val="0"/>
              </a:spcBef>
              <a:buNone/>
              <a:defRPr/>
            </a:pPr>
            <a:r>
              <a:rPr lang="it-IT" altLang="it-IT" sz="1800" dirty="0">
                <a:latin typeface="Calibri" pitchFamily="34" charset="0"/>
              </a:rPr>
              <a:t>	</a:t>
            </a:r>
          </a:p>
          <a:p>
            <a:pPr marL="0" indent="0">
              <a:lnSpc>
                <a:spcPct val="80000"/>
              </a:lnSpc>
              <a:spcBef>
                <a:spcPct val="0"/>
              </a:spcBef>
              <a:buNone/>
              <a:defRPr/>
            </a:pPr>
            <a:r>
              <a:rPr lang="it-IT" altLang="it-IT" sz="1800" dirty="0">
                <a:latin typeface="Calibri" pitchFamily="34" charset="0"/>
              </a:rPr>
              <a:t>	</a:t>
            </a:r>
            <a:r>
              <a:rPr lang="it-IT" altLang="it-IT" sz="2000" dirty="0">
                <a:latin typeface="Calibri" pitchFamily="34" charset="0"/>
              </a:rPr>
              <a:t>- tassazione separata IRPEF al 50% per le donne, se di età superiore a 50 	anni, e per gli uomini se di età superiore a  55 anni</a:t>
            </a:r>
          </a:p>
          <a:p>
            <a:pPr>
              <a:lnSpc>
                <a:spcPct val="80000"/>
              </a:lnSpc>
              <a:spcBef>
                <a:spcPct val="0"/>
              </a:spcBef>
              <a:defRPr/>
            </a:pPr>
            <a:endParaRPr lang="it-IT" altLang="it-IT" sz="2000" dirty="0">
              <a:latin typeface="Calibri" pitchFamily="34" charset="0"/>
            </a:endParaRPr>
          </a:p>
          <a:p>
            <a:pPr>
              <a:lnSpc>
                <a:spcPct val="80000"/>
              </a:lnSpc>
              <a:spcBef>
                <a:spcPct val="0"/>
              </a:spcBef>
              <a:defRPr/>
            </a:pPr>
            <a:endParaRPr lang="it-IT" altLang="it-IT" sz="1800" dirty="0">
              <a:latin typeface="Calibri" pitchFamily="34" charset="0"/>
            </a:endParaRPr>
          </a:p>
          <a:p>
            <a:pPr>
              <a:lnSpc>
                <a:spcPct val="80000"/>
              </a:lnSpc>
              <a:spcBef>
                <a:spcPct val="0"/>
              </a:spcBef>
              <a:defRPr/>
            </a:pPr>
            <a:endParaRPr lang="it-IT" altLang="it-IT" sz="1800" dirty="0">
              <a:latin typeface="Calibri" pitchFamily="34" charset="0"/>
            </a:endParaRPr>
          </a:p>
          <a:p>
            <a:pPr marL="0" indent="0">
              <a:lnSpc>
                <a:spcPct val="80000"/>
              </a:lnSpc>
              <a:spcBef>
                <a:spcPct val="0"/>
              </a:spcBef>
              <a:buNone/>
              <a:defRPr/>
            </a:pPr>
            <a:endParaRPr lang="it-IT" altLang="it-IT" sz="1800" dirty="0">
              <a:latin typeface="Calibri" pitchFamily="34" charset="0"/>
            </a:endParaRPr>
          </a:p>
        </p:txBody>
      </p:sp>
      <p:sp>
        <p:nvSpPr>
          <p:cNvPr id="312326" name="Rectangle 4"/>
          <p:cNvSpPr>
            <a:spLocks noChangeArrowheads="1"/>
          </p:cNvSpPr>
          <p:nvPr/>
        </p:nvSpPr>
        <p:spPr bwMode="auto">
          <a:xfrm>
            <a:off x="2539512" y="1988840"/>
            <a:ext cx="4428492" cy="576064"/>
          </a:xfrm>
          <a:prstGeom prst="rect">
            <a:avLst/>
          </a:prstGeom>
          <a:solidFill>
            <a:schemeClr val="bg2">
              <a:lumMod val="20000"/>
              <a:lumOff val="80000"/>
            </a:schemeClr>
          </a:solidFill>
          <a:ln w="9525">
            <a:solidFill>
              <a:schemeClr val="tx1"/>
            </a:solidFill>
            <a:miter lim="800000"/>
            <a:headEnd/>
            <a:tailEnd/>
          </a:ln>
          <a:effectLst/>
        </p:spPr>
        <p:txBody>
          <a:bodyPr wrap="none" anchor="ctr"/>
          <a:lstStyle>
            <a:lvl1pPr algn="l">
              <a:spcBef>
                <a:spcPct val="20000"/>
              </a:spcBef>
              <a:buChar char="•"/>
              <a:defRPr sz="3200">
                <a:solidFill>
                  <a:schemeClr val="tx1"/>
                </a:solidFill>
                <a:latin typeface="Arial" pitchFamily="34" charset="0"/>
                <a:ea typeface="ヒラギノ角ゴ Pro W3" pitchFamily="-28" charset="-128"/>
              </a:defRPr>
            </a:lvl1pPr>
            <a:lvl2pPr marL="742950" indent="-285750" algn="l">
              <a:spcBef>
                <a:spcPct val="20000"/>
              </a:spcBef>
              <a:buChar char="–"/>
              <a:defRPr sz="2800">
                <a:solidFill>
                  <a:schemeClr val="tx1"/>
                </a:solidFill>
                <a:latin typeface="Arial" pitchFamily="34" charset="0"/>
                <a:ea typeface="ヒラギノ角ゴ Pro W3" pitchFamily="-28" charset="-128"/>
              </a:defRPr>
            </a:lvl2pPr>
            <a:lvl3pPr marL="1143000" indent="-228600" algn="l">
              <a:spcBef>
                <a:spcPct val="20000"/>
              </a:spcBef>
              <a:buChar char="•"/>
              <a:defRPr sz="2400">
                <a:solidFill>
                  <a:schemeClr val="tx1"/>
                </a:solidFill>
                <a:latin typeface="Arial" pitchFamily="34" charset="0"/>
                <a:ea typeface="ヒラギノ角ゴ Pro W3" pitchFamily="-28" charset="-128"/>
              </a:defRPr>
            </a:lvl3pPr>
            <a:lvl4pPr marL="1600200" indent="-228600" algn="l">
              <a:spcBef>
                <a:spcPct val="20000"/>
              </a:spcBef>
              <a:buChar char="–"/>
              <a:defRPr sz="2000">
                <a:solidFill>
                  <a:schemeClr val="tx1"/>
                </a:solidFill>
                <a:latin typeface="Arial" pitchFamily="34" charset="0"/>
                <a:ea typeface="ヒラギノ角ゴ Pro W3" pitchFamily="-28" charset="-128"/>
              </a:defRPr>
            </a:lvl4pPr>
            <a:lvl5pPr marL="2057400" indent="-228600" algn="l">
              <a:spcBef>
                <a:spcPct val="20000"/>
              </a:spcBef>
              <a:buChar char="»"/>
              <a:defRPr sz="2000">
                <a:solidFill>
                  <a:schemeClr val="tx1"/>
                </a:solidFill>
                <a:latin typeface="Arial" pitchFamily="34" charset="0"/>
                <a:ea typeface="ヒラギノ角ゴ Pro W3" pitchFamily="-28"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ヒラギノ角ゴ Pro W3" pitchFamily="-28"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ヒラギノ角ゴ Pro W3" pitchFamily="-28"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ヒラギノ角ゴ Pro W3" pitchFamily="-28"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ヒラギノ角ゴ Pro W3" pitchFamily="-28" charset="-128"/>
              </a:defRPr>
            </a:lvl9pPr>
          </a:lstStyle>
          <a:p>
            <a:pPr algn="ctr">
              <a:spcBef>
                <a:spcPct val="0"/>
              </a:spcBef>
              <a:buFontTx/>
              <a:buNone/>
              <a:defRPr/>
            </a:pPr>
            <a:r>
              <a:rPr lang="it-IT" altLang="it-IT" sz="2000" b="1" dirty="0">
                <a:solidFill>
                  <a:schemeClr val="tx2"/>
                </a:solidFill>
                <a:cs typeface="Arial" panose="020B0604020202020204" pitchFamily="34" charset="0"/>
              </a:rPr>
              <a:t>Art. 6 </a:t>
            </a:r>
          </a:p>
          <a:p>
            <a:pPr algn="ctr">
              <a:spcBef>
                <a:spcPct val="0"/>
              </a:spcBef>
              <a:buFontTx/>
              <a:buNone/>
              <a:defRPr/>
            </a:pPr>
            <a:r>
              <a:rPr lang="it-IT" altLang="it-IT" sz="2000" b="1" dirty="0">
                <a:solidFill>
                  <a:schemeClr val="tx2"/>
                </a:solidFill>
                <a:cs typeface="Arial" panose="020B0604020202020204" pitchFamily="34" charset="0"/>
              </a:rPr>
              <a:t>Offerta di conciliazione</a:t>
            </a:r>
          </a:p>
        </p:txBody>
      </p:sp>
      <p:sp>
        <p:nvSpPr>
          <p:cNvPr id="8" name="CasellaDiTesto 7"/>
          <p:cNvSpPr txBox="1"/>
          <p:nvPr/>
        </p:nvSpPr>
        <p:spPr>
          <a:xfrm>
            <a:off x="814726" y="1268760"/>
            <a:ext cx="7632848" cy="523875"/>
          </a:xfrm>
          <a:prstGeom prst="rect">
            <a:avLst/>
          </a:prstGeom>
          <a:noFill/>
          <a:ln w="28575">
            <a:solidFill>
              <a:srgbClr val="FF0000"/>
            </a:solidFill>
          </a:ln>
        </p:spPr>
        <p:txBody>
          <a:bodyPr wrap="square">
            <a:spAutoFit/>
          </a:bodyPr>
          <a:lstStyle/>
          <a:p>
            <a:pPr algn="ctr" eaLnBrk="1" fontAlgn="auto" hangingPunct="1">
              <a:spcBef>
                <a:spcPts val="0"/>
              </a:spcBef>
              <a:spcAft>
                <a:spcPts val="0"/>
              </a:spcAft>
              <a:defRPr/>
            </a:pPr>
            <a:r>
              <a:rPr lang="it-IT" sz="2800" b="1" cap="small" dirty="0">
                <a:solidFill>
                  <a:srgbClr val="0070C0"/>
                </a:solidFill>
                <a:latin typeface="Arial" panose="020B0604020202020204" pitchFamily="34" charset="0"/>
                <a:cs typeface="Arial" panose="020B0604020202020204" pitchFamily="34" charset="0"/>
              </a:rPr>
              <a:t>Spunti di Riflessione</a:t>
            </a:r>
          </a:p>
        </p:txBody>
      </p:sp>
      <p:sp>
        <p:nvSpPr>
          <p:cNvPr id="11" name="Rettangolo 10"/>
          <p:cNvSpPr/>
          <p:nvPr/>
        </p:nvSpPr>
        <p:spPr>
          <a:xfrm>
            <a:off x="1317051" y="620688"/>
            <a:ext cx="6624736" cy="36933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lvl="0">
              <a:defRPr/>
            </a:pPr>
            <a:r>
              <a:rPr lang="it-IT" altLang="it-IT" b="1" cap="all" dirty="0">
                <a:solidFill>
                  <a:srgbClr val="0070C0"/>
                </a:solidFill>
                <a:latin typeface="Arial" panose="020B0604020202020204" pitchFamily="34" charset="0"/>
                <a:cs typeface="Arial" panose="020B0604020202020204" pitchFamily="34" charset="0"/>
              </a:rPr>
              <a:t>d. L</a:t>
            </a:r>
            <a:r>
              <a:rPr lang="it-IT" altLang="it-IT" b="1" dirty="0">
                <a:solidFill>
                  <a:srgbClr val="0070C0"/>
                </a:solidFill>
                <a:latin typeface="Arial" panose="020B0604020202020204" pitchFamily="34" charset="0"/>
                <a:cs typeface="Arial" panose="020B0604020202020204" pitchFamily="34" charset="0"/>
              </a:rPr>
              <a:t>gs. 4 marzo 2015, n. 23 – c.d. Decreto Tutele Crescenti</a:t>
            </a:r>
            <a:r>
              <a:rPr lang="it-IT" altLang="it-IT" b="1" cap="all" dirty="0">
                <a:solidFill>
                  <a:srgbClr val="0070C0"/>
                </a:solidFill>
                <a:latin typeface="Arial" panose="020B0604020202020204" pitchFamily="34" charset="0"/>
                <a:cs typeface="Arial" panose="020B0604020202020204" pitchFamily="34" charset="0"/>
              </a:rPr>
              <a:t> </a:t>
            </a:r>
            <a:endParaRPr lang="it-IT" altLang="it-IT" sz="3200" b="1" cap="all" dirty="0">
              <a:solidFill>
                <a:srgbClr val="0070C0"/>
              </a:solidFill>
              <a:latin typeface="Arial" panose="020B0604020202020204" pitchFamily="34" charset="0"/>
              <a:cs typeface="Arial" panose="020B0604020202020204" pitchFamily="34" charset="0"/>
            </a:endParaRPr>
          </a:p>
        </p:txBody>
      </p:sp>
      <p:sp>
        <p:nvSpPr>
          <p:cNvPr id="4" name="Segnaposto numero diapositiva 3"/>
          <p:cNvSpPr>
            <a:spLocks noGrp="1"/>
          </p:cNvSpPr>
          <p:nvPr>
            <p:ph type="sldNum" sz="quarter" idx="12"/>
          </p:nvPr>
        </p:nvSpPr>
        <p:spPr/>
        <p:txBody>
          <a:bodyPr/>
          <a:lstStyle/>
          <a:p>
            <a:fld id="{E7A41E1B-4F70-4964-A407-84C68BE8251C}" type="slidenum">
              <a:rPr lang="it-IT" smtClean="0">
                <a:solidFill>
                  <a:schemeClr val="tx1"/>
                </a:solidFill>
              </a:rPr>
              <a:t>52</a:t>
            </a:fld>
            <a:endParaRPr lang="it-IT" dirty="0">
              <a:solidFill>
                <a:schemeClr val="tx1"/>
              </a:solidFill>
            </a:endParaRPr>
          </a:p>
        </p:txBody>
      </p:sp>
      <p:sp>
        <p:nvSpPr>
          <p:cNvPr id="2" name="Segnaposto piè di pagina 1"/>
          <p:cNvSpPr>
            <a:spLocks noGrp="1"/>
          </p:cNvSpPr>
          <p:nvPr>
            <p:ph type="ftr" sz="quarter" idx="11"/>
          </p:nvPr>
        </p:nvSpPr>
        <p:spPr/>
        <p:txBody>
          <a:bodyPr/>
          <a:lstStyle/>
          <a:p>
            <a:r>
              <a:rPr lang="it-IT"/>
              <a:t>Avv. Renato Scorcelli  </a:t>
            </a:r>
          </a:p>
          <a:p>
            <a:r>
              <a:rPr lang="it-IT"/>
              <a:t>rscorcelli@splegal.it </a:t>
            </a:r>
            <a:endParaRPr lang="it-IT" dirty="0"/>
          </a:p>
        </p:txBody>
      </p:sp>
    </p:spTree>
    <p:extLst>
      <p:ext uri="{BB962C8B-B14F-4D97-AF65-F5344CB8AC3E}">
        <p14:creationId xmlns:p14="http://schemas.microsoft.com/office/powerpoint/2010/main" val="1210343128"/>
      </p:ext>
    </p:extLst>
  </p:cSld>
  <p:clrMapOvr>
    <a:masterClrMapping/>
  </p:clrMapOvr>
  <p:transition spd="med">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42" name="Rectangle 2"/>
          <p:cNvSpPr>
            <a:spLocks/>
          </p:cNvSpPr>
          <p:nvPr/>
        </p:nvSpPr>
        <p:spPr bwMode="auto">
          <a:xfrm>
            <a:off x="228600" y="838200"/>
            <a:ext cx="68453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p>
            <a:pPr eaLnBrk="1" hangingPunct="1"/>
            <a:endParaRPr lang="en-US" altLang="it-IT" b="1">
              <a:latin typeface="Optima" pitchFamily="-28" charset="0"/>
              <a:sym typeface="Optima" pitchFamily="-28" charset="0"/>
            </a:endParaRPr>
          </a:p>
        </p:txBody>
      </p:sp>
      <p:sp>
        <p:nvSpPr>
          <p:cNvPr id="931843" name="Text Box 3"/>
          <p:cNvSpPr txBox="1">
            <a:spLocks noChangeArrowheads="1"/>
          </p:cNvSpPr>
          <p:nvPr/>
        </p:nvSpPr>
        <p:spPr bwMode="auto">
          <a:xfrm>
            <a:off x="405281" y="2636912"/>
            <a:ext cx="8280400"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it-IT" altLang="it-IT" sz="2000" b="1" dirty="0">
                <a:effectLst>
                  <a:outerShdw blurRad="38100" dist="38100" dir="2700000" algn="tl">
                    <a:srgbClr val="C0C0C0"/>
                  </a:outerShdw>
                </a:effectLst>
                <a:latin typeface="Microsoft Sans Serif" pitchFamily="34" charset="0"/>
              </a:rPr>
              <a:t>Corte di Giustizia, </a:t>
            </a:r>
            <a:r>
              <a:rPr lang="it-IT" altLang="it-IT" sz="2000" b="1" dirty="0" err="1">
                <a:effectLst>
                  <a:outerShdw blurRad="38100" dist="38100" dir="2700000" algn="tl">
                    <a:srgbClr val="C0C0C0"/>
                  </a:outerShdw>
                </a:effectLst>
                <a:latin typeface="Microsoft Sans Serif" pitchFamily="34" charset="0"/>
              </a:rPr>
              <a:t>Sent</a:t>
            </a:r>
            <a:r>
              <a:rPr lang="it-IT" altLang="it-IT" sz="2000" b="1" dirty="0">
                <a:effectLst>
                  <a:outerShdw blurRad="38100" dist="38100" dir="2700000" algn="tl">
                    <a:srgbClr val="C0C0C0"/>
                  </a:outerShdw>
                </a:effectLst>
                <a:latin typeface="Microsoft Sans Serif" pitchFamily="34" charset="0"/>
              </a:rPr>
              <a:t>. 21/07/05, n. C-207/04</a:t>
            </a:r>
          </a:p>
          <a:p>
            <a:pPr algn="just"/>
            <a:endParaRPr lang="it-IT" altLang="it-IT" dirty="0">
              <a:effectLst>
                <a:outerShdw blurRad="38100" dist="38100" dir="2700000" algn="tl">
                  <a:srgbClr val="C0C0C0"/>
                </a:outerShdw>
              </a:effectLst>
              <a:latin typeface="Microsoft Sans Serif" pitchFamily="34" charset="0"/>
            </a:endParaRPr>
          </a:p>
          <a:p>
            <a:pPr algn="just"/>
            <a:endParaRPr lang="it-IT" altLang="it-IT" dirty="0">
              <a:latin typeface="Microsoft Sans Serif" pitchFamily="34" charset="0"/>
            </a:endParaRPr>
          </a:p>
          <a:p>
            <a:pPr algn="just"/>
            <a:r>
              <a:rPr lang="it-IT" altLang="it-IT" dirty="0">
                <a:latin typeface="Microsoft Sans Serif" pitchFamily="34" charset="0"/>
              </a:rPr>
              <a:t>Art. 19, comma 4bis, TUIR: diverso trattamento tributario in ragione del sesso e dell’età </a:t>
            </a:r>
          </a:p>
          <a:p>
            <a:pPr algn="just"/>
            <a:endParaRPr lang="it-IT" altLang="it-IT" dirty="0">
              <a:latin typeface="Microsoft Sans Serif" pitchFamily="34" charset="0"/>
              <a:sym typeface="Wingdings" panose="05000000000000000000" pitchFamily="2" charset="2"/>
            </a:endParaRPr>
          </a:p>
          <a:p>
            <a:pPr algn="just"/>
            <a:endParaRPr lang="it-IT" altLang="it-IT" dirty="0">
              <a:latin typeface="Microsoft Sans Serif" pitchFamily="34" charset="0"/>
            </a:endParaRPr>
          </a:p>
          <a:p>
            <a:pPr algn="just"/>
            <a:endParaRPr lang="it-IT" altLang="it-IT" dirty="0">
              <a:latin typeface="Microsoft Sans Serif" pitchFamily="34" charset="0"/>
            </a:endParaRPr>
          </a:p>
          <a:p>
            <a:pPr algn="just"/>
            <a:r>
              <a:rPr lang="it-IT" altLang="it-IT" dirty="0">
                <a:latin typeface="Microsoft Sans Serif" pitchFamily="34" charset="0"/>
              </a:rPr>
              <a:t>Incompatibilità con Direttiva 76/207/CEE, relativa all’attuazione del principio della parità di trattamento fra gli uomini e le donne per quanto riguarda l’accesso al lavoro</a:t>
            </a:r>
          </a:p>
        </p:txBody>
      </p:sp>
      <p:sp>
        <p:nvSpPr>
          <p:cNvPr id="931844" name="Text Box 4"/>
          <p:cNvSpPr txBox="1">
            <a:spLocks noChangeArrowheads="1"/>
          </p:cNvSpPr>
          <p:nvPr/>
        </p:nvSpPr>
        <p:spPr bwMode="auto">
          <a:xfrm>
            <a:off x="539750" y="3357563"/>
            <a:ext cx="8280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endParaRPr lang="it-IT" altLang="it-IT" sz="1600">
              <a:latin typeface="Microsoft Sans Serif" pitchFamily="34" charset="0"/>
            </a:endParaRPr>
          </a:p>
        </p:txBody>
      </p:sp>
      <p:sp>
        <p:nvSpPr>
          <p:cNvPr id="931845" name="AutoShape 5"/>
          <p:cNvSpPr>
            <a:spLocks noChangeArrowheads="1"/>
          </p:cNvSpPr>
          <p:nvPr/>
        </p:nvSpPr>
        <p:spPr bwMode="auto">
          <a:xfrm>
            <a:off x="4356100" y="4221961"/>
            <a:ext cx="431800" cy="503237"/>
          </a:xfrm>
          <a:prstGeom prst="downArrow">
            <a:avLst>
              <a:gd name="adj1" fmla="val 50000"/>
              <a:gd name="adj2" fmla="val 2913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0" name="AutoShape 5"/>
          <p:cNvSpPr>
            <a:spLocks noChangeArrowheads="1"/>
          </p:cNvSpPr>
          <p:nvPr/>
        </p:nvSpPr>
        <p:spPr bwMode="auto">
          <a:xfrm>
            <a:off x="4356100" y="3130880"/>
            <a:ext cx="431800" cy="365084"/>
          </a:xfrm>
          <a:prstGeom prst="downArrow">
            <a:avLst>
              <a:gd name="adj1" fmla="val 50000"/>
              <a:gd name="adj2" fmla="val 2913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1" name="Rettangolo 10"/>
          <p:cNvSpPr/>
          <p:nvPr/>
        </p:nvSpPr>
        <p:spPr>
          <a:xfrm>
            <a:off x="1367582" y="499031"/>
            <a:ext cx="6624736" cy="36933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lvl="0">
              <a:defRPr/>
            </a:pPr>
            <a:r>
              <a:rPr lang="it-IT" altLang="it-IT" b="1" cap="all" dirty="0">
                <a:solidFill>
                  <a:srgbClr val="0070C0"/>
                </a:solidFill>
                <a:latin typeface="Arial" panose="020B0604020202020204" pitchFamily="34" charset="0"/>
                <a:cs typeface="Arial" panose="020B0604020202020204" pitchFamily="34" charset="0"/>
              </a:rPr>
              <a:t>d. L</a:t>
            </a:r>
            <a:r>
              <a:rPr lang="it-IT" altLang="it-IT" b="1" dirty="0">
                <a:solidFill>
                  <a:srgbClr val="0070C0"/>
                </a:solidFill>
                <a:latin typeface="Arial" panose="020B0604020202020204" pitchFamily="34" charset="0"/>
                <a:cs typeface="Arial" panose="020B0604020202020204" pitchFamily="34" charset="0"/>
              </a:rPr>
              <a:t>gs. 4 marzo 2015, n. 23 – c.d. Decreto Tutele Crescenti</a:t>
            </a:r>
            <a:r>
              <a:rPr lang="it-IT" altLang="it-IT" b="1" cap="all" dirty="0">
                <a:solidFill>
                  <a:srgbClr val="0070C0"/>
                </a:solidFill>
                <a:latin typeface="Arial" panose="020B0604020202020204" pitchFamily="34" charset="0"/>
                <a:cs typeface="Arial" panose="020B0604020202020204" pitchFamily="34" charset="0"/>
              </a:rPr>
              <a:t> </a:t>
            </a:r>
            <a:endParaRPr lang="it-IT" altLang="it-IT" sz="3200" b="1" cap="all" dirty="0">
              <a:solidFill>
                <a:srgbClr val="0070C0"/>
              </a:solidFill>
              <a:latin typeface="Arial" panose="020B0604020202020204" pitchFamily="34" charset="0"/>
              <a:cs typeface="Arial" panose="020B0604020202020204" pitchFamily="34" charset="0"/>
            </a:endParaRPr>
          </a:p>
        </p:txBody>
      </p:sp>
      <p:sp>
        <p:nvSpPr>
          <p:cNvPr id="12" name="CasellaDiTesto 11"/>
          <p:cNvSpPr txBox="1"/>
          <p:nvPr/>
        </p:nvSpPr>
        <p:spPr>
          <a:xfrm>
            <a:off x="863526" y="1052736"/>
            <a:ext cx="7632848" cy="523875"/>
          </a:xfrm>
          <a:prstGeom prst="rect">
            <a:avLst/>
          </a:prstGeom>
          <a:noFill/>
          <a:ln w="28575">
            <a:solidFill>
              <a:srgbClr val="FF0000"/>
            </a:solidFill>
          </a:ln>
        </p:spPr>
        <p:txBody>
          <a:bodyPr wrap="square">
            <a:spAutoFit/>
          </a:bodyPr>
          <a:lstStyle/>
          <a:p>
            <a:pPr algn="ctr" eaLnBrk="1" fontAlgn="auto" hangingPunct="1">
              <a:spcBef>
                <a:spcPts val="0"/>
              </a:spcBef>
              <a:spcAft>
                <a:spcPts val="0"/>
              </a:spcAft>
              <a:defRPr/>
            </a:pPr>
            <a:r>
              <a:rPr lang="it-IT" sz="2800" b="1" cap="small" dirty="0">
                <a:solidFill>
                  <a:srgbClr val="0070C0"/>
                </a:solidFill>
                <a:latin typeface="Arial" panose="020B0604020202020204" pitchFamily="34" charset="0"/>
                <a:cs typeface="Arial" panose="020B0604020202020204" pitchFamily="34" charset="0"/>
              </a:rPr>
              <a:t>Spunti di Riflessione</a:t>
            </a:r>
          </a:p>
        </p:txBody>
      </p:sp>
      <p:sp>
        <p:nvSpPr>
          <p:cNvPr id="13" name="Rectangle 4"/>
          <p:cNvSpPr>
            <a:spLocks noChangeArrowheads="1"/>
          </p:cNvSpPr>
          <p:nvPr/>
        </p:nvSpPr>
        <p:spPr bwMode="auto">
          <a:xfrm>
            <a:off x="2331235" y="1679691"/>
            <a:ext cx="4428492" cy="576064"/>
          </a:xfrm>
          <a:prstGeom prst="rect">
            <a:avLst/>
          </a:prstGeom>
          <a:solidFill>
            <a:schemeClr val="bg2">
              <a:lumMod val="20000"/>
              <a:lumOff val="80000"/>
            </a:schemeClr>
          </a:solidFill>
          <a:ln w="9525">
            <a:solidFill>
              <a:schemeClr val="tx1"/>
            </a:solidFill>
            <a:miter lim="800000"/>
            <a:headEnd/>
            <a:tailEnd/>
          </a:ln>
          <a:effectLst/>
        </p:spPr>
        <p:txBody>
          <a:bodyPr wrap="none" anchor="ctr"/>
          <a:lstStyle>
            <a:lvl1pPr algn="l">
              <a:spcBef>
                <a:spcPct val="20000"/>
              </a:spcBef>
              <a:buChar char="•"/>
              <a:defRPr sz="3200">
                <a:solidFill>
                  <a:schemeClr val="tx1"/>
                </a:solidFill>
                <a:latin typeface="Arial" pitchFamily="34" charset="0"/>
                <a:ea typeface="ヒラギノ角ゴ Pro W3" pitchFamily="-28" charset="-128"/>
              </a:defRPr>
            </a:lvl1pPr>
            <a:lvl2pPr marL="742950" indent="-285750" algn="l">
              <a:spcBef>
                <a:spcPct val="20000"/>
              </a:spcBef>
              <a:buChar char="–"/>
              <a:defRPr sz="2800">
                <a:solidFill>
                  <a:schemeClr val="tx1"/>
                </a:solidFill>
                <a:latin typeface="Arial" pitchFamily="34" charset="0"/>
                <a:ea typeface="ヒラギノ角ゴ Pro W3" pitchFamily="-28" charset="-128"/>
              </a:defRPr>
            </a:lvl2pPr>
            <a:lvl3pPr marL="1143000" indent="-228600" algn="l">
              <a:spcBef>
                <a:spcPct val="20000"/>
              </a:spcBef>
              <a:buChar char="•"/>
              <a:defRPr sz="2400">
                <a:solidFill>
                  <a:schemeClr val="tx1"/>
                </a:solidFill>
                <a:latin typeface="Arial" pitchFamily="34" charset="0"/>
                <a:ea typeface="ヒラギノ角ゴ Pro W3" pitchFamily="-28" charset="-128"/>
              </a:defRPr>
            </a:lvl3pPr>
            <a:lvl4pPr marL="1600200" indent="-228600" algn="l">
              <a:spcBef>
                <a:spcPct val="20000"/>
              </a:spcBef>
              <a:buChar char="–"/>
              <a:defRPr sz="2000">
                <a:solidFill>
                  <a:schemeClr val="tx1"/>
                </a:solidFill>
                <a:latin typeface="Arial" pitchFamily="34" charset="0"/>
                <a:ea typeface="ヒラギノ角ゴ Pro W3" pitchFamily="-28" charset="-128"/>
              </a:defRPr>
            </a:lvl4pPr>
            <a:lvl5pPr marL="2057400" indent="-228600" algn="l">
              <a:spcBef>
                <a:spcPct val="20000"/>
              </a:spcBef>
              <a:buChar char="»"/>
              <a:defRPr sz="2000">
                <a:solidFill>
                  <a:schemeClr val="tx1"/>
                </a:solidFill>
                <a:latin typeface="Arial" pitchFamily="34" charset="0"/>
                <a:ea typeface="ヒラギノ角ゴ Pro W3" pitchFamily="-28"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ヒラギノ角ゴ Pro W3" pitchFamily="-28"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ヒラギノ角ゴ Pro W3" pitchFamily="-28"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ヒラギノ角ゴ Pro W3" pitchFamily="-28"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ヒラギノ角ゴ Pro W3" pitchFamily="-28" charset="-128"/>
              </a:defRPr>
            </a:lvl9pPr>
          </a:lstStyle>
          <a:p>
            <a:pPr algn="ctr">
              <a:spcBef>
                <a:spcPct val="0"/>
              </a:spcBef>
              <a:buFontTx/>
              <a:buNone/>
              <a:defRPr/>
            </a:pPr>
            <a:r>
              <a:rPr lang="it-IT" altLang="it-IT" sz="2000" b="1" dirty="0">
                <a:solidFill>
                  <a:schemeClr val="tx2"/>
                </a:solidFill>
                <a:cs typeface="Arial" panose="020B0604020202020204" pitchFamily="34" charset="0"/>
              </a:rPr>
              <a:t>Art. 6 </a:t>
            </a:r>
          </a:p>
          <a:p>
            <a:pPr algn="ctr">
              <a:spcBef>
                <a:spcPct val="0"/>
              </a:spcBef>
              <a:buFontTx/>
              <a:buNone/>
              <a:defRPr/>
            </a:pPr>
            <a:r>
              <a:rPr lang="it-IT" altLang="it-IT" sz="2000" b="1" dirty="0">
                <a:solidFill>
                  <a:schemeClr val="tx2"/>
                </a:solidFill>
                <a:cs typeface="Arial" panose="020B0604020202020204" pitchFamily="34" charset="0"/>
              </a:rPr>
              <a:t>Offerta di conciliazione</a:t>
            </a:r>
          </a:p>
        </p:txBody>
      </p:sp>
      <p:sp>
        <p:nvSpPr>
          <p:cNvPr id="3" name="Segnaposto numero diapositiva 2"/>
          <p:cNvSpPr>
            <a:spLocks noGrp="1"/>
          </p:cNvSpPr>
          <p:nvPr>
            <p:ph type="sldNum" sz="quarter" idx="12"/>
          </p:nvPr>
        </p:nvSpPr>
        <p:spPr/>
        <p:txBody>
          <a:bodyPr/>
          <a:lstStyle/>
          <a:p>
            <a:fld id="{E7A41E1B-4F70-4964-A407-84C68BE8251C}" type="slidenum">
              <a:rPr lang="it-IT" smtClean="0">
                <a:solidFill>
                  <a:schemeClr val="tx1"/>
                </a:solidFill>
              </a:rPr>
              <a:t>53</a:t>
            </a:fld>
            <a:endParaRPr lang="it-IT" dirty="0">
              <a:solidFill>
                <a:schemeClr val="tx1"/>
              </a:solidFill>
            </a:endParaRPr>
          </a:p>
        </p:txBody>
      </p:sp>
      <p:sp>
        <p:nvSpPr>
          <p:cNvPr id="2" name="Segnaposto piè di pagina 1"/>
          <p:cNvSpPr>
            <a:spLocks noGrp="1"/>
          </p:cNvSpPr>
          <p:nvPr>
            <p:ph type="ftr" sz="quarter" idx="11"/>
          </p:nvPr>
        </p:nvSpPr>
        <p:spPr/>
        <p:txBody>
          <a:bodyPr/>
          <a:lstStyle/>
          <a:p>
            <a:r>
              <a:rPr lang="it-IT"/>
              <a:t>Avv. Renato Scorcelli  </a:t>
            </a:r>
          </a:p>
          <a:p>
            <a:r>
              <a:rPr lang="it-IT"/>
              <a:t>rscorcelli@splegal.it </a:t>
            </a:r>
            <a:endParaRPr lang="it-IT" dirty="0"/>
          </a:p>
        </p:txBody>
      </p:sp>
    </p:spTree>
    <p:extLst>
      <p:ext uri="{BB962C8B-B14F-4D97-AF65-F5344CB8AC3E}">
        <p14:creationId xmlns:p14="http://schemas.microsoft.com/office/powerpoint/2010/main" val="421340019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42" name="Rectangle 2"/>
          <p:cNvSpPr>
            <a:spLocks/>
          </p:cNvSpPr>
          <p:nvPr/>
        </p:nvSpPr>
        <p:spPr bwMode="auto">
          <a:xfrm>
            <a:off x="228600" y="838200"/>
            <a:ext cx="68453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p>
            <a:pPr eaLnBrk="1" hangingPunct="1"/>
            <a:endParaRPr lang="en-US" altLang="it-IT" b="1">
              <a:latin typeface="Optima" pitchFamily="-28" charset="0"/>
              <a:sym typeface="Optima" pitchFamily="-28" charset="0"/>
            </a:endParaRPr>
          </a:p>
        </p:txBody>
      </p:sp>
      <p:sp>
        <p:nvSpPr>
          <p:cNvPr id="931843" name="Text Box 3"/>
          <p:cNvSpPr txBox="1">
            <a:spLocks noChangeArrowheads="1"/>
          </p:cNvSpPr>
          <p:nvPr/>
        </p:nvSpPr>
        <p:spPr bwMode="auto">
          <a:xfrm>
            <a:off x="464851" y="2808705"/>
            <a:ext cx="8280400" cy="3385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endParaRPr lang="it-IT" altLang="it-IT" sz="1200" b="1" dirty="0">
              <a:effectLst>
                <a:outerShdw blurRad="38100" dist="38100" dir="2700000" algn="tl">
                  <a:srgbClr val="C0C0C0"/>
                </a:outerShdw>
              </a:effectLst>
              <a:latin typeface="Microsoft Sans Serif" pitchFamily="34" charset="0"/>
            </a:endParaRPr>
          </a:p>
          <a:p>
            <a:pPr algn="ctr"/>
            <a:r>
              <a:rPr lang="it-IT" altLang="it-IT" sz="2000" b="1" dirty="0">
                <a:effectLst>
                  <a:outerShdw blurRad="38100" dist="38100" dir="2700000" algn="tl">
                    <a:srgbClr val="C0C0C0"/>
                  </a:outerShdw>
                </a:effectLst>
                <a:latin typeface="Microsoft Sans Serif" pitchFamily="34" charset="0"/>
              </a:rPr>
              <a:t>Corte di Giustizia, </a:t>
            </a:r>
            <a:r>
              <a:rPr lang="it-IT" altLang="it-IT" sz="2000" b="1" dirty="0" err="1">
                <a:effectLst>
                  <a:outerShdw blurRad="38100" dist="38100" dir="2700000" algn="tl">
                    <a:srgbClr val="C0C0C0"/>
                  </a:outerShdw>
                </a:effectLst>
                <a:latin typeface="Microsoft Sans Serif" pitchFamily="34" charset="0"/>
              </a:rPr>
              <a:t>Sent</a:t>
            </a:r>
            <a:r>
              <a:rPr lang="it-IT" altLang="it-IT" sz="2000" b="1" dirty="0">
                <a:effectLst>
                  <a:outerShdw blurRad="38100" dist="38100" dir="2700000" algn="tl">
                    <a:srgbClr val="C0C0C0"/>
                  </a:outerShdw>
                </a:effectLst>
                <a:latin typeface="Microsoft Sans Serif" pitchFamily="34" charset="0"/>
              </a:rPr>
              <a:t>. 21/07/05, n. C-207/04</a:t>
            </a:r>
          </a:p>
          <a:p>
            <a:pPr algn="just"/>
            <a:endParaRPr lang="it-IT" altLang="it-IT" dirty="0">
              <a:effectLst>
                <a:outerShdw blurRad="38100" dist="38100" dir="2700000" algn="tl">
                  <a:srgbClr val="C0C0C0"/>
                </a:outerShdw>
              </a:effectLst>
              <a:latin typeface="Microsoft Sans Serif" pitchFamily="34" charset="0"/>
            </a:endParaRPr>
          </a:p>
          <a:p>
            <a:pPr algn="just"/>
            <a:endParaRPr lang="it-IT" altLang="it-IT" dirty="0">
              <a:latin typeface="Microsoft Sans Serif" pitchFamily="34" charset="0"/>
            </a:endParaRPr>
          </a:p>
          <a:p>
            <a:pPr algn="just"/>
            <a:r>
              <a:rPr lang="it-IT" altLang="it-IT" sz="1600" dirty="0">
                <a:latin typeface="Microsoft Sans Serif" pitchFamily="34" charset="0"/>
              </a:rPr>
              <a:t>Incompatibilità dell’art. 19, comma 4bis, TUIR  con Direttiva 76/207/CEE</a:t>
            </a:r>
          </a:p>
          <a:p>
            <a:pPr algn="just"/>
            <a:endParaRPr lang="it-IT" altLang="it-IT" sz="1600" dirty="0">
              <a:latin typeface="Microsoft Sans Serif" pitchFamily="34" charset="0"/>
            </a:endParaRPr>
          </a:p>
          <a:p>
            <a:pPr algn="just"/>
            <a:endParaRPr lang="it-IT" altLang="it-IT" sz="1600" dirty="0">
              <a:latin typeface="Microsoft Sans Serif" pitchFamily="34" charset="0"/>
              <a:sym typeface="Wingdings" panose="05000000000000000000" pitchFamily="2" charset="2"/>
            </a:endParaRPr>
          </a:p>
          <a:p>
            <a:pPr algn="just"/>
            <a:endParaRPr lang="it-IT" altLang="it-IT" sz="1600" dirty="0">
              <a:latin typeface="Microsoft Sans Serif" pitchFamily="34" charset="0"/>
              <a:sym typeface="Wingdings" panose="05000000000000000000" pitchFamily="2" charset="2"/>
            </a:endParaRPr>
          </a:p>
          <a:p>
            <a:pPr algn="just"/>
            <a:r>
              <a:rPr lang="it-IT" altLang="it-IT" b="1" dirty="0">
                <a:latin typeface="Microsoft Sans Serif" pitchFamily="34" charset="0"/>
                <a:sym typeface="Wingdings" panose="05000000000000000000" pitchFamily="2" charset="2"/>
              </a:rPr>
              <a:t>Conseguenze =</a:t>
            </a:r>
            <a:r>
              <a:rPr lang="it-IT" altLang="it-IT" sz="1600" dirty="0">
                <a:latin typeface="Microsoft Sans Serif" pitchFamily="34" charset="0"/>
                <a:sym typeface="Wingdings" panose="05000000000000000000" pitchFamily="2" charset="2"/>
              </a:rPr>
              <a:t> direttiva self </a:t>
            </a:r>
            <a:r>
              <a:rPr lang="it-IT" altLang="it-IT" sz="1600" dirty="0" err="1">
                <a:latin typeface="Microsoft Sans Serif" pitchFamily="34" charset="0"/>
                <a:sym typeface="Wingdings" panose="05000000000000000000" pitchFamily="2" charset="2"/>
              </a:rPr>
              <a:t>executing</a:t>
            </a:r>
            <a:r>
              <a:rPr lang="it-IT" altLang="it-IT" sz="1600" dirty="0">
                <a:latin typeface="Microsoft Sans Serif" pitchFamily="34" charset="0"/>
                <a:sym typeface="Wingdings" panose="05000000000000000000" pitchFamily="2" charset="2"/>
              </a:rPr>
              <a:t>  rapporti Stato–privati: </a:t>
            </a:r>
            <a:r>
              <a:rPr lang="it-IT" altLang="it-IT" sz="1600" dirty="0">
                <a:latin typeface="Microsoft Sans Serif" pitchFamily="34" charset="0"/>
              </a:rPr>
              <a:t>disapplicazione parte   incompatibile art. 19, comma 4bis, TUIR (poi abrogato dall’art. 36, comma 23, D.L. 4/7/06, convertito in L. 4/8/06 n. 248) e riconoscimento beneficio anche a </a:t>
            </a:r>
            <a:r>
              <a:rPr lang="it-IT" altLang="it-IT" sz="1600" dirty="0">
                <a:latin typeface="Microsoft Sans Serif" pitchFamily="34" charset="0"/>
                <a:sym typeface="Wingdings" panose="05000000000000000000" pitchFamily="2" charset="2"/>
              </a:rPr>
              <a:t>uomini infra cinquantacinquenni  (cfr. </a:t>
            </a:r>
            <a:r>
              <a:rPr lang="it-IT" altLang="it-IT" sz="1600" b="1" dirty="0">
                <a:latin typeface="Microsoft Sans Serif" pitchFamily="34" charset="0"/>
                <a:sym typeface="Wingdings" panose="05000000000000000000" pitchFamily="2" charset="2"/>
              </a:rPr>
              <a:t>Circolare </a:t>
            </a:r>
            <a:r>
              <a:rPr lang="it-IT" altLang="it-IT" sz="1600" b="1" dirty="0">
                <a:latin typeface="Microsoft Sans Serif" pitchFamily="34" charset="0"/>
              </a:rPr>
              <a:t>Direzione Generale dell’Agenzia dell’Entrate n. 62/E del 29/12/08</a:t>
            </a:r>
            <a:r>
              <a:rPr lang="it-IT" altLang="it-IT" sz="1600" dirty="0">
                <a:latin typeface="Microsoft Sans Serif" pitchFamily="34" charset="0"/>
              </a:rPr>
              <a:t>)</a:t>
            </a:r>
          </a:p>
        </p:txBody>
      </p:sp>
      <p:sp>
        <p:nvSpPr>
          <p:cNvPr id="931845" name="AutoShape 5"/>
          <p:cNvSpPr>
            <a:spLocks noChangeArrowheads="1"/>
          </p:cNvSpPr>
          <p:nvPr/>
        </p:nvSpPr>
        <p:spPr bwMode="auto">
          <a:xfrm>
            <a:off x="4389151" y="4293096"/>
            <a:ext cx="431800" cy="503237"/>
          </a:xfrm>
          <a:prstGeom prst="downArrow">
            <a:avLst>
              <a:gd name="adj1" fmla="val 50000"/>
              <a:gd name="adj2" fmla="val 2913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0" name="AutoShape 5"/>
          <p:cNvSpPr>
            <a:spLocks noChangeArrowheads="1"/>
          </p:cNvSpPr>
          <p:nvPr/>
        </p:nvSpPr>
        <p:spPr bwMode="auto">
          <a:xfrm>
            <a:off x="4389150" y="3429000"/>
            <a:ext cx="431800" cy="365084"/>
          </a:xfrm>
          <a:prstGeom prst="downArrow">
            <a:avLst>
              <a:gd name="adj1" fmla="val 50000"/>
              <a:gd name="adj2" fmla="val 2913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1" name="Rettangolo 10"/>
          <p:cNvSpPr/>
          <p:nvPr/>
        </p:nvSpPr>
        <p:spPr>
          <a:xfrm>
            <a:off x="1370757" y="682133"/>
            <a:ext cx="6624736" cy="36933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lvl="0">
              <a:defRPr/>
            </a:pPr>
            <a:r>
              <a:rPr lang="it-IT" altLang="it-IT" b="1" cap="all" dirty="0">
                <a:solidFill>
                  <a:srgbClr val="0070C0"/>
                </a:solidFill>
                <a:latin typeface="Arial" panose="020B0604020202020204" pitchFamily="34" charset="0"/>
                <a:cs typeface="Arial" panose="020B0604020202020204" pitchFamily="34" charset="0"/>
              </a:rPr>
              <a:t>d. L</a:t>
            </a:r>
            <a:r>
              <a:rPr lang="it-IT" altLang="it-IT" b="1" dirty="0">
                <a:solidFill>
                  <a:srgbClr val="0070C0"/>
                </a:solidFill>
                <a:latin typeface="Arial" panose="020B0604020202020204" pitchFamily="34" charset="0"/>
                <a:cs typeface="Arial" panose="020B0604020202020204" pitchFamily="34" charset="0"/>
              </a:rPr>
              <a:t>gs. 4 marzo 2015, n. 23 – c.d. Decreto Tutele Crescenti</a:t>
            </a:r>
            <a:r>
              <a:rPr lang="it-IT" altLang="it-IT" b="1" cap="all" dirty="0">
                <a:solidFill>
                  <a:srgbClr val="0070C0"/>
                </a:solidFill>
                <a:latin typeface="Arial" panose="020B0604020202020204" pitchFamily="34" charset="0"/>
                <a:cs typeface="Arial" panose="020B0604020202020204" pitchFamily="34" charset="0"/>
              </a:rPr>
              <a:t> </a:t>
            </a:r>
            <a:endParaRPr lang="it-IT" altLang="it-IT" sz="3200" b="1" cap="all" dirty="0">
              <a:solidFill>
                <a:srgbClr val="0070C0"/>
              </a:solidFill>
              <a:latin typeface="Arial" panose="020B0604020202020204" pitchFamily="34" charset="0"/>
              <a:cs typeface="Arial" panose="020B0604020202020204" pitchFamily="34" charset="0"/>
            </a:endParaRPr>
          </a:p>
        </p:txBody>
      </p:sp>
      <p:sp>
        <p:nvSpPr>
          <p:cNvPr id="12" name="CasellaDiTesto 11"/>
          <p:cNvSpPr txBox="1"/>
          <p:nvPr/>
        </p:nvSpPr>
        <p:spPr>
          <a:xfrm>
            <a:off x="827336" y="1363262"/>
            <a:ext cx="7632848" cy="523875"/>
          </a:xfrm>
          <a:prstGeom prst="rect">
            <a:avLst/>
          </a:prstGeom>
          <a:noFill/>
          <a:ln w="28575">
            <a:solidFill>
              <a:srgbClr val="FF0000"/>
            </a:solidFill>
          </a:ln>
        </p:spPr>
        <p:txBody>
          <a:bodyPr wrap="square">
            <a:spAutoFit/>
          </a:bodyPr>
          <a:lstStyle/>
          <a:p>
            <a:pPr algn="ctr" eaLnBrk="1" fontAlgn="auto" hangingPunct="1">
              <a:spcBef>
                <a:spcPts val="0"/>
              </a:spcBef>
              <a:spcAft>
                <a:spcPts val="0"/>
              </a:spcAft>
              <a:defRPr/>
            </a:pPr>
            <a:r>
              <a:rPr lang="it-IT" sz="2800" b="1" cap="small" dirty="0">
                <a:solidFill>
                  <a:srgbClr val="0070C0"/>
                </a:solidFill>
                <a:latin typeface="Arial" panose="020B0604020202020204" pitchFamily="34" charset="0"/>
                <a:cs typeface="Arial" panose="020B0604020202020204" pitchFamily="34" charset="0"/>
              </a:rPr>
              <a:t>Spunti di Riflessione</a:t>
            </a:r>
          </a:p>
        </p:txBody>
      </p:sp>
      <p:sp>
        <p:nvSpPr>
          <p:cNvPr id="13" name="Rectangle 4"/>
          <p:cNvSpPr>
            <a:spLocks noChangeArrowheads="1"/>
          </p:cNvSpPr>
          <p:nvPr/>
        </p:nvSpPr>
        <p:spPr bwMode="auto">
          <a:xfrm>
            <a:off x="2467071" y="2060848"/>
            <a:ext cx="4275959" cy="576064"/>
          </a:xfrm>
          <a:prstGeom prst="rect">
            <a:avLst/>
          </a:prstGeom>
          <a:solidFill>
            <a:schemeClr val="bg2">
              <a:lumMod val="20000"/>
              <a:lumOff val="80000"/>
            </a:schemeClr>
          </a:solidFill>
          <a:ln w="9525">
            <a:solidFill>
              <a:schemeClr val="tx1"/>
            </a:solidFill>
            <a:miter lim="800000"/>
            <a:headEnd/>
            <a:tailEnd/>
          </a:ln>
          <a:effectLst/>
        </p:spPr>
        <p:txBody>
          <a:bodyPr wrap="none" anchor="ctr"/>
          <a:lstStyle>
            <a:lvl1pPr algn="l">
              <a:spcBef>
                <a:spcPct val="20000"/>
              </a:spcBef>
              <a:buChar char="•"/>
              <a:defRPr sz="3200">
                <a:solidFill>
                  <a:schemeClr val="tx1"/>
                </a:solidFill>
                <a:latin typeface="Arial" pitchFamily="34" charset="0"/>
                <a:ea typeface="ヒラギノ角ゴ Pro W3" pitchFamily="-28" charset="-128"/>
              </a:defRPr>
            </a:lvl1pPr>
            <a:lvl2pPr marL="742950" indent="-285750" algn="l">
              <a:spcBef>
                <a:spcPct val="20000"/>
              </a:spcBef>
              <a:buChar char="–"/>
              <a:defRPr sz="2800">
                <a:solidFill>
                  <a:schemeClr val="tx1"/>
                </a:solidFill>
                <a:latin typeface="Arial" pitchFamily="34" charset="0"/>
                <a:ea typeface="ヒラギノ角ゴ Pro W3" pitchFamily="-28" charset="-128"/>
              </a:defRPr>
            </a:lvl2pPr>
            <a:lvl3pPr marL="1143000" indent="-228600" algn="l">
              <a:spcBef>
                <a:spcPct val="20000"/>
              </a:spcBef>
              <a:buChar char="•"/>
              <a:defRPr sz="2400">
                <a:solidFill>
                  <a:schemeClr val="tx1"/>
                </a:solidFill>
                <a:latin typeface="Arial" pitchFamily="34" charset="0"/>
                <a:ea typeface="ヒラギノ角ゴ Pro W3" pitchFamily="-28" charset="-128"/>
              </a:defRPr>
            </a:lvl3pPr>
            <a:lvl4pPr marL="1600200" indent="-228600" algn="l">
              <a:spcBef>
                <a:spcPct val="20000"/>
              </a:spcBef>
              <a:buChar char="–"/>
              <a:defRPr sz="2000">
                <a:solidFill>
                  <a:schemeClr val="tx1"/>
                </a:solidFill>
                <a:latin typeface="Arial" pitchFamily="34" charset="0"/>
                <a:ea typeface="ヒラギノ角ゴ Pro W3" pitchFamily="-28" charset="-128"/>
              </a:defRPr>
            </a:lvl4pPr>
            <a:lvl5pPr marL="2057400" indent="-228600" algn="l">
              <a:spcBef>
                <a:spcPct val="20000"/>
              </a:spcBef>
              <a:buChar char="»"/>
              <a:defRPr sz="2000">
                <a:solidFill>
                  <a:schemeClr val="tx1"/>
                </a:solidFill>
                <a:latin typeface="Arial" pitchFamily="34" charset="0"/>
                <a:ea typeface="ヒラギノ角ゴ Pro W3" pitchFamily="-28"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ヒラギノ角ゴ Pro W3" pitchFamily="-28"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ヒラギノ角ゴ Pro W3" pitchFamily="-28"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ヒラギノ角ゴ Pro W3" pitchFamily="-28"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ヒラギノ角ゴ Pro W3" pitchFamily="-28" charset="-128"/>
              </a:defRPr>
            </a:lvl9pPr>
          </a:lstStyle>
          <a:p>
            <a:pPr algn="ctr">
              <a:spcBef>
                <a:spcPct val="0"/>
              </a:spcBef>
              <a:buFontTx/>
              <a:buNone/>
              <a:defRPr/>
            </a:pPr>
            <a:r>
              <a:rPr lang="it-IT" altLang="it-IT" sz="1800" b="1" dirty="0">
                <a:solidFill>
                  <a:schemeClr val="tx2"/>
                </a:solidFill>
                <a:cs typeface="Arial" panose="020B0604020202020204" pitchFamily="34" charset="0"/>
              </a:rPr>
              <a:t>Art. 6 </a:t>
            </a:r>
          </a:p>
          <a:p>
            <a:pPr algn="ctr">
              <a:spcBef>
                <a:spcPct val="0"/>
              </a:spcBef>
              <a:buFontTx/>
              <a:buNone/>
              <a:defRPr/>
            </a:pPr>
            <a:r>
              <a:rPr lang="it-IT" altLang="it-IT" sz="1800" b="1" dirty="0">
                <a:solidFill>
                  <a:schemeClr val="tx2"/>
                </a:solidFill>
                <a:cs typeface="Arial" panose="020B0604020202020204" pitchFamily="34" charset="0"/>
              </a:rPr>
              <a:t>Offerta di conciliazione</a:t>
            </a:r>
          </a:p>
        </p:txBody>
      </p:sp>
      <p:sp>
        <p:nvSpPr>
          <p:cNvPr id="3" name="Segnaposto numero diapositiva 2"/>
          <p:cNvSpPr>
            <a:spLocks noGrp="1"/>
          </p:cNvSpPr>
          <p:nvPr>
            <p:ph type="sldNum" sz="quarter" idx="12"/>
          </p:nvPr>
        </p:nvSpPr>
        <p:spPr/>
        <p:txBody>
          <a:bodyPr/>
          <a:lstStyle/>
          <a:p>
            <a:fld id="{E7A41E1B-4F70-4964-A407-84C68BE8251C}" type="slidenum">
              <a:rPr lang="it-IT" smtClean="0">
                <a:solidFill>
                  <a:schemeClr val="tx1"/>
                </a:solidFill>
              </a:rPr>
              <a:t>54</a:t>
            </a:fld>
            <a:endParaRPr lang="it-IT">
              <a:solidFill>
                <a:schemeClr val="tx1"/>
              </a:solidFill>
            </a:endParaRPr>
          </a:p>
        </p:txBody>
      </p:sp>
      <p:sp>
        <p:nvSpPr>
          <p:cNvPr id="2" name="Segnaposto piè di pagina 1"/>
          <p:cNvSpPr>
            <a:spLocks noGrp="1"/>
          </p:cNvSpPr>
          <p:nvPr>
            <p:ph type="ftr" sz="quarter" idx="11"/>
          </p:nvPr>
        </p:nvSpPr>
        <p:spPr/>
        <p:txBody>
          <a:bodyPr/>
          <a:lstStyle/>
          <a:p>
            <a:r>
              <a:rPr lang="it-IT"/>
              <a:t>Avv. Renato Scorcelli </a:t>
            </a:r>
          </a:p>
          <a:p>
            <a:r>
              <a:rPr lang="it-IT"/>
              <a:t> rscorcelli@splegal.it </a:t>
            </a:r>
            <a:endParaRPr lang="it-IT" dirty="0"/>
          </a:p>
        </p:txBody>
      </p:sp>
    </p:spTree>
    <p:extLst>
      <p:ext uri="{BB962C8B-B14F-4D97-AF65-F5344CB8AC3E}">
        <p14:creationId xmlns:p14="http://schemas.microsoft.com/office/powerpoint/2010/main" val="130424306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42" name="Rectangle 2"/>
          <p:cNvSpPr>
            <a:spLocks/>
          </p:cNvSpPr>
          <p:nvPr/>
        </p:nvSpPr>
        <p:spPr bwMode="auto">
          <a:xfrm>
            <a:off x="228600" y="838200"/>
            <a:ext cx="68453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p>
            <a:pPr eaLnBrk="1" hangingPunct="1"/>
            <a:endParaRPr lang="en-US" altLang="it-IT" b="1">
              <a:latin typeface="Optima" pitchFamily="-28" charset="0"/>
              <a:sym typeface="Optima" pitchFamily="-28" charset="0"/>
            </a:endParaRPr>
          </a:p>
        </p:txBody>
      </p:sp>
      <p:sp>
        <p:nvSpPr>
          <p:cNvPr id="931843" name="Text Box 3"/>
          <p:cNvSpPr txBox="1">
            <a:spLocks noChangeArrowheads="1"/>
          </p:cNvSpPr>
          <p:nvPr/>
        </p:nvSpPr>
        <p:spPr bwMode="auto">
          <a:xfrm>
            <a:off x="431800" y="2987076"/>
            <a:ext cx="8280400"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it-IT" altLang="it-IT" sz="2400" dirty="0">
                <a:effectLst>
                  <a:outerShdw blurRad="38100" dist="38100" dir="2700000" algn="tl">
                    <a:srgbClr val="C0C0C0"/>
                  </a:outerShdw>
                </a:effectLst>
                <a:latin typeface="Microsoft Sans Serif" pitchFamily="34" charset="0"/>
              </a:rPr>
              <a:t>Per </a:t>
            </a:r>
            <a:r>
              <a:rPr lang="it-IT" altLang="it-IT" sz="2400" b="1" dirty="0">
                <a:effectLst>
                  <a:outerShdw blurRad="38100" dist="38100" dir="2700000" algn="tl">
                    <a:srgbClr val="C0C0C0"/>
                  </a:outerShdw>
                </a:effectLst>
                <a:latin typeface="Microsoft Sans Serif" pitchFamily="34" charset="0"/>
              </a:rPr>
              <a:t>analogia </a:t>
            </a:r>
            <a:endParaRPr lang="it-IT" altLang="it-IT" sz="2400" b="1" dirty="0">
              <a:effectLst>
                <a:outerShdw blurRad="38100" dist="38100" dir="2700000" algn="tl">
                  <a:srgbClr val="C0C0C0"/>
                </a:outerShdw>
              </a:effectLst>
              <a:latin typeface="Microsoft Sans Serif" pitchFamily="34" charset="0"/>
              <a:sym typeface="Wingdings" panose="05000000000000000000" pitchFamily="2" charset="2"/>
            </a:endParaRPr>
          </a:p>
          <a:p>
            <a:pPr algn="just"/>
            <a:endParaRPr lang="it-IT" altLang="it-IT" sz="2400" dirty="0">
              <a:effectLst>
                <a:outerShdw blurRad="38100" dist="38100" dir="2700000" algn="tl">
                  <a:srgbClr val="C0C0C0"/>
                </a:outerShdw>
              </a:effectLst>
              <a:latin typeface="Microsoft Sans Serif" pitchFamily="34" charset="0"/>
              <a:sym typeface="Wingdings" panose="05000000000000000000" pitchFamily="2" charset="2"/>
            </a:endParaRPr>
          </a:p>
          <a:p>
            <a:pPr algn="just"/>
            <a:endParaRPr lang="it-IT" altLang="it-IT" sz="2400" dirty="0">
              <a:effectLst>
                <a:outerShdw blurRad="38100" dist="38100" dir="2700000" algn="tl">
                  <a:srgbClr val="C0C0C0"/>
                </a:outerShdw>
              </a:effectLst>
              <a:latin typeface="Microsoft Sans Serif" pitchFamily="34" charset="0"/>
            </a:endParaRPr>
          </a:p>
          <a:p>
            <a:pPr algn="just"/>
            <a:r>
              <a:rPr lang="it-IT" altLang="it-IT" sz="2400" dirty="0">
                <a:effectLst>
                  <a:outerShdw blurRad="38100" dist="38100" dir="2700000" algn="tl">
                    <a:srgbClr val="C0C0C0"/>
                  </a:outerShdw>
                </a:effectLst>
                <a:latin typeface="Microsoft Sans Serif" pitchFamily="34" charset="0"/>
              </a:rPr>
              <a:t>Riconoscimento </a:t>
            </a:r>
            <a:r>
              <a:rPr lang="it-IT" altLang="it-IT" sz="2400" b="1" dirty="0">
                <a:latin typeface="Microsoft Sans Serif" pitchFamily="34" charset="0"/>
              </a:rPr>
              <a:t>beneficio fiscale </a:t>
            </a:r>
            <a:r>
              <a:rPr lang="it-IT" altLang="it-IT" sz="2400" dirty="0">
                <a:effectLst>
                  <a:outerShdw blurRad="38100" dist="38100" dir="2700000" algn="tl">
                    <a:srgbClr val="C0C0C0"/>
                  </a:outerShdw>
                </a:effectLst>
                <a:latin typeface="Microsoft Sans Serif" pitchFamily="34" charset="0"/>
              </a:rPr>
              <a:t>– nei limiti dell’art. 6 D.lgs. 23/2015 - </a:t>
            </a:r>
            <a:r>
              <a:rPr lang="it-IT" altLang="it-IT" sz="2400" b="1" dirty="0">
                <a:effectLst>
                  <a:outerShdw blurRad="38100" dist="38100" dir="2700000" algn="tl">
                    <a:srgbClr val="C0C0C0"/>
                  </a:outerShdw>
                </a:effectLst>
                <a:latin typeface="Microsoft Sans Serif" pitchFamily="34" charset="0"/>
              </a:rPr>
              <a:t>a tutti i lavoratori, anche non assunti </a:t>
            </a:r>
            <a:r>
              <a:rPr lang="it-IT" altLang="it-IT" sz="2400" dirty="0">
                <a:effectLst>
                  <a:outerShdw blurRad="38100" dist="38100" dir="2700000" algn="tl">
                    <a:srgbClr val="C0C0C0"/>
                  </a:outerShdw>
                </a:effectLst>
                <a:latin typeface="Microsoft Sans Serif" pitchFamily="34" charset="0"/>
              </a:rPr>
              <a:t>con contratto a </a:t>
            </a:r>
            <a:r>
              <a:rPr lang="it-IT" altLang="it-IT" sz="2400" b="1" dirty="0">
                <a:latin typeface="Microsoft Sans Serif" pitchFamily="34" charset="0"/>
              </a:rPr>
              <a:t>tutele crescenti</a:t>
            </a:r>
            <a:r>
              <a:rPr lang="it-IT" altLang="it-IT" sz="2400" dirty="0">
                <a:effectLst>
                  <a:outerShdw blurRad="38100" dist="38100" dir="2700000" algn="tl">
                    <a:srgbClr val="C0C0C0"/>
                  </a:outerShdw>
                </a:effectLst>
                <a:latin typeface="Microsoft Sans Serif" pitchFamily="34" charset="0"/>
              </a:rPr>
              <a:t>?</a:t>
            </a:r>
            <a:endParaRPr lang="it-IT" altLang="it-IT" sz="2400" dirty="0">
              <a:latin typeface="Microsoft Sans Serif" pitchFamily="34" charset="0"/>
            </a:endParaRPr>
          </a:p>
          <a:p>
            <a:pPr algn="just"/>
            <a:endParaRPr lang="it-IT" altLang="it-IT" dirty="0">
              <a:latin typeface="Microsoft Sans Serif" pitchFamily="34" charset="0"/>
            </a:endParaRPr>
          </a:p>
          <a:p>
            <a:pPr algn="just"/>
            <a:endParaRPr lang="it-IT" altLang="it-IT" dirty="0">
              <a:latin typeface="Microsoft Sans Serif" pitchFamily="34" charset="0"/>
            </a:endParaRPr>
          </a:p>
          <a:p>
            <a:pPr algn="just"/>
            <a:r>
              <a:rPr lang="it-IT" altLang="it-IT" dirty="0">
                <a:latin typeface="Microsoft Sans Serif" pitchFamily="34" charset="0"/>
              </a:rPr>
              <a:t> </a:t>
            </a:r>
            <a:br>
              <a:rPr lang="it-IT" altLang="it-IT" dirty="0">
                <a:latin typeface="Microsoft Sans Serif" pitchFamily="34" charset="0"/>
              </a:rPr>
            </a:br>
            <a:endParaRPr lang="it-IT" altLang="it-IT" dirty="0">
              <a:latin typeface="Microsoft Sans Serif" pitchFamily="34" charset="0"/>
            </a:endParaRPr>
          </a:p>
          <a:p>
            <a:pPr algn="just"/>
            <a:endParaRPr lang="it-IT" altLang="it-IT" dirty="0">
              <a:latin typeface="Microsoft Sans Serif" pitchFamily="34" charset="0"/>
            </a:endParaRPr>
          </a:p>
        </p:txBody>
      </p:sp>
      <p:sp>
        <p:nvSpPr>
          <p:cNvPr id="11" name="Rettangolo 10"/>
          <p:cNvSpPr/>
          <p:nvPr/>
        </p:nvSpPr>
        <p:spPr>
          <a:xfrm>
            <a:off x="1280266" y="838200"/>
            <a:ext cx="6624736" cy="36933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lvl="0">
              <a:defRPr/>
            </a:pPr>
            <a:r>
              <a:rPr lang="it-IT" altLang="it-IT" b="1" cap="all" dirty="0">
                <a:solidFill>
                  <a:srgbClr val="0070C0"/>
                </a:solidFill>
                <a:latin typeface="Arial" panose="020B0604020202020204" pitchFamily="34" charset="0"/>
                <a:cs typeface="Arial" panose="020B0604020202020204" pitchFamily="34" charset="0"/>
              </a:rPr>
              <a:t>d. L</a:t>
            </a:r>
            <a:r>
              <a:rPr lang="it-IT" altLang="it-IT" b="1" dirty="0">
                <a:solidFill>
                  <a:srgbClr val="0070C0"/>
                </a:solidFill>
                <a:latin typeface="Arial" panose="020B0604020202020204" pitchFamily="34" charset="0"/>
                <a:cs typeface="Arial" panose="020B0604020202020204" pitchFamily="34" charset="0"/>
              </a:rPr>
              <a:t>gs. 4 marzo 2015, n. 23 – c.d. Decreto Tutele Crescenti</a:t>
            </a:r>
            <a:r>
              <a:rPr lang="it-IT" altLang="it-IT" b="1" cap="all" dirty="0">
                <a:solidFill>
                  <a:srgbClr val="0070C0"/>
                </a:solidFill>
                <a:latin typeface="Arial" panose="020B0604020202020204" pitchFamily="34" charset="0"/>
                <a:cs typeface="Arial" panose="020B0604020202020204" pitchFamily="34" charset="0"/>
              </a:rPr>
              <a:t> </a:t>
            </a:r>
            <a:endParaRPr lang="it-IT" altLang="it-IT" sz="3200" b="1" cap="all" dirty="0">
              <a:solidFill>
                <a:srgbClr val="0070C0"/>
              </a:solidFill>
              <a:latin typeface="Arial" panose="020B0604020202020204" pitchFamily="34" charset="0"/>
              <a:cs typeface="Arial" panose="020B0604020202020204" pitchFamily="34" charset="0"/>
            </a:endParaRPr>
          </a:p>
        </p:txBody>
      </p:sp>
      <p:sp>
        <p:nvSpPr>
          <p:cNvPr id="12" name="CasellaDiTesto 11"/>
          <p:cNvSpPr txBox="1"/>
          <p:nvPr/>
        </p:nvSpPr>
        <p:spPr>
          <a:xfrm>
            <a:off x="755576" y="1480577"/>
            <a:ext cx="7632848" cy="523875"/>
          </a:xfrm>
          <a:prstGeom prst="rect">
            <a:avLst/>
          </a:prstGeom>
          <a:noFill/>
          <a:ln w="28575">
            <a:solidFill>
              <a:srgbClr val="FF0000"/>
            </a:solidFill>
          </a:ln>
        </p:spPr>
        <p:txBody>
          <a:bodyPr wrap="square">
            <a:spAutoFit/>
          </a:bodyPr>
          <a:lstStyle/>
          <a:p>
            <a:pPr algn="ctr" eaLnBrk="1" fontAlgn="auto" hangingPunct="1">
              <a:spcBef>
                <a:spcPts val="0"/>
              </a:spcBef>
              <a:spcAft>
                <a:spcPts val="0"/>
              </a:spcAft>
              <a:defRPr/>
            </a:pPr>
            <a:r>
              <a:rPr lang="it-IT" sz="2800" b="1" cap="small" dirty="0">
                <a:solidFill>
                  <a:srgbClr val="0070C0"/>
                </a:solidFill>
                <a:latin typeface="Arial" panose="020B0604020202020204" pitchFamily="34" charset="0"/>
                <a:cs typeface="Arial" panose="020B0604020202020204" pitchFamily="34" charset="0"/>
              </a:rPr>
              <a:t>Spunti di Riflessione</a:t>
            </a:r>
          </a:p>
        </p:txBody>
      </p:sp>
      <p:sp>
        <p:nvSpPr>
          <p:cNvPr id="13" name="Rectangle 4"/>
          <p:cNvSpPr>
            <a:spLocks noChangeArrowheads="1"/>
          </p:cNvSpPr>
          <p:nvPr/>
        </p:nvSpPr>
        <p:spPr bwMode="auto">
          <a:xfrm>
            <a:off x="2357754" y="2276872"/>
            <a:ext cx="4428492" cy="576064"/>
          </a:xfrm>
          <a:prstGeom prst="rect">
            <a:avLst/>
          </a:prstGeom>
          <a:solidFill>
            <a:schemeClr val="bg2">
              <a:lumMod val="20000"/>
              <a:lumOff val="80000"/>
            </a:schemeClr>
          </a:solidFill>
          <a:ln w="9525">
            <a:solidFill>
              <a:schemeClr val="tx1"/>
            </a:solidFill>
            <a:miter lim="800000"/>
            <a:headEnd/>
            <a:tailEnd/>
          </a:ln>
          <a:effectLst/>
        </p:spPr>
        <p:txBody>
          <a:bodyPr wrap="none" anchor="ctr"/>
          <a:lstStyle>
            <a:lvl1pPr algn="l">
              <a:spcBef>
                <a:spcPct val="20000"/>
              </a:spcBef>
              <a:buChar char="•"/>
              <a:defRPr sz="3200">
                <a:solidFill>
                  <a:schemeClr val="tx1"/>
                </a:solidFill>
                <a:latin typeface="Arial" pitchFamily="34" charset="0"/>
                <a:ea typeface="ヒラギノ角ゴ Pro W3" pitchFamily="-28" charset="-128"/>
              </a:defRPr>
            </a:lvl1pPr>
            <a:lvl2pPr marL="742950" indent="-285750" algn="l">
              <a:spcBef>
                <a:spcPct val="20000"/>
              </a:spcBef>
              <a:buChar char="–"/>
              <a:defRPr sz="2800">
                <a:solidFill>
                  <a:schemeClr val="tx1"/>
                </a:solidFill>
                <a:latin typeface="Arial" pitchFamily="34" charset="0"/>
                <a:ea typeface="ヒラギノ角ゴ Pro W3" pitchFamily="-28" charset="-128"/>
              </a:defRPr>
            </a:lvl2pPr>
            <a:lvl3pPr marL="1143000" indent="-228600" algn="l">
              <a:spcBef>
                <a:spcPct val="20000"/>
              </a:spcBef>
              <a:buChar char="•"/>
              <a:defRPr sz="2400">
                <a:solidFill>
                  <a:schemeClr val="tx1"/>
                </a:solidFill>
                <a:latin typeface="Arial" pitchFamily="34" charset="0"/>
                <a:ea typeface="ヒラギノ角ゴ Pro W3" pitchFamily="-28" charset="-128"/>
              </a:defRPr>
            </a:lvl3pPr>
            <a:lvl4pPr marL="1600200" indent="-228600" algn="l">
              <a:spcBef>
                <a:spcPct val="20000"/>
              </a:spcBef>
              <a:buChar char="–"/>
              <a:defRPr sz="2000">
                <a:solidFill>
                  <a:schemeClr val="tx1"/>
                </a:solidFill>
                <a:latin typeface="Arial" pitchFamily="34" charset="0"/>
                <a:ea typeface="ヒラギノ角ゴ Pro W3" pitchFamily="-28" charset="-128"/>
              </a:defRPr>
            </a:lvl4pPr>
            <a:lvl5pPr marL="2057400" indent="-228600" algn="l">
              <a:spcBef>
                <a:spcPct val="20000"/>
              </a:spcBef>
              <a:buChar char="»"/>
              <a:defRPr sz="2000">
                <a:solidFill>
                  <a:schemeClr val="tx1"/>
                </a:solidFill>
                <a:latin typeface="Arial" pitchFamily="34" charset="0"/>
                <a:ea typeface="ヒラギノ角ゴ Pro W3" pitchFamily="-28"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ヒラギノ角ゴ Pro W3" pitchFamily="-28"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ヒラギノ角ゴ Pro W3" pitchFamily="-28"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ヒラギノ角ゴ Pro W3" pitchFamily="-28"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ヒラギノ角ゴ Pro W3" pitchFamily="-28" charset="-128"/>
              </a:defRPr>
            </a:lvl9pPr>
          </a:lstStyle>
          <a:p>
            <a:pPr algn="ctr">
              <a:spcBef>
                <a:spcPct val="0"/>
              </a:spcBef>
              <a:buFontTx/>
              <a:buNone/>
              <a:defRPr/>
            </a:pPr>
            <a:r>
              <a:rPr lang="it-IT" altLang="it-IT" sz="2000" b="1" dirty="0">
                <a:solidFill>
                  <a:schemeClr val="tx2"/>
                </a:solidFill>
                <a:cs typeface="Arial" panose="020B0604020202020204" pitchFamily="34" charset="0"/>
              </a:rPr>
              <a:t>Art. 6 </a:t>
            </a:r>
          </a:p>
          <a:p>
            <a:pPr algn="ctr">
              <a:spcBef>
                <a:spcPct val="0"/>
              </a:spcBef>
              <a:buFontTx/>
              <a:buNone/>
              <a:defRPr/>
            </a:pPr>
            <a:r>
              <a:rPr lang="it-IT" altLang="it-IT" sz="2000" b="1" dirty="0">
                <a:solidFill>
                  <a:schemeClr val="tx2"/>
                </a:solidFill>
                <a:cs typeface="Arial" panose="020B0604020202020204" pitchFamily="34" charset="0"/>
              </a:rPr>
              <a:t>Offerta di conciliazione</a:t>
            </a:r>
          </a:p>
        </p:txBody>
      </p:sp>
      <p:sp>
        <p:nvSpPr>
          <p:cNvPr id="14" name="AutoShape 5"/>
          <p:cNvSpPr>
            <a:spLocks noChangeArrowheads="1"/>
          </p:cNvSpPr>
          <p:nvPr/>
        </p:nvSpPr>
        <p:spPr bwMode="auto">
          <a:xfrm>
            <a:off x="4427860" y="3536602"/>
            <a:ext cx="431800" cy="503237"/>
          </a:xfrm>
          <a:prstGeom prst="downArrow">
            <a:avLst>
              <a:gd name="adj1" fmla="val 50000"/>
              <a:gd name="adj2" fmla="val 2913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3" name="Segnaposto numero diapositiva 2"/>
          <p:cNvSpPr>
            <a:spLocks noGrp="1"/>
          </p:cNvSpPr>
          <p:nvPr>
            <p:ph type="sldNum" sz="quarter" idx="12"/>
          </p:nvPr>
        </p:nvSpPr>
        <p:spPr/>
        <p:txBody>
          <a:bodyPr/>
          <a:lstStyle/>
          <a:p>
            <a:fld id="{E7A41E1B-4F70-4964-A407-84C68BE8251C}" type="slidenum">
              <a:rPr lang="it-IT" smtClean="0">
                <a:solidFill>
                  <a:schemeClr val="tx1"/>
                </a:solidFill>
              </a:rPr>
              <a:t>55</a:t>
            </a:fld>
            <a:endParaRPr lang="it-IT" dirty="0">
              <a:solidFill>
                <a:schemeClr val="tx1"/>
              </a:solidFill>
            </a:endParaRPr>
          </a:p>
        </p:txBody>
      </p:sp>
      <p:sp>
        <p:nvSpPr>
          <p:cNvPr id="2" name="Segnaposto piè di pagina 1"/>
          <p:cNvSpPr>
            <a:spLocks noGrp="1"/>
          </p:cNvSpPr>
          <p:nvPr>
            <p:ph type="ftr" sz="quarter" idx="11"/>
          </p:nvPr>
        </p:nvSpPr>
        <p:spPr/>
        <p:txBody>
          <a:bodyPr/>
          <a:lstStyle/>
          <a:p>
            <a:r>
              <a:rPr lang="it-IT"/>
              <a:t>Avv. Renato Scorcelli  </a:t>
            </a:r>
          </a:p>
          <a:p>
            <a:r>
              <a:rPr lang="it-IT"/>
              <a:t>rscorcelli@splegal.it </a:t>
            </a:r>
            <a:endParaRPr lang="it-IT" dirty="0"/>
          </a:p>
        </p:txBody>
      </p:sp>
    </p:spTree>
    <p:extLst>
      <p:ext uri="{BB962C8B-B14F-4D97-AF65-F5344CB8AC3E}">
        <p14:creationId xmlns:p14="http://schemas.microsoft.com/office/powerpoint/2010/main" val="318840604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42" name="Rectangle 2"/>
          <p:cNvSpPr>
            <a:spLocks/>
          </p:cNvSpPr>
          <p:nvPr/>
        </p:nvSpPr>
        <p:spPr bwMode="auto">
          <a:xfrm>
            <a:off x="228600" y="838200"/>
            <a:ext cx="68453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p>
            <a:endParaRPr lang="en-US" altLang="it-IT" b="1">
              <a:solidFill>
                <a:prstClr val="black"/>
              </a:solidFill>
              <a:latin typeface="Optima" pitchFamily="-28" charset="0"/>
              <a:sym typeface="Optima" pitchFamily="-28" charset="0"/>
            </a:endParaRPr>
          </a:p>
        </p:txBody>
      </p:sp>
      <p:sp>
        <p:nvSpPr>
          <p:cNvPr id="931843" name="Text Box 3"/>
          <p:cNvSpPr txBox="1">
            <a:spLocks noChangeArrowheads="1"/>
          </p:cNvSpPr>
          <p:nvPr/>
        </p:nvSpPr>
        <p:spPr bwMode="auto">
          <a:xfrm>
            <a:off x="431800" y="2987076"/>
            <a:ext cx="82804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endParaRPr lang="it-IT" altLang="it-IT" sz="2400" b="1" dirty="0">
              <a:solidFill>
                <a:prstClr val="black"/>
              </a:solidFill>
              <a:effectLst>
                <a:outerShdw blurRad="38100" dist="38100" dir="2700000" algn="tl">
                  <a:srgbClr val="C0C0C0"/>
                </a:outerShdw>
              </a:effectLst>
              <a:latin typeface="Microsoft Sans Serif" pitchFamily="34" charset="0"/>
              <a:sym typeface="Wingdings" panose="05000000000000000000" pitchFamily="2" charset="2"/>
            </a:endParaRPr>
          </a:p>
          <a:p>
            <a:pPr algn="just"/>
            <a:endParaRPr lang="it-IT" altLang="it-IT" sz="2400" dirty="0">
              <a:solidFill>
                <a:prstClr val="black"/>
              </a:solidFill>
              <a:effectLst>
                <a:outerShdw blurRad="38100" dist="38100" dir="2700000" algn="tl">
                  <a:srgbClr val="C0C0C0"/>
                </a:outerShdw>
              </a:effectLst>
              <a:latin typeface="Microsoft Sans Serif" pitchFamily="34" charset="0"/>
              <a:sym typeface="Wingdings" panose="05000000000000000000" pitchFamily="2" charset="2"/>
            </a:endParaRPr>
          </a:p>
          <a:p>
            <a:pPr algn="just"/>
            <a:endParaRPr lang="it-IT" altLang="it-IT" sz="2400" dirty="0">
              <a:solidFill>
                <a:prstClr val="black"/>
              </a:solidFill>
              <a:effectLst>
                <a:outerShdw blurRad="38100" dist="38100" dir="2700000" algn="tl">
                  <a:srgbClr val="C0C0C0"/>
                </a:outerShdw>
              </a:effectLst>
              <a:latin typeface="Microsoft Sans Serif" pitchFamily="34" charset="0"/>
            </a:endParaRPr>
          </a:p>
          <a:p>
            <a:pPr algn="ctr"/>
            <a:r>
              <a:rPr lang="it-IT" altLang="it-IT" sz="2400" b="1" dirty="0">
                <a:solidFill>
                  <a:prstClr val="black"/>
                </a:solidFill>
                <a:latin typeface="Microsoft Sans Serif" pitchFamily="34" charset="0"/>
              </a:rPr>
              <a:t>Presuppone una conciliazione in una sede «protetta» (questione pseudo sedi sindacali)</a:t>
            </a:r>
          </a:p>
          <a:p>
            <a:pPr algn="just"/>
            <a:endParaRPr lang="it-IT" altLang="it-IT" dirty="0">
              <a:solidFill>
                <a:prstClr val="black"/>
              </a:solidFill>
              <a:latin typeface="Microsoft Sans Serif" pitchFamily="34" charset="0"/>
            </a:endParaRPr>
          </a:p>
          <a:p>
            <a:pPr algn="just"/>
            <a:r>
              <a:rPr lang="it-IT" altLang="it-IT" dirty="0">
                <a:solidFill>
                  <a:prstClr val="black"/>
                </a:solidFill>
                <a:latin typeface="Microsoft Sans Serif" pitchFamily="34" charset="0"/>
              </a:rPr>
              <a:t> </a:t>
            </a:r>
            <a:br>
              <a:rPr lang="it-IT" altLang="it-IT" dirty="0">
                <a:solidFill>
                  <a:prstClr val="black"/>
                </a:solidFill>
                <a:latin typeface="Microsoft Sans Serif" pitchFamily="34" charset="0"/>
              </a:rPr>
            </a:br>
            <a:endParaRPr lang="it-IT" altLang="it-IT" dirty="0">
              <a:solidFill>
                <a:prstClr val="black"/>
              </a:solidFill>
              <a:latin typeface="Microsoft Sans Serif" pitchFamily="34" charset="0"/>
            </a:endParaRPr>
          </a:p>
          <a:p>
            <a:pPr algn="just"/>
            <a:endParaRPr lang="it-IT" altLang="it-IT" dirty="0">
              <a:solidFill>
                <a:prstClr val="black"/>
              </a:solidFill>
              <a:latin typeface="Microsoft Sans Serif" pitchFamily="34" charset="0"/>
            </a:endParaRPr>
          </a:p>
        </p:txBody>
      </p:sp>
      <p:sp>
        <p:nvSpPr>
          <p:cNvPr id="11" name="Rettangolo 10"/>
          <p:cNvSpPr/>
          <p:nvPr/>
        </p:nvSpPr>
        <p:spPr>
          <a:xfrm>
            <a:off x="1259632" y="990600"/>
            <a:ext cx="6624736" cy="36933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defRPr/>
            </a:pPr>
            <a:r>
              <a:rPr lang="it-IT" altLang="it-IT" b="1" cap="all" dirty="0">
                <a:solidFill>
                  <a:srgbClr val="0070C0"/>
                </a:solidFill>
                <a:latin typeface="Arial" panose="020B0604020202020204" pitchFamily="34" charset="0"/>
                <a:cs typeface="Arial" panose="020B0604020202020204" pitchFamily="34" charset="0"/>
              </a:rPr>
              <a:t>d. L</a:t>
            </a:r>
            <a:r>
              <a:rPr lang="it-IT" altLang="it-IT" b="1" dirty="0">
                <a:solidFill>
                  <a:srgbClr val="0070C0"/>
                </a:solidFill>
                <a:latin typeface="Arial" panose="020B0604020202020204" pitchFamily="34" charset="0"/>
                <a:cs typeface="Arial" panose="020B0604020202020204" pitchFamily="34" charset="0"/>
              </a:rPr>
              <a:t>gs. 4 marzo 2015, n. 23 – c.d. Decreto Tutele Crescenti</a:t>
            </a:r>
            <a:r>
              <a:rPr lang="it-IT" altLang="it-IT" b="1" cap="all" dirty="0">
                <a:solidFill>
                  <a:srgbClr val="0070C0"/>
                </a:solidFill>
                <a:latin typeface="Arial" panose="020B0604020202020204" pitchFamily="34" charset="0"/>
                <a:cs typeface="Arial" panose="020B0604020202020204" pitchFamily="34" charset="0"/>
              </a:rPr>
              <a:t> </a:t>
            </a:r>
            <a:endParaRPr lang="it-IT" altLang="it-IT" sz="3200" b="1" cap="all" dirty="0">
              <a:solidFill>
                <a:srgbClr val="0070C0"/>
              </a:solidFill>
              <a:latin typeface="Arial" panose="020B0604020202020204" pitchFamily="34" charset="0"/>
              <a:cs typeface="Arial" panose="020B0604020202020204" pitchFamily="34" charset="0"/>
            </a:endParaRPr>
          </a:p>
        </p:txBody>
      </p:sp>
      <p:sp>
        <p:nvSpPr>
          <p:cNvPr id="12" name="CasellaDiTesto 11"/>
          <p:cNvSpPr txBox="1"/>
          <p:nvPr/>
        </p:nvSpPr>
        <p:spPr>
          <a:xfrm>
            <a:off x="801734" y="1556792"/>
            <a:ext cx="7632848" cy="523875"/>
          </a:xfrm>
          <a:prstGeom prst="rect">
            <a:avLst/>
          </a:prstGeom>
          <a:noFill/>
          <a:ln w="28575">
            <a:solidFill>
              <a:srgbClr val="FF0000"/>
            </a:solidFill>
          </a:ln>
        </p:spPr>
        <p:txBody>
          <a:bodyPr wrap="square">
            <a:spAutoFit/>
          </a:bodyPr>
          <a:lstStyle/>
          <a:p>
            <a:pPr algn="ctr">
              <a:defRPr/>
            </a:pPr>
            <a:r>
              <a:rPr lang="it-IT" sz="2800" b="1" cap="small" dirty="0">
                <a:solidFill>
                  <a:srgbClr val="0070C0"/>
                </a:solidFill>
                <a:latin typeface="Arial" panose="020B0604020202020204" pitchFamily="34" charset="0"/>
                <a:cs typeface="Arial" panose="020B0604020202020204" pitchFamily="34" charset="0"/>
              </a:rPr>
              <a:t>Spunti di Riflessione</a:t>
            </a:r>
          </a:p>
        </p:txBody>
      </p:sp>
      <p:sp>
        <p:nvSpPr>
          <p:cNvPr id="13" name="Rectangle 4"/>
          <p:cNvSpPr>
            <a:spLocks noChangeArrowheads="1"/>
          </p:cNvSpPr>
          <p:nvPr/>
        </p:nvSpPr>
        <p:spPr bwMode="auto">
          <a:xfrm>
            <a:off x="2357754" y="2394350"/>
            <a:ext cx="4428492" cy="576064"/>
          </a:xfrm>
          <a:prstGeom prst="rect">
            <a:avLst/>
          </a:prstGeom>
          <a:solidFill>
            <a:schemeClr val="bg2">
              <a:lumMod val="20000"/>
              <a:lumOff val="80000"/>
            </a:schemeClr>
          </a:solidFill>
          <a:ln w="9525">
            <a:solidFill>
              <a:schemeClr val="tx1"/>
            </a:solidFill>
            <a:miter lim="800000"/>
            <a:headEnd/>
            <a:tailEnd/>
          </a:ln>
          <a:effectLst/>
        </p:spPr>
        <p:txBody>
          <a:bodyPr wrap="none" anchor="ctr"/>
          <a:lstStyle>
            <a:lvl1pPr algn="l">
              <a:spcBef>
                <a:spcPct val="20000"/>
              </a:spcBef>
              <a:buChar char="•"/>
              <a:defRPr sz="3200">
                <a:solidFill>
                  <a:schemeClr val="tx1"/>
                </a:solidFill>
                <a:latin typeface="Arial" pitchFamily="34" charset="0"/>
                <a:ea typeface="ヒラギノ角ゴ Pro W3" pitchFamily="-28" charset="-128"/>
              </a:defRPr>
            </a:lvl1pPr>
            <a:lvl2pPr marL="742950" indent="-285750" algn="l">
              <a:spcBef>
                <a:spcPct val="20000"/>
              </a:spcBef>
              <a:buChar char="–"/>
              <a:defRPr sz="2800">
                <a:solidFill>
                  <a:schemeClr val="tx1"/>
                </a:solidFill>
                <a:latin typeface="Arial" pitchFamily="34" charset="0"/>
                <a:ea typeface="ヒラギノ角ゴ Pro W3" pitchFamily="-28" charset="-128"/>
              </a:defRPr>
            </a:lvl2pPr>
            <a:lvl3pPr marL="1143000" indent="-228600" algn="l">
              <a:spcBef>
                <a:spcPct val="20000"/>
              </a:spcBef>
              <a:buChar char="•"/>
              <a:defRPr sz="2400">
                <a:solidFill>
                  <a:schemeClr val="tx1"/>
                </a:solidFill>
                <a:latin typeface="Arial" pitchFamily="34" charset="0"/>
                <a:ea typeface="ヒラギノ角ゴ Pro W3" pitchFamily="-28" charset="-128"/>
              </a:defRPr>
            </a:lvl3pPr>
            <a:lvl4pPr marL="1600200" indent="-228600" algn="l">
              <a:spcBef>
                <a:spcPct val="20000"/>
              </a:spcBef>
              <a:buChar char="–"/>
              <a:defRPr sz="2000">
                <a:solidFill>
                  <a:schemeClr val="tx1"/>
                </a:solidFill>
                <a:latin typeface="Arial" pitchFamily="34" charset="0"/>
                <a:ea typeface="ヒラギノ角ゴ Pro W3" pitchFamily="-28" charset="-128"/>
              </a:defRPr>
            </a:lvl4pPr>
            <a:lvl5pPr marL="2057400" indent="-228600" algn="l">
              <a:spcBef>
                <a:spcPct val="20000"/>
              </a:spcBef>
              <a:buChar char="»"/>
              <a:defRPr sz="2000">
                <a:solidFill>
                  <a:schemeClr val="tx1"/>
                </a:solidFill>
                <a:latin typeface="Arial" pitchFamily="34" charset="0"/>
                <a:ea typeface="ヒラギノ角ゴ Pro W3" pitchFamily="-28"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ヒラギノ角ゴ Pro W3" pitchFamily="-28"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ヒラギノ角ゴ Pro W3" pitchFamily="-28"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ヒラギノ角ゴ Pro W3" pitchFamily="-28"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ヒラギノ角ゴ Pro W3" pitchFamily="-28" charset="-128"/>
              </a:defRPr>
            </a:lvl9pPr>
          </a:lstStyle>
          <a:p>
            <a:pPr algn="ctr">
              <a:spcBef>
                <a:spcPct val="0"/>
              </a:spcBef>
              <a:buFontTx/>
              <a:buNone/>
              <a:defRPr/>
            </a:pPr>
            <a:r>
              <a:rPr lang="it-IT" altLang="it-IT" sz="2000" b="1" dirty="0">
                <a:solidFill>
                  <a:srgbClr val="1F497D"/>
                </a:solidFill>
                <a:cs typeface="Arial" panose="020B0604020202020204" pitchFamily="34" charset="0"/>
              </a:rPr>
              <a:t>Art. 6 </a:t>
            </a:r>
          </a:p>
          <a:p>
            <a:pPr algn="ctr">
              <a:spcBef>
                <a:spcPct val="0"/>
              </a:spcBef>
              <a:buFontTx/>
              <a:buNone/>
              <a:defRPr/>
            </a:pPr>
            <a:r>
              <a:rPr lang="it-IT" altLang="it-IT" sz="2000" b="1" dirty="0">
                <a:solidFill>
                  <a:srgbClr val="1F497D"/>
                </a:solidFill>
                <a:cs typeface="Arial" panose="020B0604020202020204" pitchFamily="34" charset="0"/>
              </a:rPr>
              <a:t>Offerta di conciliazione</a:t>
            </a:r>
          </a:p>
        </p:txBody>
      </p:sp>
      <p:sp>
        <p:nvSpPr>
          <p:cNvPr id="14" name="AutoShape 5"/>
          <p:cNvSpPr>
            <a:spLocks noChangeArrowheads="1"/>
          </p:cNvSpPr>
          <p:nvPr/>
        </p:nvSpPr>
        <p:spPr bwMode="auto">
          <a:xfrm>
            <a:off x="4373683" y="3253678"/>
            <a:ext cx="431800" cy="503237"/>
          </a:xfrm>
          <a:prstGeom prst="downArrow">
            <a:avLst>
              <a:gd name="adj1" fmla="val 50000"/>
              <a:gd name="adj2" fmla="val 2913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solidFill>
                <a:prstClr val="black"/>
              </a:solidFill>
            </a:endParaRPr>
          </a:p>
        </p:txBody>
      </p:sp>
      <p:sp>
        <p:nvSpPr>
          <p:cNvPr id="3" name="Segnaposto numero diapositiva 2"/>
          <p:cNvSpPr>
            <a:spLocks noGrp="1"/>
          </p:cNvSpPr>
          <p:nvPr>
            <p:ph type="sldNum" sz="quarter" idx="12"/>
          </p:nvPr>
        </p:nvSpPr>
        <p:spPr/>
        <p:txBody>
          <a:bodyPr/>
          <a:lstStyle/>
          <a:p>
            <a:fld id="{E7A41E1B-4F70-4964-A407-84C68BE8251C}" type="slidenum">
              <a:rPr lang="it-IT" smtClean="0">
                <a:solidFill>
                  <a:prstClr val="black"/>
                </a:solidFill>
              </a:rPr>
              <a:pPr/>
              <a:t>56</a:t>
            </a:fld>
            <a:endParaRPr lang="it-IT" dirty="0">
              <a:solidFill>
                <a:prstClr val="black"/>
              </a:solidFill>
            </a:endParaRPr>
          </a:p>
        </p:txBody>
      </p:sp>
      <p:sp>
        <p:nvSpPr>
          <p:cNvPr id="2" name="Segnaposto piè di pagina 1"/>
          <p:cNvSpPr>
            <a:spLocks noGrp="1"/>
          </p:cNvSpPr>
          <p:nvPr>
            <p:ph type="ftr" sz="quarter" idx="11"/>
          </p:nvPr>
        </p:nvSpPr>
        <p:spPr>
          <a:xfrm>
            <a:off x="3124200" y="6300666"/>
            <a:ext cx="2895600" cy="365125"/>
          </a:xfrm>
        </p:spPr>
        <p:txBody>
          <a:bodyPr/>
          <a:lstStyle/>
          <a:p>
            <a:r>
              <a:rPr lang="it-IT" dirty="0">
                <a:solidFill>
                  <a:srgbClr val="1F497D"/>
                </a:solidFill>
              </a:rPr>
              <a:t>Avv. Renato Scorcelli  </a:t>
            </a:r>
          </a:p>
          <a:p>
            <a:r>
              <a:rPr lang="it-IT" dirty="0">
                <a:solidFill>
                  <a:srgbClr val="1F497D"/>
                </a:solidFill>
              </a:rPr>
              <a:t>rscorcelli@splegal.it </a:t>
            </a:r>
          </a:p>
        </p:txBody>
      </p:sp>
    </p:spTree>
    <p:extLst>
      <p:ext uri="{BB962C8B-B14F-4D97-AF65-F5344CB8AC3E}">
        <p14:creationId xmlns:p14="http://schemas.microsoft.com/office/powerpoint/2010/main" val="136806661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0" name="Text Box 5"/>
          <p:cNvSpPr txBox="1">
            <a:spLocks noChangeArrowheads="1"/>
          </p:cNvSpPr>
          <p:nvPr/>
        </p:nvSpPr>
        <p:spPr bwMode="auto">
          <a:xfrm>
            <a:off x="622071" y="2002488"/>
            <a:ext cx="8064128" cy="2800767"/>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ctr" defTabSz="914400" rtl="0" eaLnBrk="0" fontAlgn="auto" latinLnBrk="0" hangingPunct="0">
              <a:lnSpc>
                <a:spcPct val="100000"/>
              </a:lnSpc>
              <a:spcBef>
                <a:spcPct val="50000"/>
              </a:spcBef>
              <a:spcAft>
                <a:spcPts val="0"/>
              </a:spcAft>
              <a:buClrTx/>
              <a:buSzTx/>
              <a:buFontTx/>
              <a:buNone/>
              <a:tabLst/>
              <a:defRPr/>
            </a:pPr>
            <a:endParaRPr kumimoji="0" lang="it-IT" altLang="it-IT" sz="3200" b="1" i="0" u="none" strike="noStrike" kern="1200" cap="none" spc="0" normalizeH="0" baseline="0" noProof="0" dirty="0">
              <a:ln>
                <a:noFill/>
              </a:ln>
              <a:solidFill>
                <a:prstClr val="black"/>
              </a:solidFill>
              <a:effectLst/>
              <a:uLnTx/>
              <a:uFillTx/>
              <a:latin typeface="Microsoft Sans Serif" pitchFamily="34" charset="0"/>
              <a:ea typeface="ヒラギノ角ゴ Pro W3" pitchFamily="-28" charset="-128"/>
              <a:cs typeface="+mn-cs"/>
            </a:endParaRPr>
          </a:p>
          <a:p>
            <a:pPr marL="0" marR="0" lvl="0" indent="0" algn="ctr" defTabSz="914400" rtl="0" eaLnBrk="0" fontAlgn="auto" latinLnBrk="0" hangingPunct="0">
              <a:lnSpc>
                <a:spcPct val="100000"/>
              </a:lnSpc>
              <a:spcBef>
                <a:spcPct val="50000"/>
              </a:spcBef>
              <a:spcAft>
                <a:spcPts val="0"/>
              </a:spcAft>
              <a:buClrTx/>
              <a:buSzTx/>
              <a:buFontTx/>
              <a:buNone/>
              <a:tabLst/>
              <a:defRPr/>
            </a:pPr>
            <a:r>
              <a:rPr kumimoji="0" lang="it-IT" altLang="it-IT" sz="3200" b="1" i="0" u="none" strike="noStrike" kern="1200" cap="none" spc="0" normalizeH="0" baseline="0" noProof="0" dirty="0">
                <a:ln>
                  <a:noFill/>
                </a:ln>
                <a:solidFill>
                  <a:prstClr val="black"/>
                </a:solidFill>
                <a:effectLst/>
                <a:uLnTx/>
                <a:uFillTx/>
                <a:latin typeface="Microsoft Sans Serif" pitchFamily="34" charset="0"/>
                <a:ea typeface="ヒラギノ角ゴ Pro W3" pitchFamily="-28" charset="-128"/>
                <a:cs typeface="+mn-cs"/>
              </a:rPr>
              <a:t>SEDI PROTETTE</a:t>
            </a:r>
          </a:p>
          <a:p>
            <a:pPr marL="0" marR="0" lvl="0" indent="0" algn="ctr" defTabSz="914400" rtl="0" eaLnBrk="0" fontAlgn="auto" latinLnBrk="0" hangingPunct="0">
              <a:lnSpc>
                <a:spcPct val="100000"/>
              </a:lnSpc>
              <a:spcBef>
                <a:spcPct val="50000"/>
              </a:spcBef>
              <a:spcAft>
                <a:spcPts val="0"/>
              </a:spcAft>
              <a:buClrTx/>
              <a:buSzTx/>
              <a:buFontTx/>
              <a:buNone/>
              <a:tabLst/>
              <a:defRPr/>
            </a:pPr>
            <a:r>
              <a:rPr kumimoji="0" lang="it-IT" altLang="it-IT" sz="3200" b="1" i="0" u="none" strike="noStrike" kern="1200" cap="none" spc="0" normalizeH="0" baseline="0" noProof="0" dirty="0">
                <a:ln>
                  <a:noFill/>
                </a:ln>
                <a:solidFill>
                  <a:prstClr val="black"/>
                </a:solidFill>
                <a:effectLst/>
                <a:uLnTx/>
                <a:uFillTx/>
                <a:latin typeface="Microsoft Sans Serif" pitchFamily="34" charset="0"/>
                <a:ea typeface="ヒラギノ角ゴ Pro W3" pitchFamily="-28" charset="-128"/>
                <a:cs typeface="+mn-cs"/>
              </a:rPr>
              <a:t>(art. 2113, comma 4, c.c.)</a:t>
            </a:r>
          </a:p>
          <a:p>
            <a:pPr marL="0" marR="0" lvl="0" indent="0" algn="ctr" defTabSz="914400" rtl="0" eaLnBrk="0" fontAlgn="auto" latinLnBrk="0" hangingPunct="0">
              <a:lnSpc>
                <a:spcPct val="100000"/>
              </a:lnSpc>
              <a:spcBef>
                <a:spcPct val="50000"/>
              </a:spcBef>
              <a:spcAft>
                <a:spcPts val="0"/>
              </a:spcAft>
              <a:buClrTx/>
              <a:buSzTx/>
              <a:buFontTx/>
              <a:buNone/>
              <a:tabLst/>
              <a:defRPr/>
            </a:pPr>
            <a:endParaRPr kumimoji="0" lang="it-IT" altLang="it-IT" sz="3200" b="1" i="0" u="none" strike="noStrike" kern="1200" cap="none" spc="0" normalizeH="0" baseline="0" noProof="0" dirty="0">
              <a:ln>
                <a:noFill/>
              </a:ln>
              <a:solidFill>
                <a:prstClr val="black"/>
              </a:solidFill>
              <a:effectLst/>
              <a:uLnTx/>
              <a:uFillTx/>
              <a:latin typeface="Microsoft Sans Serif" pitchFamily="34" charset="0"/>
              <a:ea typeface="ヒラギノ角ゴ Pro W3" pitchFamily="-28" charset="-128"/>
              <a:cs typeface="+mn-cs"/>
            </a:endParaRPr>
          </a:p>
        </p:txBody>
      </p:sp>
      <p:sp>
        <p:nvSpPr>
          <p:cNvPr id="5" name="Text Box 13"/>
          <p:cNvSpPr txBox="1">
            <a:spLocks noChangeArrowheads="1"/>
          </p:cNvSpPr>
          <p:nvPr/>
        </p:nvSpPr>
        <p:spPr bwMode="auto">
          <a:xfrm>
            <a:off x="12584" y="6094412"/>
            <a:ext cx="87852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it-IT" altLang="it-IT" sz="1200" dirty="0">
                <a:solidFill>
                  <a:srgbClr val="1F497D"/>
                </a:solidFill>
              </a:rPr>
              <a:t>Avv. Renato Scorcelli </a:t>
            </a:r>
          </a:p>
          <a:p>
            <a:pPr marL="0" marR="0" lvl="0" indent="0" algn="ctr" defTabSz="914400" rtl="0" eaLnBrk="1" fontAlgn="auto" latinLnBrk="0" hangingPunct="1">
              <a:lnSpc>
                <a:spcPct val="100000"/>
              </a:lnSpc>
              <a:spcBef>
                <a:spcPct val="0"/>
              </a:spcBef>
              <a:spcAft>
                <a:spcPts val="0"/>
              </a:spcAft>
              <a:buClrTx/>
              <a:buSzTx/>
              <a:buFontTx/>
              <a:buNone/>
              <a:tabLst/>
              <a:defRPr/>
            </a:pPr>
            <a:r>
              <a:rPr lang="it-IT" altLang="it-IT" sz="1200" dirty="0">
                <a:solidFill>
                  <a:srgbClr val="1F497D"/>
                </a:solidFill>
              </a:rPr>
              <a:t>rscorcelli@splegal.it</a:t>
            </a:r>
          </a:p>
        </p:txBody>
      </p:sp>
      <p:sp>
        <p:nvSpPr>
          <p:cNvPr id="2" name="Segnaposto numero diapositiva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A41E1B-4F70-4964-A407-84C68BE8251C}" type="slidenum">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57</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47534102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4" name="Rectangle 2"/>
          <p:cNvSpPr>
            <a:spLocks noGrp="1" noChangeArrowheads="1"/>
          </p:cNvSpPr>
          <p:nvPr>
            <p:ph type="title"/>
          </p:nvPr>
        </p:nvSpPr>
        <p:spPr>
          <a:xfrm>
            <a:off x="546592" y="260648"/>
            <a:ext cx="8229600" cy="1143000"/>
          </a:xfrm>
        </p:spPr>
        <p:txBody>
          <a:bodyPr/>
          <a:lstStyle/>
          <a:p>
            <a:pPr eaLnBrk="1" hangingPunct="1"/>
            <a:r>
              <a:rPr lang="it-IT" altLang="it-IT" sz="4000" dirty="0"/>
              <a:t>Art. 2113, c. 4 c.c.</a:t>
            </a:r>
          </a:p>
        </p:txBody>
      </p:sp>
      <p:sp>
        <p:nvSpPr>
          <p:cNvPr id="87045" name="Rectangle 5"/>
          <p:cNvSpPr>
            <a:spLocks noChangeArrowheads="1"/>
          </p:cNvSpPr>
          <p:nvPr/>
        </p:nvSpPr>
        <p:spPr bwMode="auto">
          <a:xfrm>
            <a:off x="287337" y="1700808"/>
            <a:ext cx="8569325" cy="3687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just" defTabSz="914400" rtl="0" eaLnBrk="1" fontAlgn="auto" latinLnBrk="0" hangingPunct="1">
              <a:lnSpc>
                <a:spcPct val="100000"/>
              </a:lnSpc>
              <a:spcBef>
                <a:spcPct val="0"/>
              </a:spcBef>
              <a:spcAft>
                <a:spcPts val="0"/>
              </a:spcAft>
              <a:buClrTx/>
              <a:buSzTx/>
              <a:buFontTx/>
              <a:buNone/>
              <a:tabLst/>
              <a:defRPr/>
            </a:pPr>
            <a:r>
              <a:rPr kumimoji="0" lang="it-IT" altLang="it-IT" sz="2800" b="0" i="0" u="none" strike="noStrike" kern="1200" cap="none" spc="0" normalizeH="0" baseline="0" noProof="0" dirty="0">
                <a:ln>
                  <a:noFill/>
                </a:ln>
                <a:solidFill>
                  <a:prstClr val="black"/>
                </a:solidFill>
                <a:effectLst/>
                <a:uLnTx/>
                <a:uFillTx/>
                <a:latin typeface="Microsoft Sans Serif" pitchFamily="34" charset="0"/>
                <a:ea typeface="+mn-ea"/>
                <a:cs typeface="+mn-cs"/>
              </a:rPr>
              <a:t>Le disposizioni del presente articolo non si applicano alla conciliazione intervenuta ai sensi degli articoli 185, 410, 411, 412-ter e 412-quater del codice di procedura civile</a:t>
            </a:r>
          </a:p>
          <a:p>
            <a:pPr marL="0" marR="0" lvl="0" indent="0" algn="just" defTabSz="914400" rtl="0" eaLnBrk="1" fontAlgn="auto" latinLnBrk="0" hangingPunct="1">
              <a:lnSpc>
                <a:spcPct val="100000"/>
              </a:lnSpc>
              <a:spcBef>
                <a:spcPct val="0"/>
              </a:spcBef>
              <a:spcAft>
                <a:spcPts val="0"/>
              </a:spcAft>
              <a:buClrTx/>
              <a:buSzTx/>
              <a:buFontTx/>
              <a:buNone/>
              <a:tabLst/>
              <a:defRPr/>
            </a:pPr>
            <a:endParaRPr kumimoji="0" lang="it-IT" altLang="it-IT" sz="2800" b="0" i="0" u="none" strike="noStrike" kern="1200" cap="none" spc="0" normalizeH="0" baseline="0" noProof="0" dirty="0">
              <a:ln>
                <a:noFill/>
              </a:ln>
              <a:solidFill>
                <a:prstClr val="black"/>
              </a:solidFill>
              <a:effectLst/>
              <a:uLnTx/>
              <a:uFillTx/>
              <a:latin typeface="Microsoft Sans Serif" pitchFamily="34" charset="0"/>
              <a:ea typeface="+mn-ea"/>
              <a:cs typeface="+mn-cs"/>
            </a:endParaRPr>
          </a:p>
          <a:p>
            <a:pPr marL="0" marR="0" lvl="0" indent="0" algn="just" defTabSz="914400" rtl="0" eaLnBrk="1" fontAlgn="auto" latinLnBrk="0" hangingPunct="1">
              <a:lnSpc>
                <a:spcPct val="100000"/>
              </a:lnSpc>
              <a:spcBef>
                <a:spcPct val="0"/>
              </a:spcBef>
              <a:spcAft>
                <a:spcPts val="0"/>
              </a:spcAft>
              <a:buClrTx/>
              <a:buSzTx/>
              <a:buFontTx/>
              <a:buNone/>
              <a:tabLst/>
              <a:defRPr/>
            </a:pPr>
            <a:r>
              <a:rPr kumimoji="0" lang="it-IT" altLang="it-IT" sz="2400" b="0" i="0" u="none" strike="noStrike" kern="1200" cap="none" spc="0" normalizeH="0" baseline="0" noProof="0" dirty="0">
                <a:ln>
                  <a:noFill/>
                </a:ln>
                <a:solidFill>
                  <a:prstClr val="black"/>
                </a:solidFill>
                <a:effectLst/>
                <a:uLnTx/>
                <a:uFillTx/>
                <a:latin typeface="Microsoft Sans Serif" pitchFamily="34" charset="0"/>
                <a:ea typeface="+mn-ea"/>
                <a:cs typeface="+mn-cs"/>
              </a:rPr>
              <a:t>L'art. 31, l. 4 novembre 2010, n. 183</a:t>
            </a:r>
            <a:r>
              <a:rPr kumimoji="0" lang="it-IT" altLang="it-IT" sz="2400" b="0" i="1" u="none" strike="noStrike" kern="1200" cap="none" spc="0" normalizeH="0" baseline="0" noProof="0" dirty="0">
                <a:ln>
                  <a:noFill/>
                </a:ln>
                <a:solidFill>
                  <a:prstClr val="black"/>
                </a:solidFill>
                <a:effectLst/>
                <a:uLnTx/>
                <a:uFillTx/>
                <a:latin typeface="Microsoft Sans Serif" pitchFamily="34" charset="0"/>
                <a:ea typeface="+mn-ea"/>
                <a:cs typeface="+mn-cs"/>
              </a:rPr>
              <a:t>, </a:t>
            </a:r>
            <a:r>
              <a:rPr kumimoji="0" lang="it-IT" altLang="it-IT" sz="2400" b="0" i="0" u="none" strike="noStrike" kern="1200" cap="none" spc="0" normalizeH="0" baseline="0" noProof="0" dirty="0">
                <a:ln>
                  <a:noFill/>
                </a:ln>
                <a:solidFill>
                  <a:prstClr val="black"/>
                </a:solidFill>
                <a:effectLst/>
                <a:uLnTx/>
                <a:uFillTx/>
                <a:latin typeface="Microsoft Sans Serif" pitchFamily="34" charset="0"/>
                <a:ea typeface="+mn-ea"/>
                <a:cs typeface="+mn-cs"/>
              </a:rPr>
              <a:t>c.d. Collegato Lavoro</a:t>
            </a:r>
            <a:r>
              <a:rPr kumimoji="0" lang="it-IT" altLang="it-IT" sz="2400" b="0" i="1" u="none" strike="noStrike" kern="1200" cap="none" spc="0" normalizeH="0" baseline="0" noProof="0" dirty="0">
                <a:ln>
                  <a:noFill/>
                </a:ln>
                <a:solidFill>
                  <a:prstClr val="black"/>
                </a:solidFill>
                <a:effectLst/>
                <a:uLnTx/>
                <a:uFillTx/>
                <a:latin typeface="Microsoft Sans Serif" pitchFamily="34" charset="0"/>
                <a:ea typeface="+mn-ea"/>
                <a:cs typeface="+mn-cs"/>
              </a:rPr>
              <a:t> </a:t>
            </a:r>
            <a:r>
              <a:rPr kumimoji="0" lang="it-IT" altLang="it-IT" sz="2400" b="0" i="0" u="none" strike="noStrike" kern="1200" cap="none" spc="0" normalizeH="0" baseline="0" noProof="0" dirty="0">
                <a:ln>
                  <a:noFill/>
                </a:ln>
                <a:solidFill>
                  <a:prstClr val="black"/>
                </a:solidFill>
                <a:effectLst/>
                <a:uLnTx/>
                <a:uFillTx/>
                <a:latin typeface="Microsoft Sans Serif" pitchFamily="34" charset="0"/>
                <a:ea typeface="+mn-ea"/>
                <a:cs typeface="+mn-cs"/>
              </a:rPr>
              <a:t>ha modificato il comma, sostituendo alle parole</a:t>
            </a:r>
            <a:r>
              <a:rPr kumimoji="0" lang="it-IT" altLang="it-IT" sz="2400" b="0" i="1" u="none" strike="noStrike" kern="1200" cap="none" spc="0" normalizeH="0" baseline="0" noProof="0" dirty="0">
                <a:ln>
                  <a:noFill/>
                </a:ln>
                <a:solidFill>
                  <a:prstClr val="black"/>
                </a:solidFill>
                <a:effectLst/>
                <a:uLnTx/>
                <a:uFillTx/>
                <a:latin typeface="Microsoft Sans Serif" pitchFamily="34" charset="0"/>
                <a:ea typeface="+mn-ea"/>
                <a:cs typeface="+mn-cs"/>
              </a:rPr>
              <a:t> «ai sensi degli articoli 185, 410 e 411», </a:t>
            </a:r>
            <a:r>
              <a:rPr kumimoji="0" lang="it-IT" altLang="it-IT" sz="2400" b="0" i="0" u="none" strike="noStrike" kern="1200" cap="none" spc="0" normalizeH="0" baseline="0" noProof="0" dirty="0">
                <a:ln>
                  <a:noFill/>
                </a:ln>
                <a:solidFill>
                  <a:prstClr val="black"/>
                </a:solidFill>
                <a:effectLst/>
                <a:uLnTx/>
                <a:uFillTx/>
                <a:latin typeface="Microsoft Sans Serif" pitchFamily="34" charset="0"/>
                <a:ea typeface="+mn-ea"/>
                <a:cs typeface="+mn-cs"/>
              </a:rPr>
              <a:t>le parole</a:t>
            </a:r>
            <a:r>
              <a:rPr kumimoji="0" lang="it-IT" altLang="it-IT" sz="2400" b="0" i="1" u="none" strike="noStrike" kern="1200" cap="none" spc="0" normalizeH="0" baseline="0" noProof="0" dirty="0">
                <a:ln>
                  <a:noFill/>
                </a:ln>
                <a:solidFill>
                  <a:prstClr val="black"/>
                </a:solidFill>
                <a:effectLst/>
                <a:uLnTx/>
                <a:uFillTx/>
                <a:latin typeface="Microsoft Sans Serif" pitchFamily="34" charset="0"/>
                <a:ea typeface="+mn-ea"/>
                <a:cs typeface="+mn-cs"/>
              </a:rPr>
              <a:t> «ai sensi degli articoli 185, 410, 411, 412-ter e 412-quater».</a:t>
            </a:r>
            <a:r>
              <a:rPr kumimoji="0" lang="it-IT" altLang="it-IT" sz="2400" b="0" i="0" u="none" strike="noStrike" kern="1200" cap="none" spc="0" normalizeH="0" baseline="0" noProof="0" dirty="0">
                <a:ln>
                  <a:noFill/>
                </a:ln>
                <a:solidFill>
                  <a:prstClr val="black"/>
                </a:solidFill>
                <a:effectLst/>
                <a:uLnTx/>
                <a:uFillTx/>
                <a:latin typeface="Microsoft Sans Serif" pitchFamily="34" charset="0"/>
                <a:ea typeface="+mn-ea"/>
                <a:cs typeface="+mn-cs"/>
              </a:rPr>
              <a:t> </a:t>
            </a:r>
          </a:p>
        </p:txBody>
      </p:sp>
      <p:sp>
        <p:nvSpPr>
          <p:cNvPr id="2" name="Segnaposto numero diapositiva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A41E1B-4F70-4964-A407-84C68BE8251C}" type="slidenum">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58</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Rettangolo 2">
            <a:extLst>
              <a:ext uri="{FF2B5EF4-FFF2-40B4-BE49-F238E27FC236}">
                <a16:creationId xmlns:a16="http://schemas.microsoft.com/office/drawing/2014/main" id="{633E51C4-A7BA-4355-B4F9-96B9B425F605}"/>
              </a:ext>
            </a:extLst>
          </p:cNvPr>
          <p:cNvSpPr/>
          <p:nvPr/>
        </p:nvSpPr>
        <p:spPr>
          <a:xfrm>
            <a:off x="2285999" y="6247234"/>
            <a:ext cx="4572000" cy="461665"/>
          </a:xfrm>
          <a:prstGeom prst="rect">
            <a:avLst/>
          </a:prstGeom>
        </p:spPr>
        <p:txBody>
          <a:bodyPr>
            <a:spAutoFit/>
          </a:bodyPr>
          <a:lstStyle/>
          <a:p>
            <a:pPr lvl="0" algn="ctr">
              <a:spcBef>
                <a:spcPct val="0"/>
              </a:spcBef>
              <a:defRPr/>
            </a:pPr>
            <a:r>
              <a:rPr lang="it-IT" altLang="it-IT" sz="1200" dirty="0">
                <a:solidFill>
                  <a:srgbClr val="1F497D"/>
                </a:solidFill>
              </a:rPr>
              <a:t>Avv. Renato Scorcelli </a:t>
            </a:r>
          </a:p>
          <a:p>
            <a:pPr lvl="0" algn="ctr">
              <a:spcBef>
                <a:spcPct val="0"/>
              </a:spcBef>
              <a:defRPr/>
            </a:pPr>
            <a:r>
              <a:rPr lang="it-IT" altLang="it-IT" sz="1200" dirty="0">
                <a:solidFill>
                  <a:srgbClr val="1F497D"/>
                </a:solidFill>
              </a:rPr>
              <a:t>rscorcelli@splegal.it</a:t>
            </a:r>
          </a:p>
        </p:txBody>
      </p:sp>
    </p:spTree>
    <p:extLst>
      <p:ext uri="{BB962C8B-B14F-4D97-AF65-F5344CB8AC3E}">
        <p14:creationId xmlns:p14="http://schemas.microsoft.com/office/powerpoint/2010/main" val="276448077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0" name="Rectangle 4"/>
          <p:cNvSpPr>
            <a:spLocks noGrp="1" noChangeArrowheads="1"/>
          </p:cNvSpPr>
          <p:nvPr>
            <p:ph type="title"/>
          </p:nvPr>
        </p:nvSpPr>
        <p:spPr>
          <a:xfrm>
            <a:off x="457200" y="849933"/>
            <a:ext cx="8229600" cy="1143000"/>
          </a:xfrm>
          <a:noFill/>
        </p:spPr>
        <p:txBody>
          <a:bodyPr/>
          <a:lstStyle/>
          <a:p>
            <a:pPr eaLnBrk="1" hangingPunct="1"/>
            <a:r>
              <a:rPr lang="it-IT" altLang="it-IT" sz="3600" b="1" dirty="0">
                <a:latin typeface="Microsoft Sans Serif" pitchFamily="34" charset="0"/>
              </a:rPr>
              <a:t>Art. 2113, c. 4 c.c. - sede sindacale</a:t>
            </a:r>
          </a:p>
        </p:txBody>
      </p:sp>
      <p:sp>
        <p:nvSpPr>
          <p:cNvPr id="91141" name="Rectangle 5"/>
          <p:cNvSpPr>
            <a:spLocks noChangeArrowheads="1"/>
          </p:cNvSpPr>
          <p:nvPr/>
        </p:nvSpPr>
        <p:spPr bwMode="auto">
          <a:xfrm>
            <a:off x="250825" y="4051920"/>
            <a:ext cx="3311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08038" indent="-625475" algn="l" eaLnBrk="0" hangingPunct="0">
              <a:spcBef>
                <a:spcPct val="20000"/>
              </a:spcBef>
              <a:buChar char="•"/>
              <a:defRPr sz="3200">
                <a:solidFill>
                  <a:schemeClr val="tx1"/>
                </a:solidFill>
                <a:latin typeface="Arial" charset="0"/>
              </a:defRPr>
            </a:lvl1pPr>
            <a:lvl2pPr marL="987425" indent="-285750" algn="l" eaLnBrk="0" hangingPunct="0">
              <a:spcBef>
                <a:spcPct val="20000"/>
              </a:spcBef>
              <a:buChar char="–"/>
              <a:defRPr sz="2800">
                <a:solidFill>
                  <a:schemeClr val="tx1"/>
                </a:solidFill>
                <a:latin typeface="Arial" charset="0"/>
              </a:defRPr>
            </a:lvl2pPr>
            <a:lvl3pPr marL="1166813"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808038" marR="0" lvl="0" indent="-625475" algn="l" defTabSz="914400" rtl="0" eaLnBrk="1" fontAlgn="auto" latinLnBrk="0" hangingPunct="1">
              <a:lnSpc>
                <a:spcPct val="100000"/>
              </a:lnSpc>
              <a:spcBef>
                <a:spcPct val="0"/>
              </a:spcBef>
              <a:spcAft>
                <a:spcPts val="0"/>
              </a:spcAft>
              <a:buClrTx/>
              <a:buSzTx/>
              <a:buFontTx/>
              <a:buNone/>
              <a:tabLst/>
              <a:defRPr/>
            </a:pPr>
            <a:r>
              <a:rPr kumimoji="0" lang="it-IT" altLang="it-IT" sz="2400" b="1" i="0" u="none" strike="noStrike" kern="1200" cap="none" spc="0" normalizeH="0" baseline="0" noProof="0">
                <a:ln>
                  <a:noFill/>
                </a:ln>
                <a:solidFill>
                  <a:srgbClr val="000000"/>
                </a:solidFill>
                <a:effectLst/>
                <a:uLnTx/>
                <a:uFillTx/>
                <a:latin typeface="Microsoft Sans Serif" pitchFamily="34" charset="0"/>
                <a:ea typeface="+mn-ea"/>
                <a:cs typeface="+mn-cs"/>
              </a:rPr>
              <a:t>Requisiti formali</a:t>
            </a:r>
          </a:p>
        </p:txBody>
      </p:sp>
      <p:sp>
        <p:nvSpPr>
          <p:cNvPr id="91142" name="Line 7"/>
          <p:cNvSpPr>
            <a:spLocks noChangeShapeType="1"/>
          </p:cNvSpPr>
          <p:nvPr/>
        </p:nvSpPr>
        <p:spPr bwMode="auto">
          <a:xfrm flipH="1">
            <a:off x="1692275" y="1700833"/>
            <a:ext cx="2808288" cy="2159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
        <p:nvSpPr>
          <p:cNvPr id="91143" name="Line 9"/>
          <p:cNvSpPr>
            <a:spLocks noChangeShapeType="1"/>
          </p:cNvSpPr>
          <p:nvPr/>
        </p:nvSpPr>
        <p:spPr bwMode="auto">
          <a:xfrm>
            <a:off x="4500563" y="1700833"/>
            <a:ext cx="2592387" cy="2232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
        <p:nvSpPr>
          <p:cNvPr id="91144" name="Rectangle 10"/>
          <p:cNvSpPr>
            <a:spLocks noChangeArrowheads="1"/>
          </p:cNvSpPr>
          <p:nvPr/>
        </p:nvSpPr>
        <p:spPr bwMode="auto">
          <a:xfrm>
            <a:off x="5437188" y="4051920"/>
            <a:ext cx="3311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08038" indent="-625475" algn="l" eaLnBrk="0" hangingPunct="0">
              <a:spcBef>
                <a:spcPct val="20000"/>
              </a:spcBef>
              <a:buChar char="•"/>
              <a:defRPr sz="3200">
                <a:solidFill>
                  <a:schemeClr val="tx1"/>
                </a:solidFill>
                <a:latin typeface="Arial" charset="0"/>
              </a:defRPr>
            </a:lvl1pPr>
            <a:lvl2pPr marL="987425" indent="-285750" algn="l" eaLnBrk="0" hangingPunct="0">
              <a:spcBef>
                <a:spcPct val="20000"/>
              </a:spcBef>
              <a:buChar char="–"/>
              <a:defRPr sz="2800">
                <a:solidFill>
                  <a:schemeClr val="tx1"/>
                </a:solidFill>
                <a:latin typeface="Arial" charset="0"/>
              </a:defRPr>
            </a:lvl2pPr>
            <a:lvl3pPr marL="1166813"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808038" marR="0" lvl="0" indent="-625475" algn="l" defTabSz="914400" rtl="0" eaLnBrk="1" fontAlgn="auto" latinLnBrk="0" hangingPunct="1">
              <a:lnSpc>
                <a:spcPct val="100000"/>
              </a:lnSpc>
              <a:spcBef>
                <a:spcPct val="0"/>
              </a:spcBef>
              <a:spcAft>
                <a:spcPts val="0"/>
              </a:spcAft>
              <a:buClrTx/>
              <a:buSzTx/>
              <a:buFontTx/>
              <a:buNone/>
              <a:tabLst/>
              <a:defRPr/>
            </a:pPr>
            <a:r>
              <a:rPr kumimoji="0" lang="it-IT" altLang="it-IT" sz="2400" b="1" i="0" u="none" strike="noStrike" kern="1200" cap="none" spc="0" normalizeH="0" baseline="0" noProof="0">
                <a:ln>
                  <a:noFill/>
                </a:ln>
                <a:solidFill>
                  <a:srgbClr val="000000"/>
                </a:solidFill>
                <a:effectLst/>
                <a:uLnTx/>
                <a:uFillTx/>
                <a:latin typeface="Microsoft Sans Serif" pitchFamily="34" charset="0"/>
                <a:ea typeface="+mn-ea"/>
                <a:cs typeface="+mn-cs"/>
              </a:rPr>
              <a:t>Requisiti sostanziali</a:t>
            </a:r>
          </a:p>
        </p:txBody>
      </p:sp>
      <p:sp>
        <p:nvSpPr>
          <p:cNvPr id="9" name="Text Box 13"/>
          <p:cNvSpPr txBox="1">
            <a:spLocks noChangeArrowheads="1"/>
          </p:cNvSpPr>
          <p:nvPr/>
        </p:nvSpPr>
        <p:spPr bwMode="auto">
          <a:xfrm>
            <a:off x="107950" y="6165304"/>
            <a:ext cx="878522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altLang="it-IT" sz="1400" b="0" i="0" u="none" strike="noStrike" kern="1200" cap="none" spc="0" normalizeH="0" baseline="0" noProof="0" dirty="0">
                <a:ln>
                  <a:noFill/>
                </a:ln>
                <a:solidFill>
                  <a:prstClr val="black"/>
                </a:solidFill>
                <a:effectLst/>
                <a:uLnTx/>
                <a:uFillTx/>
                <a:latin typeface="Calibri"/>
                <a:ea typeface="+mn-ea"/>
                <a:cs typeface="+mn-cs"/>
              </a:rPr>
              <a:t>Avv. Renato Scorcelli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altLang="it-IT" sz="1400" b="0" i="0" u="none" strike="noStrike" kern="1200" cap="none" spc="0" normalizeH="0" baseline="0" noProof="0" dirty="0">
                <a:ln>
                  <a:noFill/>
                </a:ln>
                <a:solidFill>
                  <a:prstClr val="black"/>
                </a:solidFill>
                <a:effectLst/>
                <a:uLnTx/>
                <a:uFillTx/>
                <a:latin typeface="Calibri"/>
                <a:ea typeface="+mn-ea"/>
                <a:cs typeface="+mn-cs"/>
              </a:rPr>
              <a:t>rscorcelli@splegal.it</a:t>
            </a:r>
          </a:p>
        </p:txBody>
      </p:sp>
      <p:sp>
        <p:nvSpPr>
          <p:cNvPr id="2" name="Segnaposto numero diapositiva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A41E1B-4F70-4964-A407-84C68BE8251C}" type="slidenum">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59</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305202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p:cNvSpPr>
          <p:nvPr/>
        </p:nvSpPr>
        <p:spPr bwMode="auto">
          <a:xfrm>
            <a:off x="1619250" y="404813"/>
            <a:ext cx="68453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it-IT" sz="2400" b="1" dirty="0">
              <a:latin typeface="Optima" pitchFamily="-28" charset="0"/>
              <a:ea typeface="ヒラギノ角ゴ Pro W3" pitchFamily="-28" charset="-128"/>
              <a:sym typeface="Optima" pitchFamily="-28" charset="0"/>
            </a:endParaRPr>
          </a:p>
        </p:txBody>
      </p:sp>
      <p:sp>
        <p:nvSpPr>
          <p:cNvPr id="106499" name="Text Box 3"/>
          <p:cNvSpPr txBox="1">
            <a:spLocks noChangeArrowheads="1"/>
          </p:cNvSpPr>
          <p:nvPr/>
        </p:nvSpPr>
        <p:spPr bwMode="auto">
          <a:xfrm>
            <a:off x="457200" y="504530"/>
            <a:ext cx="8280400" cy="58939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spcBef>
                <a:spcPct val="0"/>
              </a:spcBef>
              <a:buFontTx/>
              <a:buNone/>
            </a:pPr>
            <a:endParaRPr lang="it-IT" altLang="it-IT" sz="1800" u="sng" dirty="0">
              <a:latin typeface="Microsoft Sans Serif" pitchFamily="34" charset="0"/>
              <a:ea typeface="ヒラギノ角ゴ Pro W3" pitchFamily="-28" charset="-128"/>
            </a:endParaRPr>
          </a:p>
          <a:p>
            <a:pPr algn="ctr" eaLnBrk="1" hangingPunct="1">
              <a:spcBef>
                <a:spcPct val="0"/>
              </a:spcBef>
              <a:buFontTx/>
              <a:buNone/>
            </a:pPr>
            <a:endParaRPr lang="it-IT" altLang="it-IT" sz="1700" dirty="0">
              <a:latin typeface="Microsoft Sans Serif" pitchFamily="34" charset="0"/>
              <a:ea typeface="ヒラギノ角ゴ Pro W3" pitchFamily="-28" charset="-128"/>
            </a:endParaRPr>
          </a:p>
          <a:p>
            <a:pPr algn="ctr" eaLnBrk="1" hangingPunct="1">
              <a:spcBef>
                <a:spcPct val="0"/>
              </a:spcBef>
              <a:buFontTx/>
              <a:buNone/>
            </a:pPr>
            <a:r>
              <a:rPr lang="it-IT" altLang="it-IT" sz="1800" dirty="0">
                <a:latin typeface="+mn-lt"/>
                <a:ea typeface="ヒラギノ角ゴ Pro W3" pitchFamily="-28" charset="-128"/>
              </a:rPr>
              <a:t>Art. 17 (già art. 16) </a:t>
            </a:r>
            <a:r>
              <a:rPr lang="it-IT" altLang="it-IT" sz="1800" b="1" dirty="0">
                <a:latin typeface="+mn-lt"/>
                <a:ea typeface="ヒラギノ角ゴ Pro W3" pitchFamily="-28" charset="-128"/>
              </a:rPr>
              <a:t>Lett. a)</a:t>
            </a:r>
            <a:r>
              <a:rPr lang="it-IT" altLang="it-IT" sz="1800" dirty="0">
                <a:latin typeface="+mn-lt"/>
                <a:ea typeface="ヒラギノ角ゴ Pro W3" pitchFamily="-28" charset="-128"/>
              </a:rPr>
              <a:t> TUIR: transazioni relative alla risoluzione del rapporto di lavoro subordinato: </a:t>
            </a:r>
            <a:r>
              <a:rPr lang="it-IT" altLang="it-IT" sz="1800" b="1" dirty="0">
                <a:latin typeface="+mn-lt"/>
                <a:ea typeface="ヒラギノ角ゴ Pro W3" pitchFamily="-28" charset="-128"/>
              </a:rPr>
              <a:t>tassazione separata</a:t>
            </a:r>
          </a:p>
          <a:p>
            <a:pPr algn="ctr" eaLnBrk="1" hangingPunct="1">
              <a:spcBef>
                <a:spcPct val="0"/>
              </a:spcBef>
              <a:buFontTx/>
              <a:buNone/>
            </a:pPr>
            <a:endParaRPr lang="it-IT" altLang="it-IT" sz="1800" dirty="0">
              <a:latin typeface="+mn-lt"/>
              <a:ea typeface="ヒラギノ角ゴ Pro W3" pitchFamily="-28" charset="-128"/>
            </a:endParaRPr>
          </a:p>
          <a:p>
            <a:pPr algn="just" eaLnBrk="1" hangingPunct="1">
              <a:spcBef>
                <a:spcPct val="0"/>
              </a:spcBef>
              <a:buFontTx/>
              <a:buNone/>
            </a:pPr>
            <a:r>
              <a:rPr lang="it-IT" altLang="it-IT" sz="1800" b="1" dirty="0">
                <a:latin typeface="+mn-lt"/>
                <a:ea typeface="ヒラギノ角ゴ Pro W3" pitchFamily="-28" charset="-128"/>
              </a:rPr>
              <a:t>Comma 1, Lett. a)</a:t>
            </a:r>
            <a:r>
              <a:rPr lang="it-IT" altLang="it-IT" sz="1800" dirty="0">
                <a:latin typeface="+mn-lt"/>
                <a:ea typeface="ヒラギノ角ゴ Pro W3" pitchFamily="-28" charset="-128"/>
              </a:rPr>
              <a:t>: “L’</a:t>
            </a:r>
            <a:r>
              <a:rPr lang="it-IT" altLang="it-IT" sz="1800" b="1" dirty="0">
                <a:latin typeface="+mn-lt"/>
                <a:ea typeface="ヒラギノ角ゴ Pro W3" pitchFamily="-28" charset="-128"/>
              </a:rPr>
              <a:t>imposta si applica separatamente</a:t>
            </a:r>
            <a:r>
              <a:rPr lang="it-IT" altLang="it-IT" sz="1800" dirty="0">
                <a:latin typeface="+mn-lt"/>
                <a:ea typeface="ヒラギノ角ゴ Pro W3" pitchFamily="-28" charset="-128"/>
              </a:rPr>
              <a:t> (…) al </a:t>
            </a:r>
            <a:r>
              <a:rPr lang="it-IT" altLang="it-IT" sz="1800" b="1" dirty="0">
                <a:latin typeface="+mn-lt"/>
                <a:ea typeface="ヒラギノ角ゴ Pro W3" pitchFamily="-28" charset="-128"/>
              </a:rPr>
              <a:t>trattamento di fine rapporto di cui all'articolo 2120 del codice civile </a:t>
            </a:r>
            <a:r>
              <a:rPr lang="it-IT" altLang="it-IT" sz="1800" dirty="0">
                <a:latin typeface="+mn-lt"/>
                <a:ea typeface="ヒラギノ角ゴ Pro W3" pitchFamily="-28" charset="-128"/>
              </a:rPr>
              <a:t>e indennità equipollenti, comunque denominate, commisurate alla durata dei rapporti di lavoro dipendente, compresi quelli contemplati alle lettere a), d) e g) del comma 1 dell'art. 50, anche nelle ipotesi di cui all'art. 2122 del codice civile; altre </a:t>
            </a:r>
            <a:r>
              <a:rPr lang="it-IT" altLang="it-IT" sz="1800" b="1" dirty="0">
                <a:latin typeface="+mn-lt"/>
                <a:ea typeface="ヒラギノ角ゴ Pro W3" pitchFamily="-28" charset="-128"/>
              </a:rPr>
              <a:t>indennità e somme percepite una volta tanto in dipendenza della cessazione dei predetti rapporti, comprese l'indennità di preavviso</a:t>
            </a:r>
            <a:r>
              <a:rPr lang="it-IT" altLang="it-IT" sz="1800" dirty="0">
                <a:latin typeface="+mn-lt"/>
                <a:ea typeface="ヒラギノ角ゴ Pro W3" pitchFamily="-28" charset="-128"/>
              </a:rPr>
              <a:t>, le somme risultanti dalla capitalizzazione di pensioni e quelle attribuite a fronte </a:t>
            </a:r>
            <a:r>
              <a:rPr lang="it-IT" altLang="it-IT" sz="1800" b="1" dirty="0">
                <a:latin typeface="+mn-lt"/>
                <a:ea typeface="ヒラギノ角ゴ Pro W3" pitchFamily="-28" charset="-128"/>
              </a:rPr>
              <a:t>dell'obbligo di non concorrenza</a:t>
            </a:r>
            <a:r>
              <a:rPr lang="it-IT" altLang="it-IT" sz="1800" dirty="0">
                <a:latin typeface="+mn-lt"/>
                <a:ea typeface="ヒラギノ角ゴ Pro W3" pitchFamily="-28" charset="-128"/>
              </a:rPr>
              <a:t>, ai sensi dell'art. 2125 del codice civile nonché </a:t>
            </a:r>
            <a:r>
              <a:rPr lang="it-IT" altLang="it-IT" sz="1800" b="1" dirty="0">
                <a:latin typeface="+mn-lt"/>
                <a:ea typeface="ヒラギノ角ゴ Pro W3" pitchFamily="-28" charset="-128"/>
              </a:rPr>
              <a:t>le somme e i valori comunque percepiti, al netto delle spese legali sostenute, anche se a titolo risarcitorio</a:t>
            </a:r>
            <a:r>
              <a:rPr lang="it-IT" altLang="it-IT" sz="1800" dirty="0">
                <a:latin typeface="+mn-lt"/>
                <a:ea typeface="ヒラギノ角ゴ Pro W3" pitchFamily="-28" charset="-128"/>
              </a:rPr>
              <a:t> o nel contesto di procedure esecutive, a seguito di provvedimenti dell'autorità giudiziaria o di </a:t>
            </a:r>
            <a:r>
              <a:rPr lang="it-IT" altLang="it-IT" sz="1800" b="1" dirty="0">
                <a:latin typeface="+mn-lt"/>
                <a:ea typeface="ヒラギノ角ゴ Pro W3" pitchFamily="-28" charset="-128"/>
              </a:rPr>
              <a:t>transazioni relativi alla risoluzione del rapporto di lavoro</a:t>
            </a:r>
            <a:r>
              <a:rPr lang="it-IT" altLang="it-IT" sz="1800" dirty="0">
                <a:latin typeface="+mn-lt"/>
                <a:ea typeface="ヒラギノ角ゴ Pro W3" pitchFamily="-28" charset="-128"/>
              </a:rPr>
              <a:t>”. Sino ad </a:t>
            </a:r>
            <a:r>
              <a:rPr lang="it-IT" altLang="it-IT" sz="1800" b="1" dirty="0">
                <a:latin typeface="+mn-lt"/>
                <a:ea typeface="ヒラギノ角ゴ Pro W3" pitchFamily="-28" charset="-128"/>
              </a:rPr>
              <a:t>un tetto di Euro 1.000.000</a:t>
            </a:r>
            <a:r>
              <a:rPr lang="it-IT" altLang="it-IT" sz="1800" dirty="0">
                <a:latin typeface="+mn-lt"/>
                <a:ea typeface="ヒラギノ角ゴ Pro W3" pitchFamily="-28" charset="-128"/>
              </a:rPr>
              <a:t> (art. 24, comma 31, DL 201/2011 </a:t>
            </a:r>
            <a:r>
              <a:rPr lang="it-IT" altLang="it-IT" sz="1800" dirty="0" err="1">
                <a:latin typeface="+mn-lt"/>
                <a:ea typeface="ヒラギノ角ゴ Pro W3" pitchFamily="-28" charset="-128"/>
              </a:rPr>
              <a:t>conv</a:t>
            </a:r>
            <a:r>
              <a:rPr lang="it-IT" altLang="it-IT" sz="1800" dirty="0">
                <a:latin typeface="+mn-lt"/>
                <a:ea typeface="ヒラギノ角ゴ Pro W3" pitchFamily="-28" charset="-128"/>
              </a:rPr>
              <a:t>. in  L. 214/11,  cfr. Circ. Ag. Entrate 28/02/2012 n. 2012/25122).</a:t>
            </a:r>
          </a:p>
          <a:p>
            <a:pPr algn="just" eaLnBrk="1" hangingPunct="1">
              <a:spcBef>
                <a:spcPct val="0"/>
              </a:spcBef>
              <a:buFontTx/>
              <a:buNone/>
            </a:pPr>
            <a:endParaRPr lang="it-IT" altLang="it-IT" sz="1700" dirty="0">
              <a:latin typeface="Microsoft Sans Serif" pitchFamily="34" charset="0"/>
              <a:ea typeface="ヒラギノ角ゴ Pro W3" pitchFamily="-28" charset="-128"/>
            </a:endParaRPr>
          </a:p>
          <a:p>
            <a:pPr algn="just" eaLnBrk="1" hangingPunct="1">
              <a:spcBef>
                <a:spcPct val="0"/>
              </a:spcBef>
              <a:buFontTx/>
              <a:buNone/>
            </a:pPr>
            <a:endParaRPr lang="it-IT" altLang="it-IT" sz="1700" dirty="0">
              <a:latin typeface="Microsoft Sans Serif" pitchFamily="34" charset="0"/>
              <a:ea typeface="ヒラギノ角ゴ Pro W3" pitchFamily="-28" charset="-128"/>
            </a:endParaRPr>
          </a:p>
          <a:p>
            <a:pPr algn="just" eaLnBrk="1" hangingPunct="1">
              <a:spcBef>
                <a:spcPct val="0"/>
              </a:spcBef>
              <a:buFontTx/>
              <a:buNone/>
            </a:pPr>
            <a:r>
              <a:rPr lang="it-IT" altLang="it-IT" sz="2000" dirty="0">
                <a:latin typeface="Microsoft Sans Serif" pitchFamily="34" charset="0"/>
                <a:ea typeface="ヒラギノ角ゴ Pro W3" pitchFamily="-28" charset="-128"/>
              </a:rPr>
              <a:t> 	</a:t>
            </a:r>
          </a:p>
        </p:txBody>
      </p:sp>
      <p:sp>
        <p:nvSpPr>
          <p:cNvPr id="106500" name="Text Box 4"/>
          <p:cNvSpPr txBox="1">
            <a:spLocks noChangeArrowheads="1"/>
          </p:cNvSpPr>
          <p:nvPr/>
        </p:nvSpPr>
        <p:spPr bwMode="auto">
          <a:xfrm>
            <a:off x="539750" y="3357563"/>
            <a:ext cx="8280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endParaRPr lang="it-IT" altLang="it-IT" sz="1600">
              <a:latin typeface="Microsoft Sans Serif" pitchFamily="34" charset="0"/>
              <a:ea typeface="ヒラギノ角ゴ Pro W3" pitchFamily="-28" charset="-128"/>
            </a:endParaRPr>
          </a:p>
        </p:txBody>
      </p:sp>
      <p:sp>
        <p:nvSpPr>
          <p:cNvPr id="4" name="Segnaposto numero diapositiva 3"/>
          <p:cNvSpPr>
            <a:spLocks noGrp="1"/>
          </p:cNvSpPr>
          <p:nvPr>
            <p:ph type="sldNum" sz="quarter" idx="12"/>
          </p:nvPr>
        </p:nvSpPr>
        <p:spPr/>
        <p:txBody>
          <a:bodyPr/>
          <a:lstStyle/>
          <a:p>
            <a:fld id="{E7A41E1B-4F70-4964-A407-84C68BE8251C}" type="slidenum">
              <a:rPr lang="it-IT" smtClean="0">
                <a:solidFill>
                  <a:schemeClr val="tx1"/>
                </a:solidFill>
              </a:rPr>
              <a:t>6</a:t>
            </a:fld>
            <a:endParaRPr lang="it-IT" dirty="0">
              <a:solidFill>
                <a:schemeClr val="tx1"/>
              </a:solidFill>
            </a:endParaRPr>
          </a:p>
        </p:txBody>
      </p:sp>
      <p:sp>
        <p:nvSpPr>
          <p:cNvPr id="2" name="Segnaposto piè di pagina 1"/>
          <p:cNvSpPr>
            <a:spLocks noGrp="1"/>
          </p:cNvSpPr>
          <p:nvPr>
            <p:ph type="ftr" sz="quarter" idx="11"/>
          </p:nvPr>
        </p:nvSpPr>
        <p:spPr/>
        <p:txBody>
          <a:bodyPr/>
          <a:lstStyle/>
          <a:p>
            <a:r>
              <a:rPr lang="it-IT"/>
              <a:t>Avv. Renato Scorcelli  </a:t>
            </a:r>
          </a:p>
          <a:p>
            <a:r>
              <a:rPr lang="it-IT"/>
              <a:t>rscorcelli@splegal.it </a:t>
            </a:r>
            <a:endParaRPr lang="it-IT" dirty="0"/>
          </a:p>
        </p:txBody>
      </p:sp>
    </p:spTree>
    <p:extLst>
      <p:ext uri="{BB962C8B-B14F-4D97-AF65-F5344CB8AC3E}">
        <p14:creationId xmlns:p14="http://schemas.microsoft.com/office/powerpoint/2010/main" val="340387097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4" name="Rectangle 2"/>
          <p:cNvSpPr>
            <a:spLocks noGrp="1" noChangeArrowheads="1"/>
          </p:cNvSpPr>
          <p:nvPr>
            <p:ph type="title"/>
          </p:nvPr>
        </p:nvSpPr>
        <p:spPr>
          <a:xfrm>
            <a:off x="529332" y="437357"/>
            <a:ext cx="8229600" cy="1143000"/>
          </a:xfrm>
        </p:spPr>
        <p:txBody>
          <a:bodyPr/>
          <a:lstStyle/>
          <a:p>
            <a:pPr eaLnBrk="1" hangingPunct="1"/>
            <a:r>
              <a:rPr lang="it-IT" altLang="it-IT" sz="3600" b="1" dirty="0">
                <a:latin typeface="Microsoft Sans Serif" pitchFamily="34" charset="0"/>
              </a:rPr>
              <a:t>Art. 2113, c. 4 c.c. - sede sindacale</a:t>
            </a:r>
          </a:p>
        </p:txBody>
      </p:sp>
      <p:sp>
        <p:nvSpPr>
          <p:cNvPr id="92165" name="Rectangle 3"/>
          <p:cNvSpPr>
            <a:spLocks noGrp="1" noChangeArrowheads="1"/>
          </p:cNvSpPr>
          <p:nvPr>
            <p:ph type="body" idx="1"/>
          </p:nvPr>
        </p:nvSpPr>
        <p:spPr>
          <a:xfrm>
            <a:off x="179388" y="1557338"/>
            <a:ext cx="8640762" cy="5073650"/>
          </a:xfrm>
        </p:spPr>
        <p:txBody>
          <a:bodyPr>
            <a:normAutofit fontScale="92500" lnSpcReduction="10000"/>
          </a:bodyPr>
          <a:lstStyle/>
          <a:p>
            <a:pPr marL="609600" indent="-609600" algn="just" eaLnBrk="1" hangingPunct="1">
              <a:lnSpc>
                <a:spcPct val="90000"/>
              </a:lnSpc>
              <a:buFontTx/>
              <a:buNone/>
            </a:pPr>
            <a:endParaRPr lang="it-IT" altLang="it-IT" sz="1700" b="1" dirty="0"/>
          </a:p>
          <a:p>
            <a:pPr marL="0" indent="0" algn="just">
              <a:buNone/>
            </a:pPr>
            <a:r>
              <a:rPr lang="it-IT" altLang="it-IT" sz="2200" b="1" dirty="0"/>
              <a:t>1) solo se prevista dal </a:t>
            </a:r>
            <a:r>
              <a:rPr lang="it-IT" altLang="it-IT" sz="2200" b="1" dirty="0">
                <a:latin typeface="Microsoft Sans Serif" pitchFamily="34" charset="0"/>
              </a:rPr>
              <a:t>contratto collettivo</a:t>
            </a:r>
            <a:r>
              <a:rPr lang="it-IT" altLang="it-IT" sz="2200" b="1" dirty="0"/>
              <a:t> e nel rispetto delle modalità ivi indicate</a:t>
            </a:r>
            <a:r>
              <a:rPr lang="it-IT" altLang="it-IT" sz="2200" dirty="0"/>
              <a:t> </a:t>
            </a:r>
            <a:endParaRPr lang="it-IT" altLang="it-IT" sz="1900" dirty="0"/>
          </a:p>
          <a:p>
            <a:pPr marL="609600" indent="-609600" algn="just"/>
            <a:r>
              <a:rPr lang="it-IT" altLang="it-IT" sz="2400" dirty="0"/>
              <a:t>“</a:t>
            </a:r>
            <a:r>
              <a:rPr lang="it-IT" altLang="it-IT" sz="2400" b="1" dirty="0"/>
              <a:t>La determinazione della modalità di composizione dell’organo conciliativo…deve intendersi devoluta alla contrattazione collettiva</a:t>
            </a:r>
            <a:r>
              <a:rPr lang="it-IT" altLang="it-IT" sz="2400" dirty="0"/>
              <a:t>…Pertanto, solo nel caso in cui la contrattazione collettiva abbia previsto come indispensabile l’appartenenza del rappresentante sindacale non solo alla organizzazione cui aderisce il lavoratore, ma anche l’inserimento del primo nell’organizzazione locale dello stesso sindacato, è annullabile l’accordo raggiunto con l’assistenza di un sindacalista appartenente ad una diversa organizzazione locale” (Cass. n. 12858/2003. </a:t>
            </a:r>
            <a:r>
              <a:rPr lang="it-IT" altLang="it-IT" sz="2400" dirty="0" err="1"/>
              <a:t>Cass</a:t>
            </a:r>
            <a:r>
              <a:rPr lang="it-IT" altLang="it-IT" sz="2400" dirty="0"/>
              <a:t>. 4730/02; </a:t>
            </a:r>
            <a:r>
              <a:rPr lang="it-IT" altLang="it-IT" sz="2400" dirty="0" err="1"/>
              <a:t>Cass</a:t>
            </a:r>
            <a:r>
              <a:rPr lang="it-IT" altLang="it-IT" sz="2400" dirty="0"/>
              <a:t>. 391/84; </a:t>
            </a:r>
            <a:r>
              <a:rPr lang="it-IT" altLang="it-IT" sz="2400" dirty="0" err="1"/>
              <a:t>Trib</a:t>
            </a:r>
            <a:r>
              <a:rPr lang="it-IT" altLang="it-IT" sz="2400" dirty="0"/>
              <a:t>. Milano 26/9/02). </a:t>
            </a:r>
          </a:p>
          <a:p>
            <a:pPr marL="609600" indent="-609600" algn="just"/>
            <a:r>
              <a:rPr lang="it-IT" altLang="it-IT" sz="2400" b="1" dirty="0"/>
              <a:t>Non indispensabile</a:t>
            </a:r>
            <a:r>
              <a:rPr lang="it-IT" altLang="it-IT" sz="2400" dirty="0"/>
              <a:t> </a:t>
            </a:r>
            <a:r>
              <a:rPr lang="it-IT" altLang="it-IT" sz="2400" b="1" dirty="0"/>
              <a:t>bilateralità</a:t>
            </a:r>
            <a:r>
              <a:rPr lang="it-IT" altLang="it-IT" sz="2400" dirty="0"/>
              <a:t> (partecipazione dell’associazione datoriale) </a:t>
            </a:r>
            <a:r>
              <a:rPr lang="it-IT" altLang="it-IT" sz="2400" b="1" dirty="0"/>
              <a:t>salvo previsione CCNL</a:t>
            </a:r>
            <a:r>
              <a:rPr lang="it-IT" altLang="it-IT" sz="2400" dirty="0"/>
              <a:t> (Cass. n. 4730/2002; Pera e Grandi)</a:t>
            </a:r>
          </a:p>
          <a:p>
            <a:pPr marL="609600" indent="-609600" algn="just" eaLnBrk="1" hangingPunct="1">
              <a:lnSpc>
                <a:spcPct val="90000"/>
              </a:lnSpc>
              <a:buFontTx/>
              <a:buNone/>
            </a:pPr>
            <a:endParaRPr lang="it-IT" altLang="it-IT" sz="1400" dirty="0"/>
          </a:p>
          <a:p>
            <a:pPr marL="609600" indent="-609600" algn="just" eaLnBrk="1" hangingPunct="1">
              <a:lnSpc>
                <a:spcPct val="90000"/>
              </a:lnSpc>
            </a:pPr>
            <a:endParaRPr lang="it-IT" altLang="it-IT" sz="1400" dirty="0"/>
          </a:p>
        </p:txBody>
      </p:sp>
      <p:sp>
        <p:nvSpPr>
          <p:cNvPr id="92166" name="Rectangle 4"/>
          <p:cNvSpPr>
            <a:spLocks noChangeArrowheads="1"/>
          </p:cNvSpPr>
          <p:nvPr/>
        </p:nvSpPr>
        <p:spPr bwMode="auto">
          <a:xfrm>
            <a:off x="0" y="13414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altLang="it-IT" sz="2400" b="1" i="0" u="none" strike="noStrike" kern="1200" cap="none" spc="0" normalizeH="0" baseline="0" noProof="0" dirty="0">
                <a:ln>
                  <a:noFill/>
                </a:ln>
                <a:solidFill>
                  <a:srgbClr val="000000"/>
                </a:solidFill>
                <a:effectLst/>
                <a:uLnTx/>
                <a:uFillTx/>
                <a:latin typeface="Microsoft Sans Serif" pitchFamily="34" charset="0"/>
                <a:ea typeface="+mn-ea"/>
                <a:cs typeface="+mn-cs"/>
              </a:rPr>
              <a:t>Configurabilità «sede sindacale»: tre teorie</a:t>
            </a:r>
          </a:p>
        </p:txBody>
      </p:sp>
      <p:sp>
        <p:nvSpPr>
          <p:cNvPr id="7" name="Text Box 13"/>
          <p:cNvSpPr txBox="1">
            <a:spLocks noChangeArrowheads="1"/>
          </p:cNvSpPr>
          <p:nvPr/>
        </p:nvSpPr>
        <p:spPr bwMode="auto">
          <a:xfrm>
            <a:off x="251520" y="6237312"/>
            <a:ext cx="878522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altLang="it-IT" sz="1400" b="0" i="0" u="none" strike="noStrike" kern="1200" cap="none" spc="0" normalizeH="0" baseline="0" noProof="0" dirty="0">
                <a:ln>
                  <a:noFill/>
                </a:ln>
                <a:solidFill>
                  <a:prstClr val="black"/>
                </a:solidFill>
                <a:effectLst/>
                <a:uLnTx/>
                <a:uFillTx/>
                <a:latin typeface="Calibri"/>
                <a:ea typeface="+mn-ea"/>
                <a:cs typeface="+mn-cs"/>
              </a:rPr>
              <a:t>Avv. Renato Scorcelli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altLang="it-IT" sz="1400" b="0" i="0" u="none" strike="noStrike" kern="1200" cap="none" spc="0" normalizeH="0" baseline="0" noProof="0" dirty="0">
                <a:ln>
                  <a:noFill/>
                </a:ln>
                <a:solidFill>
                  <a:prstClr val="black"/>
                </a:solidFill>
                <a:effectLst/>
                <a:uLnTx/>
                <a:uFillTx/>
                <a:latin typeface="Calibri"/>
                <a:ea typeface="+mn-ea"/>
                <a:cs typeface="+mn-cs"/>
              </a:rPr>
              <a:t>rscorcelli@splegal.it</a:t>
            </a:r>
          </a:p>
        </p:txBody>
      </p:sp>
      <p:sp>
        <p:nvSpPr>
          <p:cNvPr id="2" name="Segnaposto numero diapositiva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A41E1B-4F70-4964-A407-84C68BE8251C}" type="slidenum">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60</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9622768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8" name="Rectangle 5"/>
          <p:cNvSpPr>
            <a:spLocks noGrp="1" noChangeArrowheads="1"/>
          </p:cNvSpPr>
          <p:nvPr>
            <p:ph type="body" idx="1"/>
          </p:nvPr>
        </p:nvSpPr>
        <p:spPr>
          <a:xfrm>
            <a:off x="457200" y="1547962"/>
            <a:ext cx="8229600" cy="4525962"/>
          </a:xfrm>
          <a:noFill/>
        </p:spPr>
        <p:txBody>
          <a:bodyPr>
            <a:normAutofit/>
          </a:bodyPr>
          <a:lstStyle/>
          <a:p>
            <a:pPr marL="609600" indent="-609600" algn="ctr" eaLnBrk="1" hangingPunct="1">
              <a:lnSpc>
                <a:spcPct val="90000"/>
              </a:lnSpc>
              <a:buFontTx/>
              <a:buNone/>
            </a:pPr>
            <a:endParaRPr lang="it-IT" altLang="it-IT" sz="2400" dirty="0">
              <a:latin typeface="Microsoft Sans Serif" pitchFamily="34" charset="0"/>
            </a:endParaRPr>
          </a:p>
          <a:p>
            <a:pPr marL="609600" indent="-609600" algn="just">
              <a:lnSpc>
                <a:spcPct val="90000"/>
              </a:lnSpc>
              <a:buFontTx/>
              <a:buAutoNum type="arabicParenR" startAt="2"/>
            </a:pPr>
            <a:r>
              <a:rPr lang="it-IT" altLang="it-IT" sz="2400" b="1" dirty="0">
                <a:latin typeface="Microsoft Sans Serif" pitchFamily="34" charset="0"/>
              </a:rPr>
              <a:t>anche nel silenzio del contratto collettivo  e con modalità diverse da quelle eventualmente indicate nel contratto collettivo </a:t>
            </a:r>
            <a:r>
              <a:rPr lang="it-IT" altLang="it-IT" sz="2400" dirty="0">
                <a:latin typeface="Microsoft Sans Serif" pitchFamily="34" charset="0"/>
              </a:rPr>
              <a:t>	“</a:t>
            </a:r>
            <a:r>
              <a:rPr lang="it-IT" altLang="it-IT" sz="2400" b="1" dirty="0">
                <a:latin typeface="Microsoft Sans Serif" pitchFamily="34" charset="0"/>
              </a:rPr>
              <a:t>una conciliazione sindacale, per essere qualificata tale</a:t>
            </a:r>
            <a:r>
              <a:rPr lang="it-IT" altLang="it-IT" sz="2400" dirty="0">
                <a:latin typeface="Microsoft Sans Serif" pitchFamily="34" charset="0"/>
              </a:rPr>
              <a:t>…, deve risultare da un </a:t>
            </a:r>
            <a:r>
              <a:rPr lang="it-IT" altLang="it-IT" sz="2400" b="1" dirty="0">
                <a:latin typeface="Microsoft Sans Serif" pitchFamily="34" charset="0"/>
              </a:rPr>
              <a:t>documento sottoscritto contestualmente dalle parti nonché dal rappresentante sindacale di fiducia del lavoratore</a:t>
            </a:r>
            <a:r>
              <a:rPr lang="it-IT" altLang="it-IT" sz="2400" dirty="0">
                <a:latin typeface="Microsoft Sans Serif" pitchFamily="34" charset="0"/>
              </a:rPr>
              <a:t>” (</a:t>
            </a:r>
            <a:r>
              <a:rPr lang="it-IT" altLang="it-IT" sz="2400" dirty="0" err="1">
                <a:latin typeface="Microsoft Sans Serif" pitchFamily="34" charset="0"/>
              </a:rPr>
              <a:t>Cass</a:t>
            </a:r>
            <a:r>
              <a:rPr lang="it-IT" altLang="it-IT" sz="2400" dirty="0">
                <a:latin typeface="Microsoft Sans Serif" pitchFamily="34" charset="0"/>
              </a:rPr>
              <a:t>. n. 13910/99; Cass. 3237/2011);</a:t>
            </a:r>
          </a:p>
          <a:p>
            <a:pPr marL="609600" indent="-609600" algn="just">
              <a:lnSpc>
                <a:spcPct val="90000"/>
              </a:lnSpc>
            </a:pPr>
            <a:endParaRPr lang="it-IT" altLang="it-IT" sz="2400" dirty="0">
              <a:latin typeface="Microsoft Sans Serif" pitchFamily="34" charset="0"/>
            </a:endParaRPr>
          </a:p>
          <a:p>
            <a:pPr marL="0" indent="0" algn="just">
              <a:lnSpc>
                <a:spcPct val="90000"/>
              </a:lnSpc>
              <a:buNone/>
            </a:pPr>
            <a:r>
              <a:rPr lang="it-IT" altLang="it-IT" sz="2400" b="1" dirty="0">
                <a:latin typeface="Microsoft Sans Serif" pitchFamily="34" charset="0"/>
              </a:rPr>
              <a:t>3)  	sempre</a:t>
            </a:r>
            <a:r>
              <a:rPr lang="it-IT" altLang="it-IT" sz="2400" dirty="0">
                <a:latin typeface="Microsoft Sans Serif" pitchFamily="34" charset="0"/>
              </a:rPr>
              <a:t> (altrimenti nel silenzio del contratto collettivo 	sarebbe preclusa), ma </a:t>
            </a:r>
            <a:r>
              <a:rPr lang="it-IT" altLang="it-IT" sz="2400" b="1" dirty="0">
                <a:latin typeface="Microsoft Sans Serif" pitchFamily="34" charset="0"/>
              </a:rPr>
              <a:t>nel rispetto delle modalità del 	CCNL </a:t>
            </a:r>
            <a:r>
              <a:rPr lang="it-IT" altLang="it-IT" sz="2400" dirty="0">
                <a:latin typeface="Microsoft Sans Serif" pitchFamily="34" charset="0"/>
              </a:rPr>
              <a:t>ove previste (G. Pera)</a:t>
            </a:r>
          </a:p>
          <a:p>
            <a:pPr marL="609600" indent="-609600" algn="just" eaLnBrk="1" hangingPunct="1">
              <a:lnSpc>
                <a:spcPct val="90000"/>
              </a:lnSpc>
              <a:buFontTx/>
              <a:buNone/>
            </a:pPr>
            <a:endParaRPr lang="it-IT" altLang="it-IT" sz="2400" dirty="0">
              <a:latin typeface="Microsoft Sans Serif" pitchFamily="34" charset="0"/>
            </a:endParaRPr>
          </a:p>
        </p:txBody>
      </p:sp>
      <p:sp>
        <p:nvSpPr>
          <p:cNvPr id="93189" name="Rectangle 7"/>
          <p:cNvSpPr>
            <a:spLocks noGrp="1" noChangeArrowheads="1"/>
          </p:cNvSpPr>
          <p:nvPr>
            <p:ph type="title"/>
          </p:nvPr>
        </p:nvSpPr>
        <p:spPr>
          <a:xfrm>
            <a:off x="457200" y="96813"/>
            <a:ext cx="8229600" cy="1143000"/>
          </a:xfrm>
          <a:noFill/>
        </p:spPr>
        <p:txBody>
          <a:bodyPr/>
          <a:lstStyle/>
          <a:p>
            <a:pPr eaLnBrk="1" hangingPunct="1"/>
            <a:r>
              <a:rPr lang="it-IT" altLang="it-IT" sz="3600" b="1" dirty="0">
                <a:latin typeface="Microsoft Sans Serif" pitchFamily="34" charset="0"/>
              </a:rPr>
              <a:t>Art. 2113, c. 4 c.c. - sede sindacale</a:t>
            </a:r>
          </a:p>
        </p:txBody>
      </p:sp>
      <p:sp>
        <p:nvSpPr>
          <p:cNvPr id="93190" name="Rectangle 8"/>
          <p:cNvSpPr>
            <a:spLocks noChangeArrowheads="1"/>
          </p:cNvSpPr>
          <p:nvPr/>
        </p:nvSpPr>
        <p:spPr bwMode="auto">
          <a:xfrm>
            <a:off x="0" y="1531938"/>
            <a:ext cx="9144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altLang="it-IT" sz="2400" b="1" i="0" u="none" strike="noStrike" kern="1200" cap="none" spc="0" normalizeH="0" baseline="0" noProof="0" dirty="0">
                <a:ln>
                  <a:noFill/>
                </a:ln>
                <a:solidFill>
                  <a:srgbClr val="000000"/>
                </a:solidFill>
                <a:effectLst/>
                <a:uLnTx/>
                <a:uFillTx/>
                <a:latin typeface="Microsoft Sans Serif" pitchFamily="34" charset="0"/>
                <a:ea typeface="+mn-ea"/>
                <a:cs typeface="+mn-cs"/>
              </a:rPr>
              <a:t>(segue): Configurabilità «sede sindacale»: tre teorie</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it-IT" altLang="it-IT" sz="2400" b="1" i="0" u="none" strike="noStrike" kern="1200" cap="none" spc="0" normalizeH="0" baseline="0" noProof="0" dirty="0">
              <a:ln>
                <a:noFill/>
              </a:ln>
              <a:solidFill>
                <a:srgbClr val="000000"/>
              </a:solidFill>
              <a:effectLst/>
              <a:uLnTx/>
              <a:uFillTx/>
              <a:latin typeface="Microsoft Sans Serif" pitchFamily="34" charset="0"/>
              <a:ea typeface="+mn-ea"/>
              <a:cs typeface="+mn-cs"/>
            </a:endParaRPr>
          </a:p>
        </p:txBody>
      </p:sp>
      <p:sp>
        <p:nvSpPr>
          <p:cNvPr id="7" name="Text Box 13"/>
          <p:cNvSpPr txBox="1">
            <a:spLocks noChangeArrowheads="1"/>
          </p:cNvSpPr>
          <p:nvPr/>
        </p:nvSpPr>
        <p:spPr bwMode="auto">
          <a:xfrm>
            <a:off x="179386" y="6237312"/>
            <a:ext cx="878522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altLang="it-IT" sz="1400" b="0" i="0" u="none" strike="noStrike" kern="1200" cap="none" spc="0" normalizeH="0" baseline="0" noProof="0" dirty="0">
                <a:ln>
                  <a:noFill/>
                </a:ln>
                <a:solidFill>
                  <a:prstClr val="black"/>
                </a:solidFill>
                <a:effectLst/>
                <a:uLnTx/>
                <a:uFillTx/>
                <a:latin typeface="Calibri"/>
                <a:ea typeface="+mn-ea"/>
                <a:cs typeface="+mn-cs"/>
              </a:rPr>
              <a:t>Avv. Renato Scorcelli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altLang="it-IT" sz="1400" b="0" i="0" u="none" strike="noStrike" kern="1200" cap="none" spc="0" normalizeH="0" baseline="0" noProof="0" dirty="0">
                <a:ln>
                  <a:noFill/>
                </a:ln>
                <a:solidFill>
                  <a:prstClr val="black"/>
                </a:solidFill>
                <a:effectLst/>
                <a:uLnTx/>
                <a:uFillTx/>
                <a:latin typeface="Calibri"/>
                <a:ea typeface="+mn-ea"/>
                <a:cs typeface="+mn-cs"/>
              </a:rPr>
              <a:t>rscorcelli@splegal.it</a:t>
            </a:r>
          </a:p>
        </p:txBody>
      </p:sp>
      <p:sp>
        <p:nvSpPr>
          <p:cNvPr id="2" name="Segnaposto numero diapositiva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A41E1B-4F70-4964-A407-84C68BE8251C}" type="slidenum">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61</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65647969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2" name="Rectangle 4"/>
          <p:cNvSpPr>
            <a:spLocks noChangeArrowheads="1"/>
          </p:cNvSpPr>
          <p:nvPr/>
        </p:nvSpPr>
        <p:spPr bwMode="auto">
          <a:xfrm>
            <a:off x="250825" y="2001030"/>
            <a:ext cx="864235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altLang="it-IT" sz="2400" b="0" i="0" u="none" strike="noStrike" kern="1200" cap="none" spc="0" normalizeH="0" baseline="0" noProof="0" dirty="0">
                <a:ln>
                  <a:noFill/>
                </a:ln>
                <a:solidFill>
                  <a:srgbClr val="000000"/>
                </a:solidFill>
                <a:effectLst/>
                <a:uLnTx/>
                <a:uFillTx/>
                <a:latin typeface="Microsoft Sans Serif" pitchFamily="34" charset="0"/>
                <a:ea typeface="+mn-ea"/>
                <a:cs typeface="+mn-cs"/>
              </a:rPr>
              <a:t>Nuovo art.412 ter c.p.c.</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altLang="it-IT" sz="2400" b="0" i="1" u="none" strike="noStrike" kern="1200" cap="none" spc="0" normalizeH="0" baseline="0" noProof="0" dirty="0">
                <a:ln>
                  <a:noFill/>
                </a:ln>
                <a:solidFill>
                  <a:srgbClr val="000000"/>
                </a:solidFill>
                <a:effectLst/>
                <a:uLnTx/>
                <a:uFillTx/>
                <a:latin typeface="Microsoft Sans Serif" pitchFamily="34" charset="0"/>
                <a:ea typeface="+mn-ea"/>
                <a:cs typeface="+mn-cs"/>
              </a:rPr>
              <a:t>Altre modalità di conciliazione e arbitrato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altLang="it-IT" sz="2400" b="0" i="1" u="none" strike="noStrike" kern="1200" cap="none" spc="0" normalizeH="0" baseline="0" noProof="0" dirty="0">
                <a:ln>
                  <a:noFill/>
                </a:ln>
                <a:solidFill>
                  <a:srgbClr val="000000"/>
                </a:solidFill>
                <a:effectLst/>
                <a:uLnTx/>
                <a:uFillTx/>
                <a:latin typeface="Microsoft Sans Serif" pitchFamily="34" charset="0"/>
                <a:ea typeface="+mn-ea"/>
                <a:cs typeface="+mn-cs"/>
              </a:rPr>
              <a:t>previste dalla contrattazione collettiva</a:t>
            </a:r>
          </a:p>
          <a:p>
            <a:pPr marL="0" marR="0" lvl="0" indent="0" algn="just" defTabSz="914400" rtl="0" eaLnBrk="1" fontAlgn="auto" latinLnBrk="0" hangingPunct="1">
              <a:lnSpc>
                <a:spcPct val="100000"/>
              </a:lnSpc>
              <a:spcBef>
                <a:spcPct val="0"/>
              </a:spcBef>
              <a:spcAft>
                <a:spcPts val="0"/>
              </a:spcAft>
              <a:buClrTx/>
              <a:buSzTx/>
              <a:buFontTx/>
              <a:buNone/>
              <a:tabLst/>
              <a:defRPr/>
            </a:pPr>
            <a:endParaRPr kumimoji="0" lang="it-IT" altLang="it-IT" sz="2400" b="0" i="0" u="none" strike="noStrike" kern="1200" cap="none" spc="0" normalizeH="0" baseline="0" noProof="0" dirty="0">
              <a:ln>
                <a:noFill/>
              </a:ln>
              <a:solidFill>
                <a:srgbClr val="000000"/>
              </a:solidFill>
              <a:effectLst/>
              <a:uLnTx/>
              <a:uFillTx/>
              <a:latin typeface="Microsoft Sans Serif" pitchFamily="34" charset="0"/>
              <a:ea typeface="+mn-ea"/>
              <a:cs typeface="+mn-cs"/>
            </a:endParaRPr>
          </a:p>
          <a:p>
            <a:pPr marL="0" marR="0" lvl="0" indent="0" algn="just" defTabSz="914400" rtl="0" eaLnBrk="1" fontAlgn="auto" latinLnBrk="0" hangingPunct="1">
              <a:lnSpc>
                <a:spcPct val="100000"/>
              </a:lnSpc>
              <a:spcBef>
                <a:spcPct val="0"/>
              </a:spcBef>
              <a:spcAft>
                <a:spcPts val="0"/>
              </a:spcAft>
              <a:buClrTx/>
              <a:buSzTx/>
              <a:buFontTx/>
              <a:buNone/>
              <a:tabLst/>
              <a:defRPr/>
            </a:pPr>
            <a:r>
              <a:rPr kumimoji="0" lang="it-IT" altLang="it-IT" sz="2400" b="0" i="1" u="none" strike="noStrike" kern="1200" cap="none" spc="0" normalizeH="0" baseline="0" noProof="0" dirty="0">
                <a:ln>
                  <a:noFill/>
                </a:ln>
                <a:solidFill>
                  <a:srgbClr val="000000"/>
                </a:solidFill>
                <a:effectLst/>
                <a:uLnTx/>
                <a:uFillTx/>
                <a:latin typeface="Microsoft Sans Serif" pitchFamily="34" charset="0"/>
                <a:ea typeface="+mn-ea"/>
                <a:cs typeface="+mn-cs"/>
              </a:rPr>
              <a:t>“La conciliazione e l’arbitrato, nelle materie di cui all’articolo 409, possono essere svolti altresì </a:t>
            </a:r>
            <a:r>
              <a:rPr kumimoji="0" lang="it-IT" altLang="it-IT" sz="2400" b="1" i="1" u="none" strike="noStrike" kern="1200" cap="none" spc="0" normalizeH="0" baseline="0" noProof="0" dirty="0">
                <a:ln>
                  <a:noFill/>
                </a:ln>
                <a:solidFill>
                  <a:srgbClr val="000000"/>
                </a:solidFill>
                <a:effectLst/>
                <a:uLnTx/>
                <a:uFillTx/>
                <a:latin typeface="Microsoft Sans Serif" pitchFamily="34" charset="0"/>
                <a:ea typeface="+mn-ea"/>
                <a:cs typeface="+mn-cs"/>
              </a:rPr>
              <a:t>presso le sedi</a:t>
            </a:r>
            <a:r>
              <a:rPr kumimoji="0" lang="it-IT" altLang="it-IT" sz="2400" b="0" i="1" u="none" strike="noStrike" kern="1200" cap="none" spc="0" normalizeH="0" baseline="0" noProof="0" dirty="0">
                <a:ln>
                  <a:noFill/>
                </a:ln>
                <a:solidFill>
                  <a:srgbClr val="000000"/>
                </a:solidFill>
                <a:effectLst/>
                <a:uLnTx/>
                <a:uFillTx/>
                <a:latin typeface="Microsoft Sans Serif" pitchFamily="34" charset="0"/>
                <a:ea typeface="+mn-ea"/>
                <a:cs typeface="+mn-cs"/>
              </a:rPr>
              <a:t> </a:t>
            </a:r>
            <a:r>
              <a:rPr kumimoji="0" lang="it-IT" altLang="it-IT" sz="2400" b="1" i="1" u="none" strike="noStrike" kern="1200" cap="none" spc="0" normalizeH="0" baseline="0" noProof="0" dirty="0">
                <a:ln>
                  <a:noFill/>
                </a:ln>
                <a:solidFill>
                  <a:srgbClr val="000000"/>
                </a:solidFill>
                <a:effectLst/>
                <a:uLnTx/>
                <a:uFillTx/>
                <a:latin typeface="Microsoft Sans Serif" pitchFamily="34" charset="0"/>
                <a:ea typeface="+mn-ea"/>
                <a:cs typeface="+mn-cs"/>
              </a:rPr>
              <a:t>e con le modalità</a:t>
            </a:r>
            <a:r>
              <a:rPr kumimoji="0" lang="it-IT" altLang="it-IT" sz="2400" b="0" i="1" u="none" strike="noStrike" kern="1200" cap="none" spc="0" normalizeH="0" baseline="0" noProof="0" dirty="0">
                <a:ln>
                  <a:noFill/>
                </a:ln>
                <a:solidFill>
                  <a:srgbClr val="000000"/>
                </a:solidFill>
                <a:effectLst/>
                <a:uLnTx/>
                <a:uFillTx/>
                <a:latin typeface="Microsoft Sans Serif" pitchFamily="34" charset="0"/>
                <a:ea typeface="+mn-ea"/>
                <a:cs typeface="+mn-cs"/>
              </a:rPr>
              <a:t> </a:t>
            </a:r>
            <a:r>
              <a:rPr kumimoji="0" lang="it-IT" altLang="it-IT" sz="2400" b="1" i="1" u="none" strike="noStrike" kern="1200" cap="none" spc="0" normalizeH="0" baseline="0" noProof="0" dirty="0">
                <a:ln>
                  <a:noFill/>
                </a:ln>
                <a:solidFill>
                  <a:srgbClr val="000000"/>
                </a:solidFill>
                <a:effectLst/>
                <a:uLnTx/>
                <a:uFillTx/>
                <a:latin typeface="Microsoft Sans Serif" pitchFamily="34" charset="0"/>
                <a:ea typeface="+mn-ea"/>
                <a:cs typeface="+mn-cs"/>
              </a:rPr>
              <a:t>previste dai contratti collettivi sottoscritti </a:t>
            </a:r>
            <a:r>
              <a:rPr kumimoji="0" lang="it-IT" altLang="it-IT" sz="2400" b="0" i="1" u="none" strike="noStrike" kern="1200" cap="none" spc="0" normalizeH="0" baseline="0" noProof="0" dirty="0">
                <a:ln>
                  <a:noFill/>
                </a:ln>
                <a:solidFill>
                  <a:srgbClr val="000000"/>
                </a:solidFill>
                <a:effectLst/>
                <a:uLnTx/>
                <a:uFillTx/>
                <a:latin typeface="Microsoft Sans Serif" pitchFamily="34" charset="0"/>
                <a:ea typeface="+mn-ea"/>
                <a:cs typeface="+mn-cs"/>
              </a:rPr>
              <a:t>dalle associazioni sindacali maggiormente rappresentative”</a:t>
            </a:r>
            <a:r>
              <a:rPr kumimoji="0" lang="it-IT" altLang="it-IT" sz="2400" b="0" i="0" u="none" strike="noStrike" kern="1200" cap="none" spc="0" normalizeH="0" baseline="0" noProof="0" dirty="0">
                <a:ln>
                  <a:noFill/>
                </a:ln>
                <a:solidFill>
                  <a:srgbClr val="000000"/>
                </a:solidFill>
                <a:effectLst/>
                <a:uLnTx/>
                <a:uFillTx/>
                <a:latin typeface="Microsoft Sans Serif" pitchFamily="34" charset="0"/>
                <a:ea typeface="+mn-ea"/>
                <a:cs typeface="+mn-cs"/>
              </a:rPr>
              <a:t>.</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it-IT" altLang="it-IT" sz="2400" b="0" i="0" u="none" strike="noStrike" kern="1200" cap="none" spc="0" normalizeH="0" baseline="0" noProof="0" dirty="0">
              <a:ln>
                <a:noFill/>
              </a:ln>
              <a:solidFill>
                <a:srgbClr val="000000"/>
              </a:solidFill>
              <a:effectLst/>
              <a:uLnTx/>
              <a:uFillTx/>
              <a:latin typeface="Microsoft Sans Serif" pitchFamily="34" charset="0"/>
              <a:ea typeface="+mn-ea"/>
              <a:cs typeface="+mn-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it-IT" altLang="it-IT" sz="2400" b="0" i="0" u="none" strike="noStrike" kern="1200" cap="none" spc="0" normalizeH="0" baseline="0" noProof="0" dirty="0">
                <a:ln>
                  <a:noFill/>
                </a:ln>
                <a:solidFill>
                  <a:srgbClr val="000000"/>
                </a:solidFill>
                <a:effectLst/>
                <a:uLnTx/>
                <a:uFillTx/>
                <a:latin typeface="Microsoft Sans Serif" pitchFamily="34" charset="0"/>
                <a:ea typeface="+mn-ea"/>
                <a:cs typeface="+mn-cs"/>
              </a:rPr>
              <a:t>Articolo sostituito dall'art. 31, l. 4 novembre 2010, n. 183 (c.d. Collegato Lavoro)</a:t>
            </a:r>
          </a:p>
        </p:txBody>
      </p:sp>
      <p:sp>
        <p:nvSpPr>
          <p:cNvPr id="94213" name="Rectangle 7"/>
          <p:cNvSpPr>
            <a:spLocks noGrp="1" noChangeArrowheads="1"/>
          </p:cNvSpPr>
          <p:nvPr>
            <p:ph type="title"/>
          </p:nvPr>
        </p:nvSpPr>
        <p:spPr>
          <a:xfrm>
            <a:off x="457200" y="325935"/>
            <a:ext cx="8229600" cy="1143000"/>
          </a:xfrm>
          <a:noFill/>
        </p:spPr>
        <p:txBody>
          <a:bodyPr/>
          <a:lstStyle/>
          <a:p>
            <a:pPr eaLnBrk="1" hangingPunct="1"/>
            <a:r>
              <a:rPr lang="it-IT" altLang="it-IT" sz="3600" b="1" dirty="0">
                <a:latin typeface="Microsoft Sans Serif" pitchFamily="34" charset="0"/>
              </a:rPr>
              <a:t>Art. 2113, c. 4 c.c. - sede sindacale</a:t>
            </a:r>
          </a:p>
        </p:txBody>
      </p:sp>
      <p:sp>
        <p:nvSpPr>
          <p:cNvPr id="94214" name="Rectangle 8"/>
          <p:cNvSpPr>
            <a:spLocks noChangeArrowheads="1"/>
          </p:cNvSpPr>
          <p:nvPr/>
        </p:nvSpPr>
        <p:spPr bwMode="auto">
          <a:xfrm>
            <a:off x="0" y="138534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altLang="it-IT" sz="2400" b="1" i="0" u="none" strike="noStrike" kern="1200" cap="none" spc="0" normalizeH="0" baseline="0" noProof="0" dirty="0">
                <a:ln>
                  <a:noFill/>
                </a:ln>
                <a:solidFill>
                  <a:srgbClr val="000000"/>
                </a:solidFill>
                <a:effectLst/>
                <a:uLnTx/>
                <a:uFillTx/>
                <a:latin typeface="Microsoft Sans Serif" pitchFamily="34" charset="0"/>
                <a:ea typeface="+mn-ea"/>
                <a:cs typeface="+mn-cs"/>
              </a:rPr>
              <a:t>Requisiti formali</a:t>
            </a: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77893"/>
            <a:ext cx="8791575" cy="585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egnaposto numero diapositiva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A41E1B-4F70-4964-A407-84C68BE8251C}" type="slidenum">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62</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18866726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8" name="Rectangle 7"/>
          <p:cNvSpPr>
            <a:spLocks noChangeArrowheads="1"/>
          </p:cNvSpPr>
          <p:nvPr/>
        </p:nvSpPr>
        <p:spPr bwMode="auto">
          <a:xfrm>
            <a:off x="335482" y="2289442"/>
            <a:ext cx="8642350" cy="201285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just" defTabSz="914400" rtl="0" eaLnBrk="0" fontAlgn="auto" latinLnBrk="0" hangingPunct="0">
              <a:lnSpc>
                <a:spcPct val="80000"/>
              </a:lnSpc>
              <a:spcBef>
                <a:spcPct val="20000"/>
              </a:spcBef>
              <a:spcAft>
                <a:spcPts val="0"/>
              </a:spcAft>
              <a:buClrTx/>
              <a:buSzTx/>
              <a:buFontTx/>
              <a:buChar char="•"/>
              <a:tabLst/>
              <a:defRPr/>
            </a:pPr>
            <a:endParaRPr kumimoji="0" lang="it-IT" altLang="it-IT" sz="2400" b="1" i="0" u="none" strike="noStrike" kern="1200" cap="none" spc="0" normalizeH="0" baseline="0" noProof="0" dirty="0">
              <a:ln>
                <a:noFill/>
              </a:ln>
              <a:solidFill>
                <a:srgbClr val="000000"/>
              </a:solidFill>
              <a:effectLst/>
              <a:uLnTx/>
              <a:uFillTx/>
              <a:latin typeface="Microsoft Sans Serif" pitchFamily="34" charset="0"/>
              <a:ea typeface="+mn-ea"/>
              <a:cs typeface="+mn-cs"/>
            </a:endParaRPr>
          </a:p>
          <a:p>
            <a:pPr marL="0" marR="0" lvl="0" indent="0" algn="ctr" defTabSz="914400" rtl="0" eaLnBrk="0" fontAlgn="auto" latinLnBrk="0" hangingPunct="0">
              <a:lnSpc>
                <a:spcPct val="80000"/>
              </a:lnSpc>
              <a:spcBef>
                <a:spcPct val="20000"/>
              </a:spcBef>
              <a:spcAft>
                <a:spcPts val="0"/>
              </a:spcAft>
              <a:buClrTx/>
              <a:buSzTx/>
              <a:buFontTx/>
              <a:buNone/>
              <a:tabLst/>
              <a:defRPr/>
            </a:pPr>
            <a:r>
              <a:rPr kumimoji="0" lang="it-IT" altLang="it-IT" sz="2400" b="1" i="0" u="none" strike="noStrike" kern="1200" cap="none" spc="0" normalizeH="0" baseline="0" noProof="0" dirty="0">
                <a:ln>
                  <a:noFill/>
                </a:ln>
                <a:solidFill>
                  <a:srgbClr val="000000"/>
                </a:solidFill>
                <a:effectLst/>
                <a:uLnTx/>
                <a:uFillTx/>
                <a:latin typeface="Microsoft Sans Serif" pitchFamily="34" charset="0"/>
                <a:ea typeface="+mn-ea"/>
                <a:cs typeface="+mn-cs"/>
              </a:rPr>
              <a:t>Invalidità transazione ex art. 2113 c.c.:</a:t>
            </a:r>
            <a:r>
              <a:rPr kumimoji="0" lang="it-IT" altLang="it-IT" sz="2400" b="0" i="0" u="none" strike="noStrike" kern="1200" cap="none" spc="0" normalizeH="0" baseline="0" noProof="0" dirty="0">
                <a:ln>
                  <a:noFill/>
                </a:ln>
                <a:solidFill>
                  <a:srgbClr val="000000"/>
                </a:solidFill>
                <a:effectLst/>
                <a:uLnTx/>
                <a:uFillTx/>
                <a:latin typeface="Microsoft Sans Serif" pitchFamily="34" charset="0"/>
                <a:ea typeface="+mn-ea"/>
                <a:cs typeface="+mn-cs"/>
              </a:rPr>
              <a:t> </a:t>
            </a:r>
          </a:p>
          <a:p>
            <a:pPr marL="0" marR="0" lvl="0" indent="0" algn="just" defTabSz="914400" rtl="0" eaLnBrk="0" fontAlgn="auto" latinLnBrk="0" hangingPunct="0">
              <a:lnSpc>
                <a:spcPct val="80000"/>
              </a:lnSpc>
              <a:spcBef>
                <a:spcPct val="20000"/>
              </a:spcBef>
              <a:spcAft>
                <a:spcPts val="0"/>
              </a:spcAft>
              <a:buClrTx/>
              <a:buSzTx/>
              <a:buFontTx/>
              <a:buChar char="•"/>
              <a:tabLst/>
              <a:defRPr/>
            </a:pPr>
            <a:r>
              <a:rPr kumimoji="0" lang="it-IT" altLang="it-IT" sz="2400" b="1" i="0" u="none" strike="noStrike" kern="1200" cap="none" spc="0" normalizeH="0" baseline="0" noProof="0" dirty="0">
                <a:ln>
                  <a:noFill/>
                </a:ln>
                <a:solidFill>
                  <a:srgbClr val="000000"/>
                </a:solidFill>
                <a:effectLst/>
                <a:uLnTx/>
                <a:uFillTx/>
                <a:latin typeface="Microsoft Sans Serif" pitchFamily="34" charset="0"/>
                <a:ea typeface="+mn-ea"/>
                <a:cs typeface="+mn-cs"/>
              </a:rPr>
              <a:t> sindacalista</a:t>
            </a:r>
            <a:r>
              <a:rPr kumimoji="0" lang="it-IT" altLang="it-IT" sz="2400" b="0" i="0" u="none" strike="noStrike" kern="1200" cap="none" spc="0" normalizeH="0" baseline="0" noProof="0" dirty="0">
                <a:ln>
                  <a:noFill/>
                </a:ln>
                <a:solidFill>
                  <a:srgbClr val="000000"/>
                </a:solidFill>
                <a:effectLst/>
                <a:uLnTx/>
                <a:uFillTx/>
                <a:latin typeface="Microsoft Sans Serif" pitchFamily="34" charset="0"/>
                <a:ea typeface="+mn-ea"/>
                <a:cs typeface="+mn-cs"/>
              </a:rPr>
              <a:t> che </a:t>
            </a:r>
            <a:r>
              <a:rPr kumimoji="0" lang="it-IT" altLang="it-IT" sz="2400" b="1" i="0" u="none" strike="noStrike" kern="1200" cap="none" spc="0" normalizeH="0" baseline="0" noProof="0" dirty="0">
                <a:ln>
                  <a:noFill/>
                </a:ln>
                <a:solidFill>
                  <a:srgbClr val="000000"/>
                </a:solidFill>
                <a:effectLst/>
                <a:uLnTx/>
                <a:uFillTx/>
                <a:latin typeface="Microsoft Sans Serif" pitchFamily="34" charset="0"/>
                <a:ea typeface="+mn-ea"/>
                <a:cs typeface="+mn-cs"/>
              </a:rPr>
              <a:t>aveva solo elaborato i</a:t>
            </a:r>
            <a:r>
              <a:rPr kumimoji="0" lang="it-IT" altLang="it-IT" sz="2400" b="0" i="0" u="none" strike="noStrike" kern="1200" cap="none" spc="0" normalizeH="0" baseline="0" noProof="0" dirty="0">
                <a:ln>
                  <a:noFill/>
                </a:ln>
                <a:solidFill>
                  <a:srgbClr val="000000"/>
                </a:solidFill>
                <a:effectLst/>
                <a:uLnTx/>
                <a:uFillTx/>
                <a:latin typeface="Microsoft Sans Serif" pitchFamily="34" charset="0"/>
                <a:ea typeface="+mn-ea"/>
                <a:cs typeface="+mn-cs"/>
              </a:rPr>
              <a:t> </a:t>
            </a:r>
            <a:r>
              <a:rPr kumimoji="0" lang="it-IT" altLang="it-IT" sz="2400" b="1" i="0" u="none" strike="noStrike" kern="1200" cap="none" spc="0" normalizeH="0" baseline="0" noProof="0" dirty="0">
                <a:ln>
                  <a:noFill/>
                </a:ln>
                <a:solidFill>
                  <a:srgbClr val="000000"/>
                </a:solidFill>
                <a:effectLst/>
                <a:uLnTx/>
                <a:uFillTx/>
                <a:latin typeface="Microsoft Sans Serif" pitchFamily="34" charset="0"/>
                <a:ea typeface="+mn-ea"/>
                <a:cs typeface="+mn-cs"/>
              </a:rPr>
              <a:t>conteggi restando estraneo alla vicenda transattiva</a:t>
            </a:r>
            <a:r>
              <a:rPr kumimoji="0" lang="it-IT" altLang="it-IT" sz="2400" b="0" i="0" u="none" strike="noStrike" kern="1200" cap="none" spc="0" normalizeH="0" baseline="0" noProof="0" dirty="0">
                <a:ln>
                  <a:noFill/>
                </a:ln>
                <a:solidFill>
                  <a:srgbClr val="000000"/>
                </a:solidFill>
                <a:effectLst/>
                <a:uLnTx/>
                <a:uFillTx/>
                <a:latin typeface="Microsoft Sans Serif" pitchFamily="34" charset="0"/>
                <a:ea typeface="+mn-ea"/>
                <a:cs typeface="+mn-cs"/>
              </a:rPr>
              <a:t> con un ruolo passivo  successivamente stigmatizzato dallo stesso sindacato di appartenenza (Cass. n. 13217/2008)</a:t>
            </a:r>
          </a:p>
        </p:txBody>
      </p:sp>
      <p:sp>
        <p:nvSpPr>
          <p:cNvPr id="98309" name="Rectangle 9"/>
          <p:cNvSpPr>
            <a:spLocks noGrp="1" noChangeArrowheads="1"/>
          </p:cNvSpPr>
          <p:nvPr>
            <p:ph type="title"/>
          </p:nvPr>
        </p:nvSpPr>
        <p:spPr>
          <a:xfrm>
            <a:off x="368658" y="106779"/>
            <a:ext cx="8229600" cy="1143000"/>
          </a:xfrm>
          <a:noFill/>
        </p:spPr>
        <p:txBody>
          <a:bodyPr/>
          <a:lstStyle/>
          <a:p>
            <a:pPr eaLnBrk="1" hangingPunct="1"/>
            <a:r>
              <a:rPr lang="it-IT" altLang="it-IT" sz="3600" b="1" dirty="0">
                <a:latin typeface="Microsoft Sans Serif" pitchFamily="34" charset="0"/>
              </a:rPr>
              <a:t>Art. 2113, c. 4 c.c. - sede sindacale</a:t>
            </a:r>
          </a:p>
        </p:txBody>
      </p:sp>
      <p:sp>
        <p:nvSpPr>
          <p:cNvPr id="98310" name="Rectangle 10"/>
          <p:cNvSpPr>
            <a:spLocks noChangeArrowheads="1"/>
          </p:cNvSpPr>
          <p:nvPr/>
        </p:nvSpPr>
        <p:spPr bwMode="auto">
          <a:xfrm>
            <a:off x="21696" y="1146442"/>
            <a:ext cx="91440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altLang="it-IT" sz="2400" b="1" i="0" u="none" strike="noStrike" kern="1200" cap="none" spc="0" normalizeH="0" baseline="0" noProof="0" dirty="0">
                <a:ln>
                  <a:noFill/>
                </a:ln>
                <a:solidFill>
                  <a:srgbClr val="000000"/>
                </a:solidFill>
                <a:effectLst/>
                <a:uLnTx/>
                <a:uFillTx/>
                <a:latin typeface="Microsoft Sans Serif" pitchFamily="34" charset="0"/>
                <a:ea typeface="+mn-ea"/>
                <a:cs typeface="+mn-cs"/>
              </a:rPr>
              <a:t>Requisiti sostanziali</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altLang="it-IT" sz="2400" b="1" i="0" u="none" strike="noStrike" kern="1200" cap="none" spc="0" normalizeH="0" baseline="0" noProof="0" dirty="0">
                <a:ln>
                  <a:noFill/>
                </a:ln>
                <a:solidFill>
                  <a:srgbClr val="000000"/>
                </a:solidFill>
                <a:effectLst/>
                <a:uLnTx/>
                <a:uFillTx/>
                <a:latin typeface="Microsoft Sans Serif" pitchFamily="34" charset="0"/>
                <a:ea typeface="+mn-ea"/>
                <a:cs typeface="+mn-cs"/>
              </a:rPr>
              <a:t>Effettiva partecipazione del rappresentante sindacale</a:t>
            </a:r>
            <a:endParaRPr kumimoji="0" lang="it-IT" altLang="it-IT" sz="2400" b="1" i="1" u="none" strike="noStrike" kern="1200" cap="none" spc="0" normalizeH="0" baseline="0" noProof="0" dirty="0">
              <a:ln>
                <a:noFill/>
              </a:ln>
              <a:solidFill>
                <a:srgbClr val="000000"/>
              </a:solidFill>
              <a:effectLst/>
              <a:uLnTx/>
              <a:uFillTx/>
              <a:latin typeface="Microsoft Sans Serif" pitchFamily="34" charset="0"/>
              <a:ea typeface="+mn-ea"/>
              <a:cs typeface="+mn-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it-IT" altLang="it-IT" sz="3200" b="1" i="0" u="none" strike="noStrike" kern="1200" cap="none" spc="0" normalizeH="0" baseline="0" noProof="0" dirty="0">
              <a:ln>
                <a:noFill/>
              </a:ln>
              <a:solidFill>
                <a:srgbClr val="000000"/>
              </a:solidFill>
              <a:effectLst/>
              <a:uLnTx/>
              <a:uFillTx/>
              <a:latin typeface="Microsoft Sans Serif" pitchFamily="34" charset="0"/>
              <a:ea typeface="+mn-ea"/>
              <a:cs typeface="+mn-cs"/>
            </a:endParaRPr>
          </a:p>
        </p:txBody>
      </p:sp>
      <p:sp>
        <p:nvSpPr>
          <p:cNvPr id="98311" name="Rectangle 11"/>
          <p:cNvSpPr>
            <a:spLocks noChangeArrowheads="1"/>
          </p:cNvSpPr>
          <p:nvPr/>
        </p:nvSpPr>
        <p:spPr bwMode="auto">
          <a:xfrm>
            <a:off x="242992" y="4653136"/>
            <a:ext cx="8642350" cy="9787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just" defTabSz="914400" rtl="0" eaLnBrk="0" fontAlgn="auto" latinLnBrk="0" hangingPunct="0">
              <a:lnSpc>
                <a:spcPct val="80000"/>
              </a:lnSpc>
              <a:spcBef>
                <a:spcPct val="20000"/>
              </a:spcBef>
              <a:spcAft>
                <a:spcPts val="0"/>
              </a:spcAft>
              <a:buClrTx/>
              <a:buSzTx/>
              <a:buFontTx/>
              <a:buChar char="•"/>
              <a:tabLst/>
              <a:defRPr/>
            </a:pPr>
            <a:r>
              <a:rPr kumimoji="0" lang="it-IT" altLang="it-IT" sz="2400" b="1" i="0" u="none" strike="noStrike" kern="1200" cap="none" spc="0" normalizeH="0" baseline="0" noProof="0" dirty="0">
                <a:ln>
                  <a:noFill/>
                </a:ln>
                <a:solidFill>
                  <a:srgbClr val="000000"/>
                </a:solidFill>
                <a:effectLst/>
                <a:uLnTx/>
                <a:uFillTx/>
                <a:latin typeface="Microsoft Sans Serif" pitchFamily="34" charset="0"/>
                <a:ea typeface="+mn-ea"/>
                <a:cs typeface="+mn-cs"/>
              </a:rPr>
              <a:t> Assistenza da parte  di un sindacalista  privo di mandato</a:t>
            </a:r>
            <a:r>
              <a:rPr kumimoji="0" lang="it-IT" altLang="it-IT" sz="2400" b="0" i="0" u="none" strike="noStrike" kern="1200" cap="none" spc="0" normalizeH="0" baseline="0" noProof="0" dirty="0">
                <a:ln>
                  <a:noFill/>
                </a:ln>
                <a:solidFill>
                  <a:srgbClr val="000000"/>
                </a:solidFill>
                <a:effectLst/>
                <a:uLnTx/>
                <a:uFillTx/>
                <a:latin typeface="Microsoft Sans Serif" pitchFamily="34" charset="0"/>
                <a:ea typeface="+mn-ea"/>
                <a:cs typeface="+mn-cs"/>
              </a:rPr>
              <a:t> da parte della lavoratrice che, peraltro, non era iscritta ad alcuna organizzazione sindacale (Tribunale di Bari, 6/12/2006)</a:t>
            </a: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671" y="6272213"/>
            <a:ext cx="8791575" cy="585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egnaposto numero diapositiva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A41E1B-4F70-4964-A407-84C68BE8251C}" type="slidenum">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63</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45068894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2" name="Rectangle 4"/>
          <p:cNvSpPr>
            <a:spLocks noGrp="1" noChangeArrowheads="1"/>
          </p:cNvSpPr>
          <p:nvPr>
            <p:ph type="title"/>
          </p:nvPr>
        </p:nvSpPr>
        <p:spPr>
          <a:xfrm>
            <a:off x="457200" y="186005"/>
            <a:ext cx="8229600" cy="1143000"/>
          </a:xfrm>
          <a:noFill/>
        </p:spPr>
        <p:txBody>
          <a:bodyPr/>
          <a:lstStyle/>
          <a:p>
            <a:pPr eaLnBrk="1" hangingPunct="1"/>
            <a:r>
              <a:rPr lang="it-IT" altLang="it-IT" sz="3600" b="1" dirty="0">
                <a:latin typeface="Microsoft Sans Serif" pitchFamily="34" charset="0"/>
              </a:rPr>
              <a:t>Art. 2113, c. 4 c.c. - sede sindacale</a:t>
            </a:r>
          </a:p>
        </p:txBody>
      </p:sp>
      <p:sp>
        <p:nvSpPr>
          <p:cNvPr id="99333" name="Rectangle 7"/>
          <p:cNvSpPr>
            <a:spLocks noChangeArrowheads="1"/>
          </p:cNvSpPr>
          <p:nvPr/>
        </p:nvSpPr>
        <p:spPr bwMode="auto">
          <a:xfrm>
            <a:off x="4560" y="1255924"/>
            <a:ext cx="91440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altLang="it-IT" sz="2400" b="1" i="0" u="none" strike="noStrike" kern="1200" cap="none" spc="0" normalizeH="0" baseline="0" noProof="0" dirty="0">
                <a:ln>
                  <a:noFill/>
                </a:ln>
                <a:solidFill>
                  <a:srgbClr val="000000"/>
                </a:solidFill>
                <a:effectLst/>
                <a:uLnTx/>
                <a:uFillTx/>
                <a:latin typeface="Microsoft Sans Serif" pitchFamily="34" charset="0"/>
                <a:ea typeface="+mn-ea"/>
                <a:cs typeface="+mn-cs"/>
              </a:rPr>
              <a:t>Requisiti sostanziali</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altLang="it-IT" sz="2400" b="1" i="0" u="none" strike="noStrike" kern="1200" cap="none" spc="0" normalizeH="0" baseline="0" noProof="0" dirty="0">
                <a:ln>
                  <a:noFill/>
                </a:ln>
                <a:solidFill>
                  <a:srgbClr val="000000"/>
                </a:solidFill>
                <a:effectLst/>
                <a:uLnTx/>
                <a:uFillTx/>
                <a:latin typeface="Microsoft Sans Serif" pitchFamily="34" charset="0"/>
                <a:ea typeface="+mn-ea"/>
                <a:cs typeface="+mn-cs"/>
              </a:rPr>
              <a:t>Effettiva partecipazione del rappresentante sindacale</a:t>
            </a:r>
            <a:endParaRPr kumimoji="0" lang="it-IT" altLang="it-IT" sz="2400" b="1" i="1" u="none" strike="noStrike" kern="1200" cap="none" spc="0" normalizeH="0" baseline="0" noProof="0" dirty="0">
              <a:ln>
                <a:noFill/>
              </a:ln>
              <a:solidFill>
                <a:srgbClr val="000000"/>
              </a:solidFill>
              <a:effectLst/>
              <a:uLnTx/>
              <a:uFillTx/>
              <a:latin typeface="Microsoft Sans Serif" pitchFamily="34" charset="0"/>
              <a:ea typeface="+mn-ea"/>
              <a:cs typeface="+mn-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it-IT" altLang="it-IT" sz="3200" b="1" i="0" u="none" strike="noStrike" kern="1200" cap="none" spc="0" normalizeH="0" baseline="0" noProof="0" dirty="0">
              <a:ln>
                <a:noFill/>
              </a:ln>
              <a:solidFill>
                <a:srgbClr val="000000"/>
              </a:solidFill>
              <a:effectLst/>
              <a:uLnTx/>
              <a:uFillTx/>
              <a:latin typeface="Microsoft Sans Serif" pitchFamily="34" charset="0"/>
              <a:ea typeface="+mn-ea"/>
              <a:cs typeface="+mn-cs"/>
            </a:endParaRPr>
          </a:p>
        </p:txBody>
      </p:sp>
      <p:sp>
        <p:nvSpPr>
          <p:cNvPr id="99334" name="Rectangle 8"/>
          <p:cNvSpPr>
            <a:spLocks noChangeArrowheads="1"/>
          </p:cNvSpPr>
          <p:nvPr/>
        </p:nvSpPr>
        <p:spPr bwMode="auto">
          <a:xfrm>
            <a:off x="293374" y="2356397"/>
            <a:ext cx="8642350" cy="40318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ctr" defTabSz="914400" rtl="0" eaLnBrk="0" fontAlgn="auto" latinLnBrk="0" hangingPunct="0">
              <a:lnSpc>
                <a:spcPct val="80000"/>
              </a:lnSpc>
              <a:spcBef>
                <a:spcPct val="20000"/>
              </a:spcBef>
              <a:spcAft>
                <a:spcPts val="0"/>
              </a:spcAft>
              <a:buClrTx/>
              <a:buSzTx/>
              <a:buFontTx/>
              <a:buNone/>
              <a:tabLst/>
              <a:defRPr/>
            </a:pPr>
            <a:r>
              <a:rPr kumimoji="0" lang="it-IT" altLang="it-IT" sz="2400" b="1" i="0" u="none" strike="noStrike" kern="1200" cap="none" spc="0" normalizeH="0" baseline="0" noProof="0" dirty="0">
                <a:ln>
                  <a:noFill/>
                </a:ln>
                <a:solidFill>
                  <a:srgbClr val="000000"/>
                </a:solidFill>
                <a:effectLst/>
                <a:uLnTx/>
                <a:uFillTx/>
                <a:latin typeface="Arial" charset="0"/>
                <a:ea typeface="+mn-ea"/>
                <a:cs typeface="+mn-cs"/>
              </a:rPr>
              <a:t>Invalidità transazione ex art. 2113 c.c.:</a:t>
            </a:r>
            <a:r>
              <a:rPr kumimoji="0" lang="it-IT" altLang="it-IT" sz="2400" b="0" i="0" u="none" strike="noStrike" kern="1200" cap="none" spc="0" normalizeH="0" baseline="0" noProof="0" dirty="0">
                <a:ln>
                  <a:noFill/>
                </a:ln>
                <a:solidFill>
                  <a:prstClr val="black"/>
                </a:solidFill>
                <a:effectLst/>
                <a:uLnTx/>
                <a:uFillTx/>
                <a:latin typeface="Arial" charset="0"/>
                <a:ea typeface="+mn-ea"/>
                <a:cs typeface="+mn-cs"/>
              </a:rPr>
              <a:t> </a:t>
            </a:r>
          </a:p>
          <a:p>
            <a:pPr marL="0" marR="0" lvl="0" indent="0" algn="just" defTabSz="914400" rtl="0" eaLnBrk="0" fontAlgn="auto" latinLnBrk="0" hangingPunct="0">
              <a:lnSpc>
                <a:spcPct val="80000"/>
              </a:lnSpc>
              <a:spcBef>
                <a:spcPct val="20000"/>
              </a:spcBef>
              <a:spcAft>
                <a:spcPts val="0"/>
              </a:spcAft>
              <a:buClrTx/>
              <a:buSzTx/>
              <a:buFontTx/>
              <a:buChar char="•"/>
              <a:tabLst/>
              <a:defRPr/>
            </a:pPr>
            <a:r>
              <a:rPr kumimoji="0" lang="it-IT" altLang="it-IT" sz="2400" b="1" i="0" u="none" strike="noStrike" kern="1200" cap="none" spc="0" normalizeH="0" baseline="0" noProof="0" dirty="0">
                <a:ln>
                  <a:noFill/>
                </a:ln>
                <a:solidFill>
                  <a:srgbClr val="000000"/>
                </a:solidFill>
                <a:effectLst/>
                <a:uLnTx/>
                <a:uFillTx/>
                <a:latin typeface="Microsoft Sans Serif" pitchFamily="34" charset="0"/>
                <a:ea typeface="+mn-ea"/>
                <a:cs typeface="+mn-cs"/>
              </a:rPr>
              <a:t> verbale di conciliazione</a:t>
            </a:r>
            <a:r>
              <a:rPr kumimoji="0" lang="it-IT" altLang="it-IT" sz="2400" b="0" i="0" u="none" strike="noStrike" kern="1200" cap="none" spc="0" normalizeH="0" baseline="0" noProof="0" dirty="0">
                <a:ln>
                  <a:noFill/>
                </a:ln>
                <a:solidFill>
                  <a:srgbClr val="000000"/>
                </a:solidFill>
                <a:effectLst/>
                <a:uLnTx/>
                <a:uFillTx/>
                <a:latin typeface="Microsoft Sans Serif" pitchFamily="34" charset="0"/>
                <a:ea typeface="+mn-ea"/>
                <a:cs typeface="+mn-cs"/>
              </a:rPr>
              <a:t> </a:t>
            </a:r>
            <a:r>
              <a:rPr kumimoji="0" lang="it-IT" altLang="it-IT" sz="2400" b="1" i="0" u="none" strike="noStrike" kern="1200" cap="none" spc="0" normalizeH="0" baseline="0" noProof="0" dirty="0">
                <a:ln>
                  <a:noFill/>
                </a:ln>
                <a:solidFill>
                  <a:srgbClr val="000000"/>
                </a:solidFill>
                <a:effectLst/>
                <a:uLnTx/>
                <a:uFillTx/>
                <a:latin typeface="Microsoft Sans Serif" pitchFamily="34" charset="0"/>
                <a:ea typeface="+mn-ea"/>
                <a:cs typeface="+mn-cs"/>
              </a:rPr>
              <a:t>sottoscritto </a:t>
            </a:r>
            <a:r>
              <a:rPr kumimoji="0" lang="it-IT" altLang="it-IT" sz="2400" b="0" i="0" u="none" strike="noStrike" kern="1200" cap="none" spc="0" normalizeH="0" baseline="0" noProof="0" dirty="0">
                <a:ln>
                  <a:noFill/>
                </a:ln>
                <a:solidFill>
                  <a:srgbClr val="000000"/>
                </a:solidFill>
                <a:effectLst/>
                <a:uLnTx/>
                <a:uFillTx/>
                <a:latin typeface="Microsoft Sans Serif" pitchFamily="34" charset="0"/>
                <a:ea typeface="+mn-ea"/>
                <a:cs typeface="+mn-cs"/>
              </a:rPr>
              <a:t>con assistenza</a:t>
            </a:r>
            <a:r>
              <a:rPr kumimoji="0" lang="it-IT" altLang="it-IT" sz="2400" b="1" i="0" u="none" strike="noStrike" kern="1200" cap="none" spc="0" normalizeH="0" baseline="0" noProof="0" dirty="0">
                <a:ln>
                  <a:noFill/>
                </a:ln>
                <a:solidFill>
                  <a:srgbClr val="000000"/>
                </a:solidFill>
                <a:effectLst/>
                <a:uLnTx/>
                <a:uFillTx/>
                <a:latin typeface="Microsoft Sans Serif" pitchFamily="34" charset="0"/>
                <a:ea typeface="+mn-ea"/>
                <a:cs typeface="+mn-cs"/>
              </a:rPr>
              <a:t> </a:t>
            </a:r>
            <a:r>
              <a:rPr kumimoji="0" lang="it-IT" altLang="it-IT" sz="2400" b="0" i="0" u="none" strike="noStrike" kern="1200" cap="none" spc="0" normalizeH="0" baseline="0" noProof="0" dirty="0">
                <a:ln>
                  <a:noFill/>
                </a:ln>
                <a:solidFill>
                  <a:srgbClr val="000000"/>
                </a:solidFill>
                <a:effectLst/>
                <a:uLnTx/>
                <a:uFillTx/>
                <a:latin typeface="Microsoft Sans Serif" pitchFamily="34" charset="0"/>
                <a:ea typeface="+mn-ea"/>
                <a:cs typeface="+mn-cs"/>
              </a:rPr>
              <a:t>di</a:t>
            </a:r>
            <a:r>
              <a:rPr kumimoji="0" lang="it-IT" altLang="it-IT" sz="2400" b="1" i="0" u="none" strike="noStrike" kern="1200" cap="none" spc="0" normalizeH="0" baseline="0" noProof="0" dirty="0">
                <a:ln>
                  <a:noFill/>
                </a:ln>
                <a:solidFill>
                  <a:srgbClr val="000000"/>
                </a:solidFill>
                <a:effectLst/>
                <a:uLnTx/>
                <a:uFillTx/>
                <a:latin typeface="Microsoft Sans Serif" pitchFamily="34" charset="0"/>
                <a:ea typeface="+mn-ea"/>
                <a:cs typeface="+mn-cs"/>
              </a:rPr>
              <a:t> rappresentante sindacale</a:t>
            </a:r>
            <a:r>
              <a:rPr kumimoji="0" lang="it-IT" altLang="it-IT" sz="2400" b="0" i="0" u="none" strike="noStrike" kern="1200" cap="none" spc="0" normalizeH="0" baseline="0" noProof="0" dirty="0">
                <a:ln>
                  <a:noFill/>
                </a:ln>
                <a:solidFill>
                  <a:srgbClr val="000000"/>
                </a:solidFill>
                <a:effectLst/>
                <a:uLnTx/>
                <a:uFillTx/>
                <a:latin typeface="Microsoft Sans Serif" pitchFamily="34" charset="0"/>
                <a:ea typeface="+mn-ea"/>
                <a:cs typeface="+mn-cs"/>
              </a:rPr>
              <a:t> di organizzazione </a:t>
            </a:r>
            <a:r>
              <a:rPr kumimoji="0" lang="it-IT" altLang="it-IT" sz="2400" b="1" i="0" u="none" strike="noStrike" kern="1200" cap="none" spc="0" normalizeH="0" baseline="0" noProof="0" dirty="0">
                <a:ln>
                  <a:noFill/>
                </a:ln>
                <a:solidFill>
                  <a:srgbClr val="000000"/>
                </a:solidFill>
                <a:effectLst/>
                <a:uLnTx/>
                <a:uFillTx/>
                <a:latin typeface="Microsoft Sans Serif" pitchFamily="34" charset="0"/>
                <a:ea typeface="+mn-ea"/>
                <a:cs typeface="+mn-cs"/>
              </a:rPr>
              <a:t>diversa da quella di appartenenza</a:t>
            </a:r>
            <a:r>
              <a:rPr kumimoji="0" lang="it-IT" altLang="it-IT" sz="2400" b="0" i="0" u="none" strike="noStrike" kern="1200" cap="none" spc="0" normalizeH="0" baseline="0" noProof="0" dirty="0">
                <a:ln>
                  <a:noFill/>
                </a:ln>
                <a:solidFill>
                  <a:srgbClr val="000000"/>
                </a:solidFill>
                <a:effectLst/>
                <a:uLnTx/>
                <a:uFillTx/>
                <a:latin typeface="Microsoft Sans Serif" pitchFamily="34" charset="0"/>
                <a:ea typeface="+mn-ea"/>
                <a:cs typeface="+mn-cs"/>
              </a:rPr>
              <a:t> ed in assenza di avallo scritto e orale del sindacato di appartenenza (Cass. n. 13910/99)</a:t>
            </a:r>
          </a:p>
          <a:p>
            <a:pPr marL="0" marR="0" lvl="0" indent="0" algn="just" defTabSz="914400" rtl="0" eaLnBrk="0" fontAlgn="auto" latinLnBrk="0" hangingPunct="0">
              <a:lnSpc>
                <a:spcPct val="80000"/>
              </a:lnSpc>
              <a:spcBef>
                <a:spcPct val="20000"/>
              </a:spcBef>
              <a:spcAft>
                <a:spcPts val="0"/>
              </a:spcAft>
              <a:buClrTx/>
              <a:buSzTx/>
              <a:buFontTx/>
              <a:buChar char="•"/>
              <a:tabLst/>
              <a:defRPr/>
            </a:pPr>
            <a:endParaRPr kumimoji="0" lang="it-IT" altLang="it-IT" sz="2400" b="0" i="0" u="none" strike="noStrike" kern="1200" cap="none" spc="0" normalizeH="0" baseline="0" noProof="0" dirty="0">
              <a:ln>
                <a:noFill/>
              </a:ln>
              <a:solidFill>
                <a:srgbClr val="000000"/>
              </a:solidFill>
              <a:effectLst/>
              <a:uLnTx/>
              <a:uFillTx/>
              <a:latin typeface="Microsoft Sans Serif" pitchFamily="34" charset="0"/>
              <a:ea typeface="+mn-ea"/>
              <a:cs typeface="+mn-cs"/>
            </a:endParaRPr>
          </a:p>
          <a:p>
            <a:pPr marL="0" marR="0" lvl="0" indent="0" algn="just" defTabSz="914400" rtl="0" eaLnBrk="0" fontAlgn="auto" latinLnBrk="0" hangingPunct="0">
              <a:lnSpc>
                <a:spcPct val="80000"/>
              </a:lnSpc>
              <a:spcBef>
                <a:spcPct val="20000"/>
              </a:spcBef>
              <a:spcAft>
                <a:spcPts val="0"/>
              </a:spcAft>
              <a:buClrTx/>
              <a:buSzTx/>
              <a:buFontTx/>
              <a:buChar char="•"/>
              <a:tabLst/>
              <a:defRPr/>
            </a:pPr>
            <a:r>
              <a:rPr kumimoji="0" lang="it-IT" altLang="it-IT" sz="2400" b="0" i="0" u="none" strike="noStrike" kern="1200" cap="none" spc="0" normalizeH="0" baseline="0" noProof="0" dirty="0">
                <a:ln>
                  <a:noFill/>
                </a:ln>
                <a:solidFill>
                  <a:srgbClr val="000000"/>
                </a:solidFill>
                <a:effectLst/>
                <a:uLnTx/>
                <a:uFillTx/>
                <a:latin typeface="Microsoft Sans Serif" pitchFamily="34" charset="0"/>
                <a:ea typeface="+mn-ea"/>
                <a:cs typeface="+mn-cs"/>
              </a:rPr>
              <a:t>“La </a:t>
            </a:r>
            <a:r>
              <a:rPr kumimoji="0" lang="it-IT" altLang="it-IT" sz="2400" b="1" i="0" u="none" strike="noStrike" kern="1200" cap="none" spc="0" normalizeH="0" baseline="0" noProof="0" dirty="0">
                <a:ln>
                  <a:noFill/>
                </a:ln>
                <a:solidFill>
                  <a:srgbClr val="000000"/>
                </a:solidFill>
                <a:effectLst/>
                <a:uLnTx/>
                <a:uFillTx/>
                <a:latin typeface="Microsoft Sans Serif" pitchFamily="34" charset="0"/>
                <a:ea typeface="+mn-ea"/>
                <a:cs typeface="+mn-cs"/>
              </a:rPr>
              <a:t>conciliazione in sede sindacale</a:t>
            </a:r>
            <a:r>
              <a:rPr kumimoji="0" lang="it-IT" altLang="it-IT" sz="2400" b="0" i="0" u="none" strike="noStrike" kern="1200" cap="none" spc="0" normalizeH="0" baseline="0" noProof="0" dirty="0">
                <a:ln>
                  <a:noFill/>
                </a:ln>
                <a:solidFill>
                  <a:srgbClr val="000000"/>
                </a:solidFill>
                <a:effectLst/>
                <a:uLnTx/>
                <a:uFillTx/>
                <a:latin typeface="Microsoft Sans Serif" pitchFamily="34" charset="0"/>
                <a:ea typeface="+mn-ea"/>
                <a:cs typeface="+mn-cs"/>
              </a:rPr>
              <a:t> … presuppone che l’accordo sia raggiunto con </a:t>
            </a:r>
            <a:r>
              <a:rPr kumimoji="0" lang="it-IT" altLang="it-IT" sz="2400" b="1" i="0" u="none" strike="noStrike" kern="1200" cap="none" spc="0" normalizeH="0" baseline="0" noProof="0" dirty="0">
                <a:ln>
                  <a:noFill/>
                </a:ln>
                <a:solidFill>
                  <a:srgbClr val="000000"/>
                </a:solidFill>
                <a:effectLst/>
                <a:uLnTx/>
                <a:uFillTx/>
                <a:latin typeface="Microsoft Sans Serif" pitchFamily="34" charset="0"/>
                <a:ea typeface="+mn-ea"/>
                <a:cs typeface="+mn-cs"/>
              </a:rPr>
              <a:t>un’effettiva assistenza del lavoratore</a:t>
            </a:r>
            <a:r>
              <a:rPr kumimoji="0" lang="it-IT" altLang="it-IT" sz="2400" b="0" i="0" u="none" strike="noStrike" kern="1200" cap="none" spc="0" normalizeH="0" baseline="0" noProof="0" dirty="0">
                <a:ln>
                  <a:noFill/>
                </a:ln>
                <a:solidFill>
                  <a:srgbClr val="000000"/>
                </a:solidFill>
                <a:effectLst/>
                <a:uLnTx/>
                <a:uFillTx/>
                <a:latin typeface="Microsoft Sans Serif" pitchFamily="34" charset="0"/>
                <a:ea typeface="+mn-ea"/>
                <a:cs typeface="+mn-cs"/>
              </a:rPr>
              <a:t> da parte di esponenti della </a:t>
            </a:r>
            <a:r>
              <a:rPr kumimoji="0" lang="it-IT" altLang="it-IT" sz="2400" b="1" i="0" u="none" strike="noStrike" kern="1200" cap="none" spc="0" normalizeH="0" baseline="0" noProof="0" dirty="0">
                <a:ln>
                  <a:noFill/>
                </a:ln>
                <a:solidFill>
                  <a:srgbClr val="000000"/>
                </a:solidFill>
                <a:effectLst/>
                <a:uLnTx/>
                <a:uFillTx/>
                <a:latin typeface="Microsoft Sans Serif" pitchFamily="34" charset="0"/>
                <a:ea typeface="+mn-ea"/>
                <a:cs typeface="+mn-cs"/>
              </a:rPr>
              <a:t>propria organizzazione sindacale</a:t>
            </a:r>
            <a:r>
              <a:rPr kumimoji="0" lang="it-IT" altLang="it-IT" sz="2400" b="0" i="0" u="none" strike="noStrike" kern="1200" cap="none" spc="0" normalizeH="0" baseline="0" noProof="0" dirty="0">
                <a:ln>
                  <a:noFill/>
                </a:ln>
                <a:solidFill>
                  <a:srgbClr val="000000"/>
                </a:solidFill>
                <a:effectLst/>
                <a:uLnTx/>
                <a:uFillTx/>
                <a:latin typeface="Microsoft Sans Serif" pitchFamily="34" charset="0"/>
                <a:ea typeface="+mn-ea"/>
                <a:cs typeface="+mn-cs"/>
              </a:rPr>
              <a:t>, cioè di quella alla quale egli ha ritenuto di affidarsi” (</a:t>
            </a:r>
            <a:r>
              <a:rPr kumimoji="0" lang="it-IT" altLang="it-IT" sz="2400" b="0" i="0" u="none" strike="noStrike" kern="1200" cap="none" spc="0" normalizeH="0" baseline="0" noProof="0" dirty="0" err="1">
                <a:ln>
                  <a:noFill/>
                </a:ln>
                <a:solidFill>
                  <a:prstClr val="black"/>
                </a:solidFill>
                <a:effectLst/>
                <a:uLnTx/>
                <a:uFillTx/>
                <a:latin typeface="Microsoft Sans Serif" pitchFamily="34" charset="0"/>
                <a:ea typeface="+mn-ea"/>
                <a:cs typeface="+mn-cs"/>
              </a:rPr>
              <a:t>Cass</a:t>
            </a:r>
            <a:r>
              <a:rPr kumimoji="0" lang="it-IT" altLang="it-IT" sz="2400" b="0" i="0" u="none" strike="noStrike" kern="1200" cap="none" spc="0" normalizeH="0" baseline="0" noProof="0" dirty="0">
                <a:ln>
                  <a:noFill/>
                </a:ln>
                <a:solidFill>
                  <a:prstClr val="black"/>
                </a:solidFill>
                <a:effectLst/>
                <a:uLnTx/>
                <a:uFillTx/>
                <a:latin typeface="Microsoft Sans Serif" pitchFamily="34" charset="0"/>
                <a:ea typeface="+mn-ea"/>
                <a:cs typeface="+mn-cs"/>
              </a:rPr>
              <a:t>. 18864/2016</a:t>
            </a:r>
            <a:r>
              <a:rPr kumimoji="0" lang="it-IT" altLang="it-IT" sz="2400" b="0" i="0" u="none" strike="noStrike" kern="1200" cap="none" spc="0" normalizeH="0" baseline="0" noProof="0" dirty="0">
                <a:ln>
                  <a:noFill/>
                </a:ln>
                <a:solidFill>
                  <a:srgbClr val="000000"/>
                </a:solidFill>
                <a:effectLst/>
                <a:uLnTx/>
                <a:uFillTx/>
                <a:latin typeface="Microsoft Sans Serif" pitchFamily="34" charset="0"/>
                <a:ea typeface="+mn-ea"/>
                <a:cs typeface="+mn-cs"/>
              </a:rPr>
              <a:t>; </a:t>
            </a:r>
            <a:r>
              <a:rPr kumimoji="0" lang="it-IT" altLang="it-IT" sz="2400" b="0" i="0" u="none" strike="noStrike" kern="1200" cap="none" spc="0" normalizeH="0" baseline="0" noProof="0" dirty="0" err="1">
                <a:ln>
                  <a:noFill/>
                </a:ln>
                <a:solidFill>
                  <a:srgbClr val="000000"/>
                </a:solidFill>
                <a:effectLst/>
                <a:uLnTx/>
                <a:uFillTx/>
                <a:latin typeface="Microsoft Sans Serif" pitchFamily="34" charset="0"/>
                <a:ea typeface="+mn-ea"/>
                <a:cs typeface="+mn-cs"/>
              </a:rPr>
              <a:t>conf</a:t>
            </a:r>
            <a:r>
              <a:rPr kumimoji="0" lang="it-IT" altLang="it-IT" sz="2400" b="0" i="0" u="none" strike="noStrike" kern="1200" cap="none" spc="0" normalizeH="0" baseline="0" noProof="0" dirty="0">
                <a:ln>
                  <a:noFill/>
                </a:ln>
                <a:solidFill>
                  <a:srgbClr val="000000"/>
                </a:solidFill>
                <a:effectLst/>
                <a:uLnTx/>
                <a:uFillTx/>
                <a:latin typeface="Microsoft Sans Serif" pitchFamily="34" charset="0"/>
                <a:ea typeface="+mn-ea"/>
                <a:cs typeface="+mn-cs"/>
              </a:rPr>
              <a:t>. </a:t>
            </a:r>
            <a:r>
              <a:rPr kumimoji="0" lang="it-IT" altLang="it-IT" sz="2400" b="0" i="0" u="none" strike="noStrike" kern="1200" cap="none" spc="0" normalizeH="0" baseline="0" noProof="0" dirty="0" err="1">
                <a:ln>
                  <a:noFill/>
                </a:ln>
                <a:solidFill>
                  <a:srgbClr val="000000"/>
                </a:solidFill>
                <a:effectLst/>
                <a:uLnTx/>
                <a:uFillTx/>
                <a:latin typeface="Microsoft Sans Serif" pitchFamily="34" charset="0"/>
                <a:ea typeface="+mn-ea"/>
                <a:cs typeface="+mn-cs"/>
              </a:rPr>
              <a:t>Cass</a:t>
            </a:r>
            <a:r>
              <a:rPr kumimoji="0" lang="it-IT" altLang="it-IT" sz="2400" b="0" i="0" u="none" strike="noStrike" kern="1200" cap="none" spc="0" normalizeH="0" baseline="0" noProof="0" dirty="0">
                <a:ln>
                  <a:noFill/>
                </a:ln>
                <a:solidFill>
                  <a:srgbClr val="000000"/>
                </a:solidFill>
                <a:effectLst/>
                <a:uLnTx/>
                <a:uFillTx/>
                <a:latin typeface="Microsoft Sans Serif" pitchFamily="34" charset="0"/>
                <a:ea typeface="+mn-ea"/>
                <a:cs typeface="+mn-cs"/>
              </a:rPr>
              <a:t>. n. 11167/1991)</a:t>
            </a:r>
          </a:p>
          <a:p>
            <a:pPr marL="0" marR="0" lvl="0" indent="0" algn="just" defTabSz="914400" rtl="0" eaLnBrk="1" fontAlgn="auto" latinLnBrk="0" hangingPunct="1">
              <a:lnSpc>
                <a:spcPct val="80000"/>
              </a:lnSpc>
              <a:spcBef>
                <a:spcPct val="20000"/>
              </a:spcBef>
              <a:spcAft>
                <a:spcPts val="0"/>
              </a:spcAft>
              <a:buClrTx/>
              <a:buSzTx/>
              <a:buFontTx/>
              <a:buNone/>
              <a:tabLst/>
              <a:defRPr/>
            </a:pPr>
            <a:endParaRPr kumimoji="0" lang="it-IT" altLang="it-IT" sz="2400" b="0" i="0" u="none" strike="noStrike" kern="1200" cap="none" spc="0" normalizeH="0" baseline="0" noProof="0" dirty="0">
              <a:ln>
                <a:noFill/>
              </a:ln>
              <a:solidFill>
                <a:srgbClr val="000000"/>
              </a:solidFill>
              <a:effectLst/>
              <a:uLnTx/>
              <a:uFillTx/>
              <a:latin typeface="Microsoft Sans Serif" pitchFamily="34" charset="0"/>
              <a:ea typeface="+mn-ea"/>
              <a:cs typeface="+mn-cs"/>
            </a:endParaRPr>
          </a:p>
        </p:txBody>
      </p:sp>
      <p:sp>
        <p:nvSpPr>
          <p:cNvPr id="7" name="Text Box 13"/>
          <p:cNvSpPr txBox="1">
            <a:spLocks noChangeArrowheads="1"/>
          </p:cNvSpPr>
          <p:nvPr/>
        </p:nvSpPr>
        <p:spPr bwMode="auto">
          <a:xfrm>
            <a:off x="160795" y="6165304"/>
            <a:ext cx="878522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altLang="it-IT" sz="1400" b="0" i="0" u="none" strike="noStrike" kern="1200" cap="none" spc="0" normalizeH="0" baseline="0" noProof="0" dirty="0">
                <a:ln>
                  <a:noFill/>
                </a:ln>
                <a:solidFill>
                  <a:prstClr val="black"/>
                </a:solidFill>
                <a:effectLst/>
                <a:uLnTx/>
                <a:uFillTx/>
                <a:latin typeface="Calibri"/>
                <a:ea typeface="+mn-ea"/>
                <a:cs typeface="+mn-cs"/>
              </a:rPr>
              <a:t>Avv. Renato Scorcelli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altLang="it-IT" sz="1400" b="0" i="0" u="none" strike="noStrike" kern="1200" cap="none" spc="0" normalizeH="0" baseline="0" noProof="0" dirty="0">
                <a:ln>
                  <a:noFill/>
                </a:ln>
                <a:solidFill>
                  <a:prstClr val="black"/>
                </a:solidFill>
                <a:effectLst/>
                <a:uLnTx/>
                <a:uFillTx/>
                <a:latin typeface="Calibri"/>
                <a:ea typeface="+mn-ea"/>
                <a:cs typeface="+mn-cs"/>
              </a:rPr>
              <a:t>rscorcelli@splegal.it</a:t>
            </a:r>
          </a:p>
        </p:txBody>
      </p:sp>
      <p:sp>
        <p:nvSpPr>
          <p:cNvPr id="2" name="Segnaposto numero diapositiva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A41E1B-4F70-4964-A407-84C68BE8251C}" type="slidenum">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64</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71534814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2" name="Rectangle 4"/>
          <p:cNvSpPr>
            <a:spLocks noGrp="1" noChangeArrowheads="1"/>
          </p:cNvSpPr>
          <p:nvPr>
            <p:ph type="title"/>
          </p:nvPr>
        </p:nvSpPr>
        <p:spPr>
          <a:xfrm>
            <a:off x="457200" y="211416"/>
            <a:ext cx="8229600" cy="1143000"/>
          </a:xfrm>
          <a:noFill/>
        </p:spPr>
        <p:txBody>
          <a:bodyPr/>
          <a:lstStyle/>
          <a:p>
            <a:pPr eaLnBrk="1" hangingPunct="1"/>
            <a:r>
              <a:rPr lang="it-IT" altLang="it-IT" sz="3600" b="1" dirty="0">
                <a:latin typeface="Microsoft Sans Serif" pitchFamily="34" charset="0"/>
              </a:rPr>
              <a:t>Art. 2113, c. 4 c.c. - sede sindacale</a:t>
            </a:r>
          </a:p>
        </p:txBody>
      </p:sp>
      <p:sp>
        <p:nvSpPr>
          <p:cNvPr id="99333" name="Rectangle 7"/>
          <p:cNvSpPr>
            <a:spLocks noChangeArrowheads="1"/>
          </p:cNvSpPr>
          <p:nvPr/>
        </p:nvSpPr>
        <p:spPr bwMode="auto">
          <a:xfrm>
            <a:off x="-108520" y="1268760"/>
            <a:ext cx="91440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altLang="it-IT" sz="2400" b="1" i="0" u="none" strike="noStrike" kern="1200" cap="none" spc="0" normalizeH="0" baseline="0" noProof="0" dirty="0">
                <a:ln>
                  <a:noFill/>
                </a:ln>
                <a:solidFill>
                  <a:srgbClr val="000000"/>
                </a:solidFill>
                <a:effectLst/>
                <a:uLnTx/>
                <a:uFillTx/>
                <a:latin typeface="Microsoft Sans Serif" pitchFamily="34" charset="0"/>
                <a:ea typeface="+mn-ea"/>
                <a:cs typeface="+mn-cs"/>
              </a:rPr>
              <a:t>Requisiti sostanziali</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altLang="it-IT" sz="2400" b="1" i="0" u="none" strike="noStrike" kern="1200" cap="none" spc="0" normalizeH="0" baseline="0" noProof="0" dirty="0">
                <a:ln>
                  <a:noFill/>
                </a:ln>
                <a:solidFill>
                  <a:srgbClr val="000000"/>
                </a:solidFill>
                <a:effectLst/>
                <a:uLnTx/>
                <a:uFillTx/>
                <a:latin typeface="Microsoft Sans Serif" pitchFamily="34" charset="0"/>
                <a:ea typeface="+mn-ea"/>
                <a:cs typeface="+mn-cs"/>
              </a:rPr>
              <a:t>Effettiva partecipazione del rappresentante sindacale</a:t>
            </a:r>
            <a:endParaRPr kumimoji="0" lang="it-IT" altLang="it-IT" sz="2400" b="1" i="1" u="none" strike="noStrike" kern="1200" cap="none" spc="0" normalizeH="0" baseline="0" noProof="0" dirty="0">
              <a:ln>
                <a:noFill/>
              </a:ln>
              <a:solidFill>
                <a:srgbClr val="000000"/>
              </a:solidFill>
              <a:effectLst/>
              <a:uLnTx/>
              <a:uFillTx/>
              <a:latin typeface="Microsoft Sans Serif" pitchFamily="34" charset="0"/>
              <a:ea typeface="+mn-ea"/>
              <a:cs typeface="+mn-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it-IT" altLang="it-IT" sz="3200" b="1" i="0" u="none" strike="noStrike" kern="1200" cap="none" spc="0" normalizeH="0" baseline="0" noProof="0" dirty="0">
              <a:ln>
                <a:noFill/>
              </a:ln>
              <a:solidFill>
                <a:srgbClr val="000000"/>
              </a:solidFill>
              <a:effectLst/>
              <a:uLnTx/>
              <a:uFillTx/>
              <a:latin typeface="Microsoft Sans Serif" pitchFamily="34" charset="0"/>
              <a:ea typeface="+mn-ea"/>
              <a:cs typeface="+mn-cs"/>
            </a:endParaRPr>
          </a:p>
        </p:txBody>
      </p:sp>
      <p:sp>
        <p:nvSpPr>
          <p:cNvPr id="99334" name="Rectangle 8"/>
          <p:cNvSpPr>
            <a:spLocks noChangeArrowheads="1"/>
          </p:cNvSpPr>
          <p:nvPr/>
        </p:nvSpPr>
        <p:spPr bwMode="auto">
          <a:xfrm>
            <a:off x="250825" y="2492896"/>
            <a:ext cx="8642350" cy="35271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ctr" defTabSz="914400" rtl="0" eaLnBrk="0" fontAlgn="auto" latinLnBrk="0" hangingPunct="0">
              <a:lnSpc>
                <a:spcPct val="80000"/>
              </a:lnSpc>
              <a:spcBef>
                <a:spcPct val="20000"/>
              </a:spcBef>
              <a:spcAft>
                <a:spcPts val="0"/>
              </a:spcAft>
              <a:buClrTx/>
              <a:buSzTx/>
              <a:buFontTx/>
              <a:buNone/>
              <a:tabLst/>
              <a:defRPr/>
            </a:pPr>
            <a:r>
              <a:rPr kumimoji="0" lang="it-IT" altLang="it-IT" sz="2400" b="1" i="0" u="none" strike="noStrike" kern="1200" cap="none" spc="0" normalizeH="0" baseline="0" noProof="0" dirty="0">
                <a:ln>
                  <a:noFill/>
                </a:ln>
                <a:solidFill>
                  <a:srgbClr val="000000"/>
                </a:solidFill>
                <a:effectLst/>
                <a:uLnTx/>
                <a:uFillTx/>
                <a:latin typeface="Arial" charset="0"/>
                <a:ea typeface="+mn-ea"/>
                <a:cs typeface="+mn-cs"/>
              </a:rPr>
              <a:t>Invalidità transazione ex art. 2113 c.c.:</a:t>
            </a:r>
            <a:r>
              <a:rPr kumimoji="0" lang="it-IT" altLang="it-IT" sz="2400" b="0" i="0" u="none" strike="noStrike" kern="1200" cap="none" spc="0" normalizeH="0" baseline="0" noProof="0" dirty="0">
                <a:ln>
                  <a:noFill/>
                </a:ln>
                <a:solidFill>
                  <a:prstClr val="black"/>
                </a:solidFill>
                <a:effectLst/>
                <a:uLnTx/>
                <a:uFillTx/>
                <a:latin typeface="Arial" charset="0"/>
                <a:ea typeface="+mn-ea"/>
                <a:cs typeface="+mn-cs"/>
              </a:rPr>
              <a:t> </a:t>
            </a:r>
          </a:p>
          <a:p>
            <a:pPr marL="0" marR="0" lvl="0" indent="0" algn="ctr" defTabSz="914400" rtl="0" eaLnBrk="0" fontAlgn="auto" latinLnBrk="0" hangingPunct="0">
              <a:lnSpc>
                <a:spcPct val="80000"/>
              </a:lnSpc>
              <a:spcBef>
                <a:spcPct val="20000"/>
              </a:spcBef>
              <a:spcAft>
                <a:spcPts val="0"/>
              </a:spcAft>
              <a:buClrTx/>
              <a:buSzTx/>
              <a:buFontTx/>
              <a:buNone/>
              <a:tabLst/>
              <a:defRPr/>
            </a:pPr>
            <a:endParaRPr kumimoji="0" lang="it-IT" altLang="it-IT" sz="2400" b="0" i="0" u="none" strike="noStrike" kern="1200" cap="none" spc="0" normalizeH="0" baseline="0" noProof="0" dirty="0">
              <a:ln>
                <a:noFill/>
              </a:ln>
              <a:solidFill>
                <a:prstClr val="black"/>
              </a:solidFill>
              <a:effectLst/>
              <a:uLnTx/>
              <a:uFillTx/>
              <a:latin typeface="Arial" charset="0"/>
              <a:ea typeface="+mn-ea"/>
              <a:cs typeface="+mn-cs"/>
            </a:endParaRPr>
          </a:p>
          <a:p>
            <a:pPr marL="0" marR="0" lvl="0" indent="0" algn="just" defTabSz="914400" rtl="0" eaLnBrk="0" fontAlgn="auto" latinLnBrk="0" hangingPunct="0">
              <a:lnSpc>
                <a:spcPct val="80000"/>
              </a:lnSpc>
              <a:spcBef>
                <a:spcPct val="20000"/>
              </a:spcBef>
              <a:spcAft>
                <a:spcPts val="0"/>
              </a:spcAft>
              <a:buClrTx/>
              <a:buSzTx/>
              <a:buFontTx/>
              <a:buChar char="•"/>
              <a:tabLst/>
              <a:defRPr/>
            </a:pPr>
            <a:r>
              <a:rPr kumimoji="0" lang="it-IT" altLang="it-IT" sz="2400" b="1" i="0" u="none" strike="noStrike" kern="1200" cap="none" spc="0" normalizeH="0" baseline="0" noProof="0" dirty="0">
                <a:ln>
                  <a:noFill/>
                </a:ln>
                <a:solidFill>
                  <a:srgbClr val="000000"/>
                </a:solidFill>
                <a:effectLst/>
                <a:uLnTx/>
                <a:uFillTx/>
                <a:latin typeface="Microsoft Sans Serif" pitchFamily="34" charset="0"/>
                <a:ea typeface="+mn-ea"/>
                <a:cs typeface="+mn-cs"/>
              </a:rPr>
              <a:t> </a:t>
            </a:r>
            <a:r>
              <a:rPr kumimoji="0" lang="it-IT" altLang="it-IT" sz="2000" b="1" i="0" u="none" strike="noStrike" kern="1200" cap="none" spc="0" normalizeH="0" baseline="0" noProof="0" dirty="0">
                <a:ln>
                  <a:noFill/>
                </a:ln>
                <a:solidFill>
                  <a:srgbClr val="000000"/>
                </a:solidFill>
                <a:effectLst/>
                <a:uLnTx/>
                <a:uFillTx/>
                <a:latin typeface="Microsoft Sans Serif" pitchFamily="34" charset="0"/>
                <a:ea typeface="+mn-ea"/>
                <a:cs typeface="+mn-cs"/>
              </a:rPr>
              <a:t>Cass. 23 ottobre 2013, n. 24024: «…</a:t>
            </a:r>
            <a:r>
              <a:rPr kumimoji="0" lang="it-IT" altLang="it-IT" sz="2000" b="0" i="1" u="none" strike="noStrike" kern="1200" cap="none" spc="0" normalizeH="0" baseline="0" noProof="0" dirty="0">
                <a:ln>
                  <a:noFill/>
                </a:ln>
                <a:solidFill>
                  <a:srgbClr val="000000"/>
                </a:solidFill>
                <a:effectLst/>
                <a:uLnTx/>
                <a:uFillTx/>
                <a:latin typeface="Microsoft Sans Serif" pitchFamily="34" charset="0"/>
                <a:ea typeface="+mn-ea"/>
                <a:cs typeface="+mn-cs"/>
              </a:rPr>
              <a:t>nel caso in cui non risulti che l'assistenza del lavoratore ad opera di un rappresentante sindacale sia stata effettiva, consentendogli di individuare esattamente il diritto al quale rinuncia e a fronte di quale vantaggio</a:t>
            </a:r>
            <a:r>
              <a:rPr kumimoji="0" lang="it-IT" altLang="it-IT" sz="2000" b="0" i="0" u="none" strike="noStrike" kern="1200" cap="none" spc="0" normalizeH="0" baseline="0" noProof="0" dirty="0">
                <a:ln>
                  <a:noFill/>
                </a:ln>
                <a:solidFill>
                  <a:srgbClr val="000000"/>
                </a:solidFill>
                <a:effectLst/>
                <a:uLnTx/>
                <a:uFillTx/>
                <a:latin typeface="Microsoft Sans Serif" pitchFamily="34" charset="0"/>
                <a:ea typeface="+mn-ea"/>
                <a:cs typeface="+mn-cs"/>
              </a:rPr>
              <a:t>» (cassata la sentenza per aver ritenuto irrilevante il fatto che il lavoratore fosse assistito da un avvocato e avesse ricevuto dai conciliatori generiche informazioni sulla transazione). </a:t>
            </a:r>
          </a:p>
          <a:p>
            <a:pPr lvl="0" algn="just">
              <a:lnSpc>
                <a:spcPct val="80000"/>
              </a:lnSpc>
              <a:buNone/>
              <a:defRPr/>
            </a:pPr>
            <a:endParaRPr lang="it-IT" altLang="it-IT" sz="2000" dirty="0">
              <a:solidFill>
                <a:srgbClr val="000000"/>
              </a:solidFill>
              <a:latin typeface="Microsoft Sans Serif" pitchFamily="34" charset="0"/>
            </a:endParaRPr>
          </a:p>
          <a:p>
            <a:pPr lvl="0" algn="just">
              <a:lnSpc>
                <a:spcPct val="80000"/>
              </a:lnSpc>
              <a:buNone/>
              <a:defRPr/>
            </a:pPr>
            <a:r>
              <a:rPr lang="it-IT" altLang="it-IT" sz="2000" dirty="0">
                <a:solidFill>
                  <a:srgbClr val="000000"/>
                </a:solidFill>
                <a:latin typeface="Microsoft Sans Serif" pitchFamily="34" charset="0"/>
              </a:rPr>
              <a:t>In senso conforme, anche Cass. 1 aprile 2019 n. 9006; </a:t>
            </a:r>
            <a:r>
              <a:rPr lang="it-IT" altLang="it-IT" sz="2000" dirty="0" err="1">
                <a:solidFill>
                  <a:srgbClr val="000000"/>
                </a:solidFill>
                <a:latin typeface="Microsoft Sans Serif" pitchFamily="34" charset="0"/>
              </a:rPr>
              <a:t>Trib</a:t>
            </a:r>
            <a:r>
              <a:rPr lang="it-IT" altLang="it-IT" sz="2000" dirty="0">
                <a:solidFill>
                  <a:srgbClr val="000000"/>
                </a:solidFill>
                <a:latin typeface="Microsoft Sans Serif" pitchFamily="34" charset="0"/>
              </a:rPr>
              <a:t>. Roma </a:t>
            </a:r>
            <a:r>
              <a:rPr lang="fr-FR" altLang="it-IT" sz="2000" dirty="0" err="1">
                <a:solidFill>
                  <a:srgbClr val="000000"/>
                </a:solidFill>
                <a:latin typeface="Microsoft Sans Serif" pitchFamily="34" charset="0"/>
              </a:rPr>
              <a:t>sez</a:t>
            </a:r>
            <a:r>
              <a:rPr lang="fr-FR" altLang="it-IT" sz="2000" dirty="0">
                <a:solidFill>
                  <a:srgbClr val="000000"/>
                </a:solidFill>
                <a:latin typeface="Microsoft Sans Serif" pitchFamily="34" charset="0"/>
              </a:rPr>
              <a:t>. lav., 8 </a:t>
            </a:r>
            <a:r>
              <a:rPr lang="fr-FR" altLang="it-IT" sz="2000" dirty="0" err="1">
                <a:solidFill>
                  <a:srgbClr val="000000"/>
                </a:solidFill>
                <a:latin typeface="Microsoft Sans Serif" pitchFamily="34" charset="0"/>
              </a:rPr>
              <a:t>maggio</a:t>
            </a:r>
            <a:r>
              <a:rPr lang="fr-FR" altLang="it-IT" sz="2000" dirty="0">
                <a:solidFill>
                  <a:srgbClr val="000000"/>
                </a:solidFill>
                <a:latin typeface="Microsoft Sans Serif" pitchFamily="34" charset="0"/>
              </a:rPr>
              <a:t> 2019 n. 4354 est. </a:t>
            </a:r>
            <a:r>
              <a:rPr lang="fr-FR" altLang="it-IT" sz="2000" dirty="0" err="1">
                <a:solidFill>
                  <a:srgbClr val="000000"/>
                </a:solidFill>
                <a:latin typeface="Microsoft Sans Serif" pitchFamily="34" charset="0"/>
              </a:rPr>
              <a:t>Cacace</a:t>
            </a:r>
            <a:r>
              <a:rPr lang="fr-FR" altLang="it-IT" sz="2000" dirty="0">
                <a:solidFill>
                  <a:srgbClr val="000000"/>
                </a:solidFill>
                <a:latin typeface="Microsoft Sans Serif" pitchFamily="34" charset="0"/>
              </a:rPr>
              <a:t>; </a:t>
            </a:r>
            <a:r>
              <a:rPr lang="it-IT" altLang="it-IT" sz="2000" dirty="0">
                <a:solidFill>
                  <a:srgbClr val="000000"/>
                </a:solidFill>
                <a:latin typeface="Microsoft Sans Serif" pitchFamily="34" charset="0"/>
              </a:rPr>
              <a:t>Cass. 4 maggio 2016, n. 8917; Cass., 30 aprile 2015, n. 8808  </a:t>
            </a:r>
            <a:endParaRPr kumimoji="0" lang="it-IT" altLang="it-IT" sz="2000" b="0" i="0" u="none" strike="noStrike" kern="1200" cap="none" spc="0" normalizeH="0" baseline="0" noProof="0" dirty="0">
              <a:ln>
                <a:noFill/>
              </a:ln>
              <a:solidFill>
                <a:srgbClr val="000000"/>
              </a:solidFill>
              <a:effectLst/>
              <a:uLnTx/>
              <a:uFillTx/>
              <a:latin typeface="Microsoft Sans Serif" pitchFamily="34" charset="0"/>
              <a:ea typeface="+mn-ea"/>
              <a:cs typeface="+mn-cs"/>
            </a:endParaRPr>
          </a:p>
        </p:txBody>
      </p:sp>
      <p:sp>
        <p:nvSpPr>
          <p:cNvPr id="7" name="Text Box 13"/>
          <p:cNvSpPr txBox="1">
            <a:spLocks noChangeArrowheads="1"/>
          </p:cNvSpPr>
          <p:nvPr/>
        </p:nvSpPr>
        <p:spPr bwMode="auto">
          <a:xfrm>
            <a:off x="160795" y="6165304"/>
            <a:ext cx="878522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altLang="it-IT" sz="1400" b="0" i="0" u="none" strike="noStrike" kern="1200" cap="none" spc="0" normalizeH="0" baseline="0" noProof="0" dirty="0">
                <a:ln>
                  <a:noFill/>
                </a:ln>
                <a:solidFill>
                  <a:prstClr val="black"/>
                </a:solidFill>
                <a:effectLst/>
                <a:uLnTx/>
                <a:uFillTx/>
                <a:latin typeface="Calibri"/>
                <a:ea typeface="+mn-ea"/>
                <a:cs typeface="+mn-cs"/>
              </a:rPr>
              <a:t>Avv. Renato Scorcelli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altLang="it-IT" sz="1400" b="0" i="0" u="none" strike="noStrike" kern="1200" cap="none" spc="0" normalizeH="0" baseline="0" noProof="0" dirty="0">
                <a:ln>
                  <a:noFill/>
                </a:ln>
                <a:solidFill>
                  <a:prstClr val="black"/>
                </a:solidFill>
                <a:effectLst/>
                <a:uLnTx/>
                <a:uFillTx/>
                <a:latin typeface="Calibri"/>
                <a:ea typeface="+mn-ea"/>
                <a:cs typeface="+mn-cs"/>
              </a:rPr>
              <a:t>rscorcelli@splegal.it</a:t>
            </a:r>
          </a:p>
        </p:txBody>
      </p:sp>
      <p:sp>
        <p:nvSpPr>
          <p:cNvPr id="2" name="Segnaposto numero diapositiva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A41E1B-4F70-4964-A407-84C68BE8251C}" type="slidenum">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65</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57870102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4" name="Rectangle 8"/>
          <p:cNvSpPr>
            <a:spLocks noChangeArrowheads="1"/>
          </p:cNvSpPr>
          <p:nvPr/>
        </p:nvSpPr>
        <p:spPr bwMode="auto">
          <a:xfrm>
            <a:off x="160795" y="709861"/>
            <a:ext cx="8642350" cy="13726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lvl="0" algn="ctr">
              <a:lnSpc>
                <a:spcPct val="80000"/>
              </a:lnSpc>
              <a:buNone/>
              <a:defRPr/>
            </a:pPr>
            <a:r>
              <a:rPr lang="it-IT" b="1" dirty="0"/>
              <a:t>Art. 412 ter  c.p.c.</a:t>
            </a:r>
          </a:p>
          <a:p>
            <a:pPr lvl="0" algn="ctr">
              <a:lnSpc>
                <a:spcPct val="80000"/>
              </a:lnSpc>
              <a:buNone/>
              <a:defRPr/>
            </a:pPr>
            <a:r>
              <a:rPr lang="it-IT" b="1" dirty="0"/>
              <a:t>Altre modalità di conciliazione e arbitrato previste dalla contrattazione collettiva</a:t>
            </a:r>
            <a:endParaRPr kumimoji="0" lang="it-IT" altLang="it-IT" sz="24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7" name="Text Box 13"/>
          <p:cNvSpPr txBox="1">
            <a:spLocks noChangeArrowheads="1"/>
          </p:cNvSpPr>
          <p:nvPr/>
        </p:nvSpPr>
        <p:spPr bwMode="auto">
          <a:xfrm>
            <a:off x="160795" y="6165304"/>
            <a:ext cx="878522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altLang="it-IT" sz="1400" b="0" i="0" u="none" strike="noStrike" kern="1200" cap="none" spc="0" normalizeH="0" baseline="0" noProof="0" dirty="0">
                <a:ln>
                  <a:noFill/>
                </a:ln>
                <a:solidFill>
                  <a:prstClr val="black"/>
                </a:solidFill>
                <a:effectLst/>
                <a:uLnTx/>
                <a:uFillTx/>
                <a:latin typeface="Calibri"/>
                <a:ea typeface="+mn-ea"/>
                <a:cs typeface="+mn-cs"/>
              </a:rPr>
              <a:t>Avv. Renato Scorcelli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altLang="it-IT" sz="1400" b="0" i="0" u="none" strike="noStrike" kern="1200" cap="none" spc="0" normalizeH="0" baseline="0" noProof="0" dirty="0">
                <a:ln>
                  <a:noFill/>
                </a:ln>
                <a:solidFill>
                  <a:prstClr val="black"/>
                </a:solidFill>
                <a:effectLst/>
                <a:uLnTx/>
                <a:uFillTx/>
                <a:latin typeface="Calibri"/>
                <a:ea typeface="+mn-ea"/>
                <a:cs typeface="+mn-cs"/>
              </a:rPr>
              <a:t>rscorcelli@splegal.it</a:t>
            </a:r>
          </a:p>
        </p:txBody>
      </p:sp>
      <p:sp>
        <p:nvSpPr>
          <p:cNvPr id="2" name="Segnaposto numero diapositiva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A41E1B-4F70-4964-A407-84C68BE8251C}" type="slidenum">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66</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Rettangolo 2">
            <a:extLst>
              <a:ext uri="{FF2B5EF4-FFF2-40B4-BE49-F238E27FC236}">
                <a16:creationId xmlns:a16="http://schemas.microsoft.com/office/drawing/2014/main" id="{43656DFF-D025-449D-945F-3406522960A7}"/>
              </a:ext>
            </a:extLst>
          </p:cNvPr>
          <p:cNvSpPr/>
          <p:nvPr/>
        </p:nvSpPr>
        <p:spPr>
          <a:xfrm>
            <a:off x="395536" y="2864408"/>
            <a:ext cx="8291264" cy="2246769"/>
          </a:xfrm>
          <a:prstGeom prst="rect">
            <a:avLst/>
          </a:prstGeom>
        </p:spPr>
        <p:txBody>
          <a:bodyPr wrap="square">
            <a:spAutoFit/>
          </a:bodyPr>
          <a:lstStyle/>
          <a:p>
            <a:pPr algn="just"/>
            <a:r>
              <a:rPr lang="it-IT" sz="2800" dirty="0">
                <a:latin typeface="Arial" panose="020B0604020202020204" pitchFamily="34" charset="0"/>
                <a:cs typeface="Arial" panose="020B0604020202020204" pitchFamily="34" charset="0"/>
              </a:rPr>
              <a:t>«La conciliazione e l’arbitrato, nelle materie di cui all’articolo 409, possono essere svolti altresì presso le sedi e con le modalità previste dai contratti collettivi sottoscritti dalle associazioni sindacali maggiormente rappresentative.»</a:t>
            </a:r>
          </a:p>
        </p:txBody>
      </p:sp>
    </p:spTree>
    <p:extLst>
      <p:ext uri="{BB962C8B-B14F-4D97-AF65-F5344CB8AC3E}">
        <p14:creationId xmlns:p14="http://schemas.microsoft.com/office/powerpoint/2010/main" val="131266337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2" name="Rectangle 4"/>
          <p:cNvSpPr>
            <a:spLocks noGrp="1" noChangeArrowheads="1"/>
          </p:cNvSpPr>
          <p:nvPr>
            <p:ph type="title"/>
          </p:nvPr>
        </p:nvSpPr>
        <p:spPr>
          <a:xfrm>
            <a:off x="457200" y="31144"/>
            <a:ext cx="8229600" cy="1143000"/>
          </a:xfrm>
          <a:noFill/>
        </p:spPr>
        <p:txBody>
          <a:bodyPr/>
          <a:lstStyle/>
          <a:p>
            <a:pPr eaLnBrk="1" hangingPunct="1"/>
            <a:r>
              <a:rPr lang="it-IT" altLang="it-IT" sz="3600" b="1" dirty="0">
                <a:latin typeface="Microsoft Sans Serif" pitchFamily="34" charset="0"/>
              </a:rPr>
              <a:t>Art. 2113, c. 4 c.c. - sede sindacale</a:t>
            </a:r>
          </a:p>
        </p:txBody>
      </p:sp>
      <p:sp>
        <p:nvSpPr>
          <p:cNvPr id="99334" name="Rectangle 8"/>
          <p:cNvSpPr>
            <a:spLocks noChangeArrowheads="1"/>
          </p:cNvSpPr>
          <p:nvPr/>
        </p:nvSpPr>
        <p:spPr bwMode="auto">
          <a:xfrm>
            <a:off x="340855" y="839153"/>
            <a:ext cx="8642350" cy="6666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ctr" defTabSz="914400" rtl="0" eaLnBrk="0" fontAlgn="auto" latinLnBrk="0" hangingPunct="0">
              <a:lnSpc>
                <a:spcPct val="80000"/>
              </a:lnSpc>
              <a:spcBef>
                <a:spcPct val="20000"/>
              </a:spcBef>
              <a:spcAft>
                <a:spcPts val="0"/>
              </a:spcAft>
              <a:buClrTx/>
              <a:buSzTx/>
              <a:buFontTx/>
              <a:buNone/>
              <a:tabLst/>
              <a:defRPr/>
            </a:pPr>
            <a:endParaRPr kumimoji="0" lang="it-IT" altLang="it-IT" sz="2400" b="0" i="0" u="none" strike="noStrike" kern="1200" cap="none" spc="0" normalizeH="0" baseline="0" noProof="0" dirty="0">
              <a:ln>
                <a:noFill/>
              </a:ln>
              <a:solidFill>
                <a:prstClr val="black"/>
              </a:solidFill>
              <a:effectLst/>
              <a:uLnTx/>
              <a:uFillTx/>
              <a:latin typeface="Arial" charset="0"/>
              <a:ea typeface="+mn-ea"/>
              <a:cs typeface="+mn-cs"/>
            </a:endParaRPr>
          </a:p>
          <a:p>
            <a:pPr marL="0" marR="0" lvl="0" indent="0" algn="ctr" defTabSz="914400" rtl="0" eaLnBrk="0" fontAlgn="auto" latinLnBrk="0" hangingPunct="0">
              <a:lnSpc>
                <a:spcPct val="80000"/>
              </a:lnSpc>
              <a:spcBef>
                <a:spcPct val="20000"/>
              </a:spcBef>
              <a:spcAft>
                <a:spcPts val="0"/>
              </a:spcAft>
              <a:buClrTx/>
              <a:buSzTx/>
              <a:buNone/>
              <a:tabLst/>
              <a:defRPr/>
            </a:pPr>
            <a:r>
              <a:rPr lang="it-IT" altLang="it-IT" sz="2400" b="1" dirty="0">
                <a:solidFill>
                  <a:srgbClr val="FF0000"/>
                </a:solidFill>
                <a:latin typeface="Microsoft Sans Serif" pitchFamily="34" charset="0"/>
              </a:rPr>
              <a:t>Tribunale di Roma, sez. lav., 8 maggio 2019 n. 4354 </a:t>
            </a:r>
          </a:p>
          <a:p>
            <a:pPr marL="0" marR="0" lvl="0" indent="0" algn="ctr" defTabSz="914400" rtl="0" eaLnBrk="0" fontAlgn="auto" latinLnBrk="0" hangingPunct="0">
              <a:lnSpc>
                <a:spcPct val="80000"/>
              </a:lnSpc>
              <a:spcBef>
                <a:spcPct val="20000"/>
              </a:spcBef>
              <a:spcAft>
                <a:spcPts val="0"/>
              </a:spcAft>
              <a:buClrTx/>
              <a:buSzTx/>
              <a:buNone/>
              <a:tabLst/>
              <a:defRPr/>
            </a:pPr>
            <a:r>
              <a:rPr kumimoji="0" lang="it-IT" altLang="it-IT" sz="2400" b="1" i="0" u="none" strike="noStrike" kern="1200" cap="none" spc="0" normalizeH="0" baseline="0" noProof="0" dirty="0">
                <a:ln>
                  <a:noFill/>
                </a:ln>
                <a:solidFill>
                  <a:srgbClr val="FF0000"/>
                </a:solidFill>
                <a:effectLst/>
                <a:uLnTx/>
                <a:uFillTx/>
                <a:latin typeface="Microsoft Sans Serif" pitchFamily="34" charset="0"/>
                <a:ea typeface="+mn-ea"/>
                <a:cs typeface="+mn-cs"/>
              </a:rPr>
              <a:t>est. </a:t>
            </a:r>
            <a:r>
              <a:rPr kumimoji="0" lang="it-IT" altLang="it-IT" sz="2400" b="1" i="0" u="none" strike="noStrike" kern="1200" cap="none" spc="0" normalizeH="0" baseline="0" noProof="0" dirty="0" err="1">
                <a:ln>
                  <a:noFill/>
                </a:ln>
                <a:solidFill>
                  <a:srgbClr val="FF0000"/>
                </a:solidFill>
                <a:effectLst/>
                <a:uLnTx/>
                <a:uFillTx/>
                <a:latin typeface="Microsoft Sans Serif" pitchFamily="34" charset="0"/>
                <a:ea typeface="+mn-ea"/>
                <a:cs typeface="+mn-cs"/>
              </a:rPr>
              <a:t>Cacace</a:t>
            </a:r>
            <a:endParaRPr kumimoji="0" lang="it-IT" altLang="it-IT" sz="2400" b="1" i="0" u="none" strike="noStrike" kern="1200" cap="none" spc="0" normalizeH="0" baseline="0" noProof="0" dirty="0">
              <a:ln>
                <a:noFill/>
              </a:ln>
              <a:solidFill>
                <a:srgbClr val="FF0000"/>
              </a:solidFill>
              <a:effectLst/>
              <a:uLnTx/>
              <a:uFillTx/>
              <a:latin typeface="Microsoft Sans Serif" pitchFamily="34" charset="0"/>
              <a:ea typeface="+mn-ea"/>
              <a:cs typeface="+mn-cs"/>
            </a:endParaRPr>
          </a:p>
          <a:p>
            <a:pPr marL="0" marR="0" lvl="0" indent="0" algn="ctr" defTabSz="914400" rtl="0" eaLnBrk="0" fontAlgn="auto" latinLnBrk="0" hangingPunct="0">
              <a:lnSpc>
                <a:spcPct val="80000"/>
              </a:lnSpc>
              <a:spcBef>
                <a:spcPct val="20000"/>
              </a:spcBef>
              <a:spcAft>
                <a:spcPts val="0"/>
              </a:spcAft>
              <a:buClrTx/>
              <a:buSzTx/>
              <a:buNone/>
              <a:tabLst/>
              <a:defRPr/>
            </a:pPr>
            <a:endParaRPr lang="it-IT" altLang="it-IT" sz="2400" b="1" dirty="0">
              <a:solidFill>
                <a:srgbClr val="000000"/>
              </a:solidFill>
              <a:latin typeface="Microsoft Sans Serif" pitchFamily="34" charset="0"/>
            </a:endParaRPr>
          </a:p>
          <a:p>
            <a:pPr marL="0" marR="0" lvl="0" indent="0" algn="ctr" defTabSz="914400" rtl="0" eaLnBrk="0" fontAlgn="auto" latinLnBrk="0" hangingPunct="0">
              <a:lnSpc>
                <a:spcPct val="80000"/>
              </a:lnSpc>
              <a:spcBef>
                <a:spcPct val="20000"/>
              </a:spcBef>
              <a:spcAft>
                <a:spcPts val="0"/>
              </a:spcAft>
              <a:buClrTx/>
              <a:buSzTx/>
              <a:buNone/>
              <a:tabLst/>
              <a:defRPr/>
            </a:pPr>
            <a:endParaRPr lang="it-IT" altLang="it-IT" sz="2400" b="1" dirty="0">
              <a:solidFill>
                <a:srgbClr val="000000"/>
              </a:solidFill>
              <a:latin typeface="Microsoft Sans Serif" pitchFamily="34" charset="0"/>
            </a:endParaRPr>
          </a:p>
          <a:p>
            <a:pPr lvl="0" algn="ctr">
              <a:lnSpc>
                <a:spcPct val="80000"/>
              </a:lnSpc>
              <a:buNone/>
              <a:defRPr/>
            </a:pPr>
            <a:r>
              <a:rPr lang="it-IT" altLang="it-IT" sz="2400" b="1" dirty="0">
                <a:solidFill>
                  <a:srgbClr val="000000"/>
                </a:solidFill>
              </a:rPr>
              <a:t>Invalidità transazione ex art. 2113 c.c.:</a:t>
            </a:r>
            <a:r>
              <a:rPr lang="it-IT" altLang="it-IT" sz="2400" dirty="0">
                <a:solidFill>
                  <a:prstClr val="black"/>
                </a:solidFill>
              </a:rPr>
              <a:t> </a:t>
            </a:r>
          </a:p>
          <a:p>
            <a:pPr marL="0" marR="0" lvl="0" indent="0" algn="ctr" defTabSz="914400" rtl="0" eaLnBrk="0" fontAlgn="auto" latinLnBrk="0" hangingPunct="0">
              <a:lnSpc>
                <a:spcPct val="80000"/>
              </a:lnSpc>
              <a:spcBef>
                <a:spcPct val="20000"/>
              </a:spcBef>
              <a:spcAft>
                <a:spcPts val="0"/>
              </a:spcAft>
              <a:buClrTx/>
              <a:buSzTx/>
              <a:buNone/>
              <a:tabLst/>
              <a:defRPr/>
            </a:pPr>
            <a:r>
              <a:rPr lang="it-IT" altLang="it-IT" sz="2000" b="1" dirty="0">
                <a:solidFill>
                  <a:srgbClr val="000000"/>
                </a:solidFill>
                <a:latin typeface="Microsoft Sans Serif" pitchFamily="34" charset="0"/>
              </a:rPr>
              <a:t>2 motivi:</a:t>
            </a:r>
          </a:p>
          <a:p>
            <a:pPr marL="0" marR="0" lvl="0" indent="0" algn="ctr" defTabSz="914400" rtl="0" eaLnBrk="0" fontAlgn="auto" latinLnBrk="0" hangingPunct="0">
              <a:lnSpc>
                <a:spcPct val="80000"/>
              </a:lnSpc>
              <a:spcBef>
                <a:spcPct val="20000"/>
              </a:spcBef>
              <a:spcAft>
                <a:spcPts val="0"/>
              </a:spcAft>
              <a:buClrTx/>
              <a:buSzTx/>
              <a:buNone/>
              <a:tabLst/>
              <a:defRPr/>
            </a:pPr>
            <a:endParaRPr lang="it-IT" altLang="it-IT" sz="2000" b="1" dirty="0">
              <a:solidFill>
                <a:srgbClr val="000000"/>
              </a:solidFill>
              <a:latin typeface="Microsoft Sans Serif" pitchFamily="34" charset="0"/>
            </a:endParaRPr>
          </a:p>
          <a:p>
            <a:pPr marL="457200" marR="0" lvl="0" indent="-457200" algn="just" defTabSz="914400" rtl="0" eaLnBrk="0" fontAlgn="auto" latinLnBrk="0" hangingPunct="0">
              <a:lnSpc>
                <a:spcPct val="80000"/>
              </a:lnSpc>
              <a:spcBef>
                <a:spcPct val="20000"/>
              </a:spcBef>
              <a:spcAft>
                <a:spcPts val="0"/>
              </a:spcAft>
              <a:buClrTx/>
              <a:buSzTx/>
              <a:buFont typeface="+mj-lt"/>
              <a:buAutoNum type="arabicPeriod"/>
              <a:tabLst/>
              <a:defRPr/>
            </a:pPr>
            <a:r>
              <a:rPr lang="it-IT" altLang="it-IT" sz="2000" b="1" dirty="0">
                <a:solidFill>
                  <a:srgbClr val="000000"/>
                </a:solidFill>
                <a:latin typeface="Microsoft Sans Serif" pitchFamily="34" charset="0"/>
              </a:rPr>
              <a:t>assenza requisito formale </a:t>
            </a:r>
            <a:r>
              <a:rPr lang="it-IT" altLang="it-IT" sz="2000" b="1" dirty="0">
                <a:solidFill>
                  <a:srgbClr val="000000"/>
                </a:solidFill>
                <a:latin typeface="Microsoft Sans Serif" pitchFamily="34" charset="0"/>
                <a:sym typeface="Wingdings" panose="05000000000000000000" pitchFamily="2" charset="2"/>
              </a:rPr>
              <a:t> no valida sede sindacale </a:t>
            </a:r>
          </a:p>
          <a:p>
            <a:pPr marR="0" lvl="0" algn="just" defTabSz="914400" rtl="0" eaLnBrk="0" fontAlgn="auto" latinLnBrk="0" hangingPunct="0">
              <a:lnSpc>
                <a:spcPct val="80000"/>
              </a:lnSpc>
              <a:spcBef>
                <a:spcPct val="20000"/>
              </a:spcBef>
              <a:spcAft>
                <a:spcPts val="0"/>
              </a:spcAft>
              <a:buClrTx/>
              <a:buSzTx/>
              <a:buNone/>
              <a:tabLst/>
              <a:defRPr/>
            </a:pPr>
            <a:r>
              <a:rPr lang="it-IT" altLang="it-IT" sz="2000" dirty="0">
                <a:solidFill>
                  <a:srgbClr val="000000"/>
                </a:solidFill>
                <a:latin typeface="Microsoft Sans Serif" pitchFamily="34" charset="0"/>
                <a:sym typeface="Wingdings" panose="05000000000000000000" pitchFamily="2" charset="2"/>
              </a:rPr>
              <a:t>(«(…) il regime di inoppugnabilità concerne le sole conciliazioni sindacali espletate nelle sedi protette di cui all’art. 2113, che richiama specificamente l’art. 412 ter e dunque le sole conciliazioni sindacali che avvengono </a:t>
            </a:r>
            <a:r>
              <a:rPr lang="it-IT" altLang="it-IT" sz="2000" b="1" dirty="0">
                <a:solidFill>
                  <a:srgbClr val="000000"/>
                </a:solidFill>
                <a:latin typeface="Microsoft Sans Serif" pitchFamily="34" charset="0"/>
                <a:sym typeface="Wingdings" panose="05000000000000000000" pitchFamily="2" charset="2"/>
              </a:rPr>
              <a:t>presso le sedi e con le modalità previste dai contratti collettivi stipulati dalle associazioni sindacali maggiormente rappresentative. </a:t>
            </a:r>
            <a:r>
              <a:rPr lang="it-IT" altLang="it-IT" sz="2000" dirty="0">
                <a:solidFill>
                  <a:srgbClr val="000000"/>
                </a:solidFill>
                <a:latin typeface="Microsoft Sans Serif" pitchFamily="34" charset="0"/>
                <a:sym typeface="Wingdings" panose="05000000000000000000" pitchFamily="2" charset="2"/>
              </a:rPr>
              <a:t>Nella specie non costa che il CCNL di categoria qui applicabile contenga una disposizione collettiva che regolamenta la procedura di conciliazione sindacale».</a:t>
            </a:r>
            <a:r>
              <a:rPr lang="it-IT" altLang="it-IT" sz="2000" b="1" dirty="0">
                <a:solidFill>
                  <a:srgbClr val="000000"/>
                </a:solidFill>
                <a:latin typeface="Microsoft Sans Serif" pitchFamily="34" charset="0"/>
                <a:sym typeface="Wingdings" panose="05000000000000000000" pitchFamily="2" charset="2"/>
              </a:rPr>
              <a:t>  </a:t>
            </a:r>
            <a:endParaRPr lang="it-IT" altLang="it-IT" sz="2000" b="1" dirty="0">
              <a:solidFill>
                <a:srgbClr val="000000"/>
              </a:solidFill>
              <a:latin typeface="Microsoft Sans Serif" pitchFamily="34" charset="0"/>
            </a:endParaRPr>
          </a:p>
          <a:p>
            <a:pPr marL="457200" marR="0" lvl="0" indent="-457200" defTabSz="914400" rtl="0" eaLnBrk="0" fontAlgn="auto" latinLnBrk="0" hangingPunct="0">
              <a:lnSpc>
                <a:spcPct val="80000"/>
              </a:lnSpc>
              <a:spcBef>
                <a:spcPct val="20000"/>
              </a:spcBef>
              <a:spcAft>
                <a:spcPts val="0"/>
              </a:spcAft>
              <a:buClrTx/>
              <a:buSzTx/>
              <a:buFont typeface="+mj-lt"/>
              <a:buAutoNum type="arabicPeriod"/>
              <a:tabLst/>
              <a:defRPr/>
            </a:pPr>
            <a:endParaRPr lang="it-IT" altLang="it-IT" sz="2400" dirty="0">
              <a:solidFill>
                <a:srgbClr val="000000"/>
              </a:solidFill>
              <a:latin typeface="Microsoft Sans Serif" pitchFamily="34" charset="0"/>
            </a:endParaRPr>
          </a:p>
          <a:p>
            <a:pPr marL="0" marR="0" lvl="0" indent="0" algn="just" defTabSz="914400" rtl="0" eaLnBrk="0" fontAlgn="auto" latinLnBrk="0" hangingPunct="0">
              <a:lnSpc>
                <a:spcPct val="80000"/>
              </a:lnSpc>
              <a:spcBef>
                <a:spcPct val="20000"/>
              </a:spcBef>
              <a:spcAft>
                <a:spcPts val="0"/>
              </a:spcAft>
              <a:buClrTx/>
              <a:buSzTx/>
              <a:buNone/>
              <a:tabLst/>
              <a:defRPr/>
            </a:pPr>
            <a:endParaRPr lang="it-IT" altLang="it-IT" sz="2400" b="1" dirty="0">
              <a:solidFill>
                <a:srgbClr val="000000"/>
              </a:solidFill>
              <a:latin typeface="Microsoft Sans Serif" pitchFamily="34" charset="0"/>
            </a:endParaRPr>
          </a:p>
          <a:p>
            <a:pPr marL="0" marR="0" lvl="0" indent="0" algn="just" defTabSz="914400" rtl="0" eaLnBrk="0" fontAlgn="auto" latinLnBrk="0" hangingPunct="0">
              <a:lnSpc>
                <a:spcPct val="80000"/>
              </a:lnSpc>
              <a:spcBef>
                <a:spcPct val="20000"/>
              </a:spcBef>
              <a:spcAft>
                <a:spcPts val="0"/>
              </a:spcAft>
              <a:buClrTx/>
              <a:buSzTx/>
              <a:buNone/>
              <a:tabLst/>
              <a:defRPr/>
            </a:pPr>
            <a:endParaRPr lang="it-IT" altLang="it-IT" sz="2400" b="1" dirty="0">
              <a:solidFill>
                <a:srgbClr val="000000"/>
              </a:solidFill>
              <a:latin typeface="Microsoft Sans Serif" pitchFamily="34" charset="0"/>
            </a:endParaRPr>
          </a:p>
          <a:p>
            <a:pPr marL="0" marR="0" lvl="0" indent="0" algn="ctr" defTabSz="914400" rtl="0" eaLnBrk="0" fontAlgn="auto" latinLnBrk="0" hangingPunct="0">
              <a:lnSpc>
                <a:spcPct val="80000"/>
              </a:lnSpc>
              <a:spcBef>
                <a:spcPct val="20000"/>
              </a:spcBef>
              <a:spcAft>
                <a:spcPts val="0"/>
              </a:spcAft>
              <a:buClrTx/>
              <a:buSzTx/>
              <a:buNone/>
              <a:tabLst/>
              <a:defRPr/>
            </a:pPr>
            <a:endParaRPr kumimoji="0" lang="it-IT" altLang="it-IT" sz="2400" b="0" i="0" u="none" strike="noStrike" kern="1200" cap="none" spc="0" normalizeH="0" baseline="0" noProof="0" dirty="0">
              <a:ln>
                <a:noFill/>
              </a:ln>
              <a:solidFill>
                <a:srgbClr val="FF0000"/>
              </a:solidFill>
              <a:effectLst/>
              <a:uLnTx/>
              <a:uFillTx/>
              <a:latin typeface="Microsoft Sans Serif" pitchFamily="34" charset="0"/>
              <a:ea typeface="+mn-ea"/>
              <a:cs typeface="+mn-cs"/>
            </a:endParaRPr>
          </a:p>
        </p:txBody>
      </p:sp>
      <p:sp>
        <p:nvSpPr>
          <p:cNvPr id="7" name="Text Box 13"/>
          <p:cNvSpPr txBox="1">
            <a:spLocks noChangeArrowheads="1"/>
          </p:cNvSpPr>
          <p:nvPr/>
        </p:nvSpPr>
        <p:spPr bwMode="auto">
          <a:xfrm>
            <a:off x="160795" y="6165304"/>
            <a:ext cx="878522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altLang="it-IT" sz="1400" b="0" i="0" u="none" strike="noStrike" kern="1200" cap="none" spc="0" normalizeH="0" baseline="0" noProof="0" dirty="0">
                <a:ln>
                  <a:noFill/>
                </a:ln>
                <a:solidFill>
                  <a:prstClr val="black"/>
                </a:solidFill>
                <a:effectLst/>
                <a:uLnTx/>
                <a:uFillTx/>
                <a:latin typeface="Calibri"/>
                <a:ea typeface="+mn-ea"/>
                <a:cs typeface="+mn-cs"/>
              </a:rPr>
              <a:t>Avv. Renato Scorcelli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altLang="it-IT" sz="1400" b="0" i="0" u="none" strike="noStrike" kern="1200" cap="none" spc="0" normalizeH="0" baseline="0" noProof="0" dirty="0">
                <a:ln>
                  <a:noFill/>
                </a:ln>
                <a:solidFill>
                  <a:prstClr val="black"/>
                </a:solidFill>
                <a:effectLst/>
                <a:uLnTx/>
                <a:uFillTx/>
                <a:latin typeface="Calibri"/>
                <a:ea typeface="+mn-ea"/>
                <a:cs typeface="+mn-cs"/>
              </a:rPr>
              <a:t>rscorcelli@splegal.it</a:t>
            </a:r>
          </a:p>
        </p:txBody>
      </p:sp>
      <p:sp>
        <p:nvSpPr>
          <p:cNvPr id="2" name="Segnaposto numero diapositiva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A41E1B-4F70-4964-A407-84C68BE8251C}" type="slidenum">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67</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Freccia in giù 2">
            <a:extLst>
              <a:ext uri="{FF2B5EF4-FFF2-40B4-BE49-F238E27FC236}">
                <a16:creationId xmlns:a16="http://schemas.microsoft.com/office/drawing/2014/main" id="{039B25F4-6E94-4075-820F-3BDC2D1BE8A5}"/>
              </a:ext>
            </a:extLst>
          </p:cNvPr>
          <p:cNvSpPr/>
          <p:nvPr/>
        </p:nvSpPr>
        <p:spPr>
          <a:xfrm>
            <a:off x="4410002" y="2060848"/>
            <a:ext cx="504056"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77277880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2" name="Rectangle 4"/>
          <p:cNvSpPr>
            <a:spLocks noGrp="1" noChangeArrowheads="1"/>
          </p:cNvSpPr>
          <p:nvPr>
            <p:ph type="title"/>
          </p:nvPr>
        </p:nvSpPr>
        <p:spPr>
          <a:xfrm>
            <a:off x="457200" y="-99392"/>
            <a:ext cx="8229600" cy="1143000"/>
          </a:xfrm>
          <a:noFill/>
        </p:spPr>
        <p:txBody>
          <a:bodyPr/>
          <a:lstStyle/>
          <a:p>
            <a:pPr eaLnBrk="1" hangingPunct="1"/>
            <a:r>
              <a:rPr lang="it-IT" altLang="it-IT" sz="3600" b="1" dirty="0">
                <a:latin typeface="Microsoft Sans Serif" pitchFamily="34" charset="0"/>
              </a:rPr>
              <a:t>Art. 2113, c. 4 c.c. - sede sindacale</a:t>
            </a:r>
          </a:p>
        </p:txBody>
      </p:sp>
      <p:sp>
        <p:nvSpPr>
          <p:cNvPr id="99334" name="Rectangle 8"/>
          <p:cNvSpPr>
            <a:spLocks noChangeArrowheads="1"/>
          </p:cNvSpPr>
          <p:nvPr/>
        </p:nvSpPr>
        <p:spPr bwMode="auto">
          <a:xfrm>
            <a:off x="287524" y="485860"/>
            <a:ext cx="8568952" cy="6666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ctr" defTabSz="914400" rtl="0" eaLnBrk="0" fontAlgn="auto" latinLnBrk="0" hangingPunct="0">
              <a:lnSpc>
                <a:spcPct val="80000"/>
              </a:lnSpc>
              <a:spcBef>
                <a:spcPct val="20000"/>
              </a:spcBef>
              <a:spcAft>
                <a:spcPts val="0"/>
              </a:spcAft>
              <a:buClrTx/>
              <a:buSzTx/>
              <a:buFontTx/>
              <a:buNone/>
              <a:tabLst/>
              <a:defRPr/>
            </a:pPr>
            <a:endParaRPr kumimoji="0" lang="it-IT" altLang="it-IT" sz="2400" b="0" i="0" u="none" strike="noStrike" kern="1200" cap="none" spc="0" normalizeH="0" baseline="0" noProof="0" dirty="0">
              <a:ln>
                <a:noFill/>
              </a:ln>
              <a:solidFill>
                <a:prstClr val="black"/>
              </a:solidFill>
              <a:effectLst/>
              <a:uLnTx/>
              <a:uFillTx/>
              <a:latin typeface="Arial" charset="0"/>
              <a:ea typeface="+mn-ea"/>
              <a:cs typeface="+mn-cs"/>
            </a:endParaRPr>
          </a:p>
          <a:p>
            <a:pPr marL="0" marR="0" lvl="0" indent="0" algn="ctr" defTabSz="914400" rtl="0" eaLnBrk="0" fontAlgn="auto" latinLnBrk="0" hangingPunct="0">
              <a:lnSpc>
                <a:spcPct val="80000"/>
              </a:lnSpc>
              <a:spcBef>
                <a:spcPct val="20000"/>
              </a:spcBef>
              <a:spcAft>
                <a:spcPts val="0"/>
              </a:spcAft>
              <a:buClrTx/>
              <a:buSzTx/>
              <a:buNone/>
              <a:tabLst/>
              <a:defRPr/>
            </a:pPr>
            <a:r>
              <a:rPr lang="it-IT" altLang="it-IT" sz="2400" b="1" dirty="0">
                <a:solidFill>
                  <a:srgbClr val="FF0000"/>
                </a:solidFill>
                <a:latin typeface="Microsoft Sans Serif" pitchFamily="34" charset="0"/>
              </a:rPr>
              <a:t>Tribunale di Roma, sez. lav., 8 maggio 2019 n. 4354 </a:t>
            </a:r>
          </a:p>
          <a:p>
            <a:pPr marL="0" marR="0" lvl="0" indent="0" algn="ctr" defTabSz="914400" rtl="0" eaLnBrk="0" fontAlgn="auto" latinLnBrk="0" hangingPunct="0">
              <a:lnSpc>
                <a:spcPct val="80000"/>
              </a:lnSpc>
              <a:spcBef>
                <a:spcPct val="20000"/>
              </a:spcBef>
              <a:spcAft>
                <a:spcPts val="0"/>
              </a:spcAft>
              <a:buClrTx/>
              <a:buSzTx/>
              <a:buNone/>
              <a:tabLst/>
              <a:defRPr/>
            </a:pPr>
            <a:r>
              <a:rPr kumimoji="0" lang="it-IT" altLang="it-IT" sz="2400" b="1" i="0" u="none" strike="noStrike" kern="1200" cap="none" spc="0" normalizeH="0" baseline="0" noProof="0" dirty="0">
                <a:ln>
                  <a:noFill/>
                </a:ln>
                <a:solidFill>
                  <a:srgbClr val="FF0000"/>
                </a:solidFill>
                <a:effectLst/>
                <a:uLnTx/>
                <a:uFillTx/>
                <a:latin typeface="Microsoft Sans Serif" pitchFamily="34" charset="0"/>
                <a:ea typeface="+mn-ea"/>
                <a:cs typeface="+mn-cs"/>
              </a:rPr>
              <a:t>est. </a:t>
            </a:r>
            <a:r>
              <a:rPr kumimoji="0" lang="it-IT" altLang="it-IT" sz="2400" b="1" i="0" u="none" strike="noStrike" kern="1200" cap="none" spc="0" normalizeH="0" baseline="0" noProof="0" dirty="0" err="1">
                <a:ln>
                  <a:noFill/>
                </a:ln>
                <a:solidFill>
                  <a:srgbClr val="FF0000"/>
                </a:solidFill>
                <a:effectLst/>
                <a:uLnTx/>
                <a:uFillTx/>
                <a:latin typeface="Microsoft Sans Serif" pitchFamily="34" charset="0"/>
                <a:ea typeface="+mn-ea"/>
                <a:cs typeface="+mn-cs"/>
              </a:rPr>
              <a:t>Cacace</a:t>
            </a:r>
            <a:endParaRPr kumimoji="0" lang="it-IT" altLang="it-IT" sz="2400" b="1" i="0" u="none" strike="noStrike" kern="1200" cap="none" spc="0" normalizeH="0" baseline="0" noProof="0" dirty="0">
              <a:ln>
                <a:noFill/>
              </a:ln>
              <a:solidFill>
                <a:srgbClr val="FF0000"/>
              </a:solidFill>
              <a:effectLst/>
              <a:uLnTx/>
              <a:uFillTx/>
              <a:latin typeface="Microsoft Sans Serif" pitchFamily="34" charset="0"/>
              <a:ea typeface="+mn-ea"/>
              <a:cs typeface="+mn-cs"/>
            </a:endParaRPr>
          </a:p>
          <a:p>
            <a:pPr marL="0" marR="0" lvl="0" indent="0" algn="ctr" defTabSz="914400" rtl="0" eaLnBrk="0" fontAlgn="auto" latinLnBrk="0" hangingPunct="0">
              <a:lnSpc>
                <a:spcPct val="80000"/>
              </a:lnSpc>
              <a:spcBef>
                <a:spcPct val="20000"/>
              </a:spcBef>
              <a:spcAft>
                <a:spcPts val="0"/>
              </a:spcAft>
              <a:buClrTx/>
              <a:buSzTx/>
              <a:buNone/>
              <a:tabLst/>
              <a:defRPr/>
            </a:pPr>
            <a:endParaRPr lang="it-IT" altLang="it-IT" sz="2400" b="1" dirty="0">
              <a:solidFill>
                <a:srgbClr val="000000"/>
              </a:solidFill>
              <a:latin typeface="Microsoft Sans Serif" pitchFamily="34" charset="0"/>
            </a:endParaRPr>
          </a:p>
          <a:p>
            <a:pPr marL="0" marR="0" lvl="0" indent="0" algn="ctr" defTabSz="914400" rtl="0" eaLnBrk="0" fontAlgn="auto" latinLnBrk="0" hangingPunct="0">
              <a:lnSpc>
                <a:spcPct val="80000"/>
              </a:lnSpc>
              <a:spcBef>
                <a:spcPct val="20000"/>
              </a:spcBef>
              <a:spcAft>
                <a:spcPts val="0"/>
              </a:spcAft>
              <a:buClrTx/>
              <a:buSzTx/>
              <a:buNone/>
              <a:tabLst/>
              <a:defRPr/>
            </a:pPr>
            <a:endParaRPr lang="it-IT" altLang="it-IT" sz="2400" b="1" dirty="0">
              <a:solidFill>
                <a:srgbClr val="000000"/>
              </a:solidFill>
              <a:latin typeface="Microsoft Sans Serif" pitchFamily="34" charset="0"/>
            </a:endParaRPr>
          </a:p>
          <a:p>
            <a:pPr lvl="0" algn="ctr">
              <a:lnSpc>
                <a:spcPct val="80000"/>
              </a:lnSpc>
              <a:buNone/>
              <a:defRPr/>
            </a:pPr>
            <a:r>
              <a:rPr lang="it-IT" altLang="it-IT" sz="2400" b="1" dirty="0">
                <a:solidFill>
                  <a:srgbClr val="000000"/>
                </a:solidFill>
              </a:rPr>
              <a:t>Invalidità transazione ex art. 2113 c.c.:</a:t>
            </a:r>
            <a:r>
              <a:rPr lang="it-IT" altLang="it-IT" sz="2400" dirty="0">
                <a:solidFill>
                  <a:prstClr val="black"/>
                </a:solidFill>
              </a:rPr>
              <a:t> </a:t>
            </a:r>
          </a:p>
          <a:p>
            <a:pPr marL="0" marR="0" lvl="0" indent="0" algn="ctr" defTabSz="914400" rtl="0" eaLnBrk="0" fontAlgn="auto" latinLnBrk="0" hangingPunct="0">
              <a:lnSpc>
                <a:spcPct val="80000"/>
              </a:lnSpc>
              <a:spcBef>
                <a:spcPct val="20000"/>
              </a:spcBef>
              <a:spcAft>
                <a:spcPts val="0"/>
              </a:spcAft>
              <a:buClrTx/>
              <a:buSzTx/>
              <a:buNone/>
              <a:tabLst/>
              <a:defRPr/>
            </a:pPr>
            <a:r>
              <a:rPr lang="it-IT" altLang="it-IT" sz="2000" b="1" dirty="0">
                <a:solidFill>
                  <a:srgbClr val="000000"/>
                </a:solidFill>
                <a:latin typeface="Microsoft Sans Serif" pitchFamily="34" charset="0"/>
              </a:rPr>
              <a:t>2 motivi:</a:t>
            </a:r>
          </a:p>
          <a:p>
            <a:pPr marL="0" marR="0" lvl="0" indent="0" algn="ctr" defTabSz="914400" rtl="0" eaLnBrk="0" fontAlgn="auto" latinLnBrk="0" hangingPunct="0">
              <a:lnSpc>
                <a:spcPct val="80000"/>
              </a:lnSpc>
              <a:spcBef>
                <a:spcPct val="20000"/>
              </a:spcBef>
              <a:spcAft>
                <a:spcPts val="0"/>
              </a:spcAft>
              <a:buClrTx/>
              <a:buSzTx/>
              <a:buNone/>
              <a:tabLst/>
              <a:defRPr/>
            </a:pPr>
            <a:endParaRPr lang="it-IT" altLang="it-IT" sz="2000" b="1" dirty="0">
              <a:solidFill>
                <a:srgbClr val="000000"/>
              </a:solidFill>
              <a:latin typeface="Microsoft Sans Serif" pitchFamily="34" charset="0"/>
            </a:endParaRPr>
          </a:p>
          <a:p>
            <a:pPr marL="457200" marR="0" lvl="0" indent="-457200" algn="just" defTabSz="914400" rtl="0" eaLnBrk="0" fontAlgn="auto" latinLnBrk="0" hangingPunct="0">
              <a:lnSpc>
                <a:spcPct val="80000"/>
              </a:lnSpc>
              <a:spcBef>
                <a:spcPct val="20000"/>
              </a:spcBef>
              <a:spcAft>
                <a:spcPts val="0"/>
              </a:spcAft>
              <a:buClrTx/>
              <a:buSzTx/>
              <a:buFont typeface="+mj-lt"/>
              <a:buAutoNum type="arabicPeriod" startAt="2"/>
              <a:tabLst/>
              <a:defRPr/>
            </a:pPr>
            <a:r>
              <a:rPr lang="it-IT" altLang="it-IT" sz="2000" b="1" dirty="0">
                <a:solidFill>
                  <a:srgbClr val="000000"/>
                </a:solidFill>
                <a:latin typeface="Microsoft Sans Serif" pitchFamily="34" charset="0"/>
              </a:rPr>
              <a:t>assenza requisito sostanziale </a:t>
            </a:r>
            <a:r>
              <a:rPr lang="it-IT" altLang="it-IT" sz="2000" b="1" dirty="0">
                <a:solidFill>
                  <a:srgbClr val="000000"/>
                </a:solidFill>
                <a:latin typeface="Microsoft Sans Serif" pitchFamily="34" charset="0"/>
                <a:sym typeface="Wingdings" panose="05000000000000000000" pitchFamily="2" charset="2"/>
              </a:rPr>
              <a:t> no effettiva assistenza sindacale</a:t>
            </a:r>
          </a:p>
          <a:p>
            <a:pPr marR="0" lvl="0" algn="just" defTabSz="914400" rtl="0" eaLnBrk="0" fontAlgn="auto" latinLnBrk="0" hangingPunct="0">
              <a:lnSpc>
                <a:spcPct val="80000"/>
              </a:lnSpc>
              <a:spcBef>
                <a:spcPct val="20000"/>
              </a:spcBef>
              <a:spcAft>
                <a:spcPts val="0"/>
              </a:spcAft>
              <a:buClrTx/>
              <a:buSzTx/>
              <a:buNone/>
              <a:tabLst/>
              <a:defRPr/>
            </a:pPr>
            <a:r>
              <a:rPr lang="it-IT" altLang="it-IT" sz="2000" dirty="0">
                <a:solidFill>
                  <a:srgbClr val="000000"/>
                </a:solidFill>
                <a:latin typeface="Microsoft Sans Serif" pitchFamily="34" charset="0"/>
                <a:sym typeface="Wingdings" panose="05000000000000000000" pitchFamily="2" charset="2"/>
              </a:rPr>
              <a:t>(«(…) requisito essenziale richiesto nella conciliazione in sede sindacale è quello dell’effettiva assistenza che l’associazione sindacale presta al lavoratore. (…) Sebbene non sia assolutamente emersa una coartazione, neppure morale, da parte di chicchessia operata in danno della ricorrente ai fini di estorcerne la firma, tuttavia deve ritenersi che </a:t>
            </a:r>
            <a:r>
              <a:rPr lang="it-IT" altLang="it-IT" sz="2000" b="1" dirty="0">
                <a:solidFill>
                  <a:srgbClr val="000000"/>
                </a:solidFill>
                <a:latin typeface="Microsoft Sans Serif" pitchFamily="34" charset="0"/>
                <a:sym typeface="Wingdings" panose="05000000000000000000" pitchFamily="2" charset="2"/>
              </a:rPr>
              <a:t>nella vicenda sia mancato un contegno concretamente protettivo nei confronti della lavoratrice da parte del sindacalista</a:t>
            </a:r>
            <a:r>
              <a:rPr lang="it-IT" altLang="it-IT" sz="2000" dirty="0">
                <a:solidFill>
                  <a:srgbClr val="000000"/>
                </a:solidFill>
                <a:latin typeface="Microsoft Sans Serif" pitchFamily="34" charset="0"/>
                <a:sym typeface="Wingdings" panose="05000000000000000000" pitchFamily="2" charset="2"/>
              </a:rPr>
              <a:t>, un </a:t>
            </a:r>
            <a:r>
              <a:rPr lang="it-IT" altLang="it-IT" sz="2000" b="1" dirty="0">
                <a:solidFill>
                  <a:srgbClr val="000000"/>
                </a:solidFill>
                <a:latin typeface="Microsoft Sans Serif" pitchFamily="34" charset="0"/>
                <a:sym typeface="Wingdings" panose="05000000000000000000" pitchFamily="2" charset="2"/>
              </a:rPr>
              <a:t>comportamento cioè idoneo a renderla realmente consapevole della portata dell’atto che si accingeva a sottoscrivere,</a:t>
            </a:r>
            <a:r>
              <a:rPr lang="it-IT" altLang="it-IT" sz="2000" dirty="0">
                <a:solidFill>
                  <a:srgbClr val="000000"/>
                </a:solidFill>
                <a:latin typeface="Microsoft Sans Serif" pitchFamily="34" charset="0"/>
                <a:sym typeface="Wingdings" panose="05000000000000000000" pitchFamily="2" charset="2"/>
              </a:rPr>
              <a:t> quel che la legge richiede per la conciliazione inoppugnabile».</a:t>
            </a:r>
            <a:endParaRPr lang="it-IT" altLang="it-IT" sz="2400" b="1" dirty="0">
              <a:solidFill>
                <a:srgbClr val="000000"/>
              </a:solidFill>
              <a:latin typeface="Microsoft Sans Serif" pitchFamily="34" charset="0"/>
            </a:endParaRPr>
          </a:p>
          <a:p>
            <a:pPr marL="0" marR="0" lvl="0" indent="0" algn="just" defTabSz="914400" rtl="0" eaLnBrk="0" fontAlgn="auto" latinLnBrk="0" hangingPunct="0">
              <a:lnSpc>
                <a:spcPct val="80000"/>
              </a:lnSpc>
              <a:spcBef>
                <a:spcPct val="20000"/>
              </a:spcBef>
              <a:spcAft>
                <a:spcPts val="0"/>
              </a:spcAft>
              <a:buClrTx/>
              <a:buSzTx/>
              <a:buNone/>
              <a:tabLst/>
              <a:defRPr/>
            </a:pPr>
            <a:endParaRPr lang="it-IT" altLang="it-IT" sz="2400" b="1" dirty="0">
              <a:solidFill>
                <a:srgbClr val="000000"/>
              </a:solidFill>
              <a:latin typeface="Microsoft Sans Serif" pitchFamily="34" charset="0"/>
            </a:endParaRPr>
          </a:p>
          <a:p>
            <a:pPr marL="0" marR="0" lvl="0" indent="0" algn="ctr" defTabSz="914400" rtl="0" eaLnBrk="0" fontAlgn="auto" latinLnBrk="0" hangingPunct="0">
              <a:lnSpc>
                <a:spcPct val="80000"/>
              </a:lnSpc>
              <a:spcBef>
                <a:spcPct val="20000"/>
              </a:spcBef>
              <a:spcAft>
                <a:spcPts val="0"/>
              </a:spcAft>
              <a:buClrTx/>
              <a:buSzTx/>
              <a:buNone/>
              <a:tabLst/>
              <a:defRPr/>
            </a:pPr>
            <a:endParaRPr kumimoji="0" lang="it-IT" altLang="it-IT" sz="2400" b="0" i="0" u="none" strike="noStrike" kern="1200" cap="none" spc="0" normalizeH="0" baseline="0" noProof="0" dirty="0">
              <a:ln>
                <a:noFill/>
              </a:ln>
              <a:solidFill>
                <a:srgbClr val="FF0000"/>
              </a:solidFill>
              <a:effectLst/>
              <a:uLnTx/>
              <a:uFillTx/>
              <a:latin typeface="Microsoft Sans Serif" pitchFamily="34" charset="0"/>
              <a:ea typeface="+mn-ea"/>
              <a:cs typeface="+mn-cs"/>
            </a:endParaRPr>
          </a:p>
        </p:txBody>
      </p:sp>
      <p:sp>
        <p:nvSpPr>
          <p:cNvPr id="7" name="Text Box 13"/>
          <p:cNvSpPr txBox="1">
            <a:spLocks noChangeArrowheads="1"/>
          </p:cNvSpPr>
          <p:nvPr/>
        </p:nvSpPr>
        <p:spPr bwMode="auto">
          <a:xfrm>
            <a:off x="-98425" y="6207696"/>
            <a:ext cx="878522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altLang="it-IT" sz="1400" b="0" i="0" u="none" strike="noStrike" kern="1200" cap="none" spc="0" normalizeH="0" baseline="0" noProof="0" dirty="0">
                <a:ln>
                  <a:noFill/>
                </a:ln>
                <a:solidFill>
                  <a:prstClr val="black"/>
                </a:solidFill>
                <a:effectLst/>
                <a:uLnTx/>
                <a:uFillTx/>
                <a:latin typeface="Calibri"/>
                <a:ea typeface="+mn-ea"/>
                <a:cs typeface="+mn-cs"/>
              </a:rPr>
              <a:t>Avv. Renato Scorcelli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altLang="it-IT" sz="1400" b="0" i="0" u="none" strike="noStrike" kern="1200" cap="none" spc="0" normalizeH="0" baseline="0" noProof="0" dirty="0">
                <a:ln>
                  <a:noFill/>
                </a:ln>
                <a:solidFill>
                  <a:prstClr val="black"/>
                </a:solidFill>
                <a:effectLst/>
                <a:uLnTx/>
                <a:uFillTx/>
                <a:latin typeface="Calibri"/>
                <a:ea typeface="+mn-ea"/>
                <a:cs typeface="+mn-cs"/>
              </a:rPr>
              <a:t>rscorcelli@splegal.it</a:t>
            </a:r>
          </a:p>
        </p:txBody>
      </p:sp>
      <p:sp>
        <p:nvSpPr>
          <p:cNvPr id="2" name="Segnaposto numero diapositiva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A41E1B-4F70-4964-A407-84C68BE8251C}" type="slidenum">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68</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Freccia in giù 2">
            <a:extLst>
              <a:ext uri="{FF2B5EF4-FFF2-40B4-BE49-F238E27FC236}">
                <a16:creationId xmlns:a16="http://schemas.microsoft.com/office/drawing/2014/main" id="{039B25F4-6E94-4075-820F-3BDC2D1BE8A5}"/>
              </a:ext>
            </a:extLst>
          </p:cNvPr>
          <p:cNvSpPr/>
          <p:nvPr/>
        </p:nvSpPr>
        <p:spPr>
          <a:xfrm>
            <a:off x="4319972" y="1700808"/>
            <a:ext cx="504056"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66392800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5"/>
          <p:cNvSpPr>
            <a:spLocks noGrp="1"/>
          </p:cNvSpPr>
          <p:nvPr>
            <p:ph type="sldNum" sz="quarter" idx="12"/>
          </p:nvPr>
        </p:nvSpPr>
        <p:spPr/>
        <p:txBody>
          <a:bodyPr/>
          <a:lstStyle/>
          <a:p>
            <a:pPr>
              <a:defRPr/>
            </a:pPr>
            <a:fld id="{D36B86EB-1980-4667-B7E0-A6574FF8CF89}" type="slidenum">
              <a:rPr lang="it-IT" altLang="it-IT">
                <a:solidFill>
                  <a:srgbClr val="000000"/>
                </a:solidFill>
              </a:rPr>
              <a:pPr>
                <a:defRPr/>
              </a:pPr>
              <a:t>69</a:t>
            </a:fld>
            <a:endParaRPr lang="it-IT" altLang="it-IT">
              <a:solidFill>
                <a:srgbClr val="000000"/>
              </a:solidFill>
            </a:endParaRPr>
          </a:p>
        </p:txBody>
      </p:sp>
      <p:sp>
        <p:nvSpPr>
          <p:cNvPr id="102404" name="Rectangle 2"/>
          <p:cNvSpPr>
            <a:spLocks noGrp="1" noChangeArrowheads="1"/>
          </p:cNvSpPr>
          <p:nvPr>
            <p:ph type="title"/>
          </p:nvPr>
        </p:nvSpPr>
        <p:spPr>
          <a:xfrm>
            <a:off x="457199" y="693588"/>
            <a:ext cx="8229600" cy="1142627"/>
          </a:xfrm>
        </p:spPr>
        <p:txBody>
          <a:bodyPr>
            <a:normAutofit/>
          </a:bodyPr>
          <a:lstStyle/>
          <a:p>
            <a:pPr eaLnBrk="1" hangingPunct="1"/>
            <a:r>
              <a:rPr lang="it-IT" altLang="it-IT" sz="4012" b="1" dirty="0"/>
              <a:t>Art. 2113, c. 4 c.c. - sede sindacale</a:t>
            </a:r>
          </a:p>
        </p:txBody>
      </p:sp>
      <p:sp>
        <p:nvSpPr>
          <p:cNvPr id="102405" name="Rectangle 3"/>
          <p:cNvSpPr>
            <a:spLocks noGrp="1" noChangeArrowheads="1"/>
          </p:cNvSpPr>
          <p:nvPr>
            <p:ph type="body" idx="1"/>
          </p:nvPr>
        </p:nvSpPr>
        <p:spPr>
          <a:xfrm>
            <a:off x="251520" y="1773356"/>
            <a:ext cx="8713092" cy="4524488"/>
          </a:xfrm>
        </p:spPr>
        <p:txBody>
          <a:bodyPr>
            <a:normAutofit/>
          </a:bodyPr>
          <a:lstStyle/>
          <a:p>
            <a:pPr marL="0" indent="0" algn="ctr">
              <a:buNone/>
            </a:pPr>
            <a:r>
              <a:rPr lang="it-IT" sz="1971" b="1" dirty="0"/>
              <a:t>Chiarimenti del Ministero del Lavoro (Nota 16 marzo 2016 n. 5199)</a:t>
            </a:r>
          </a:p>
          <a:p>
            <a:pPr marL="0" indent="0" algn="ctr">
              <a:buNone/>
            </a:pPr>
            <a:endParaRPr lang="it-IT" sz="1971" b="1" dirty="0"/>
          </a:p>
          <a:p>
            <a:pPr marL="0" indent="0" algn="ctr">
              <a:buNone/>
            </a:pPr>
            <a:r>
              <a:rPr lang="it-IT" sz="1971" b="1" dirty="0"/>
              <a:t>Quadro normativo</a:t>
            </a:r>
          </a:p>
          <a:p>
            <a:pPr algn="just"/>
            <a:r>
              <a:rPr lang="it-IT" sz="2111" b="1" dirty="0"/>
              <a:t>Art. 410 </a:t>
            </a:r>
            <a:r>
              <a:rPr lang="it-IT" sz="2111" b="1" dirty="0" err="1"/>
              <a:t>c.p.c</a:t>
            </a:r>
            <a:r>
              <a:rPr lang="it-IT" sz="2111" dirty="0" err="1"/>
              <a:t>.</a:t>
            </a:r>
            <a:r>
              <a:rPr lang="it-IT" sz="2111" dirty="0"/>
              <a:t> </a:t>
            </a:r>
            <a:r>
              <a:rPr lang="it-IT" sz="2111" dirty="0">
                <a:sym typeface="Wingdings" panose="05000000000000000000" pitchFamily="2" charset="2"/>
              </a:rPr>
              <a:t> </a:t>
            </a:r>
            <a:r>
              <a:rPr lang="it-IT" sz="2111" dirty="0"/>
              <a:t>il tentativo di conciliazione può essere proposto </a:t>
            </a:r>
            <a:r>
              <a:rPr lang="it-IT" sz="2111" i="1" dirty="0"/>
              <a:t>“anche tramite l’associazione sindacale alla quale aderisce o conferisce mandato”</a:t>
            </a:r>
          </a:p>
          <a:p>
            <a:pPr algn="just"/>
            <a:r>
              <a:rPr lang="it-IT" sz="2111" b="1" dirty="0"/>
              <a:t>Art. 411 </a:t>
            </a:r>
            <a:r>
              <a:rPr lang="it-IT" sz="2111" b="1" dirty="0" err="1"/>
              <a:t>c.p.c.</a:t>
            </a:r>
            <a:r>
              <a:rPr lang="it-IT" sz="2111" dirty="0"/>
              <a:t> </a:t>
            </a:r>
            <a:r>
              <a:rPr lang="it-IT" sz="2111" dirty="0">
                <a:sym typeface="Wingdings" panose="05000000000000000000" pitchFamily="2" charset="2"/>
              </a:rPr>
              <a:t> </a:t>
            </a:r>
            <a:r>
              <a:rPr lang="it-IT" sz="2111" i="1" dirty="0"/>
              <a:t>“se il tentativo si è svolto in sede sindacale il processo verbale è depositato presso la Direzione Provinciale del Lavoro…” </a:t>
            </a:r>
          </a:p>
          <a:p>
            <a:pPr algn="just"/>
            <a:r>
              <a:rPr lang="it-IT" sz="2111" b="1" dirty="0"/>
              <a:t>Art. 412 ter </a:t>
            </a:r>
            <a:r>
              <a:rPr lang="it-IT" sz="2111" b="1" dirty="0" err="1"/>
              <a:t>c.p.c.</a:t>
            </a:r>
            <a:r>
              <a:rPr lang="it-IT" sz="2111" b="1" dirty="0"/>
              <a:t> </a:t>
            </a:r>
            <a:r>
              <a:rPr lang="it-IT" sz="2111" dirty="0">
                <a:sym typeface="Wingdings" panose="05000000000000000000" pitchFamily="2" charset="2"/>
              </a:rPr>
              <a:t> </a:t>
            </a:r>
            <a:r>
              <a:rPr lang="it-IT" sz="2111" i="1" dirty="0"/>
              <a:t>“la conciliazione e l’arbitrato possono essere svolte presso le sedi e con le modalità previste con i contratti collettivi sottoscritti dalle associazioni sindacali maggiormente rappresentative”</a:t>
            </a:r>
          </a:p>
          <a:p>
            <a:pPr algn="ctr" eaLnBrk="1" hangingPunct="1">
              <a:lnSpc>
                <a:spcPct val="90000"/>
              </a:lnSpc>
              <a:buFontTx/>
              <a:buNone/>
            </a:pPr>
            <a:endParaRPr lang="it-IT" altLang="it-IT" sz="1971" b="1" dirty="0"/>
          </a:p>
        </p:txBody>
      </p:sp>
      <p:sp>
        <p:nvSpPr>
          <p:cNvPr id="6" name="Text Box 13"/>
          <p:cNvSpPr txBox="1">
            <a:spLocks noChangeArrowheads="1"/>
          </p:cNvSpPr>
          <p:nvPr/>
        </p:nvSpPr>
        <p:spPr bwMode="auto">
          <a:xfrm>
            <a:off x="251521" y="6093554"/>
            <a:ext cx="8785225" cy="525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5" tIns="45713" rIns="91425" bIns="45713">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ct val="0"/>
              </a:spcBef>
              <a:defRPr/>
            </a:pPr>
            <a:r>
              <a:rPr lang="it-IT" altLang="it-IT" sz="1408" dirty="0">
                <a:solidFill>
                  <a:prstClr val="black"/>
                </a:solidFill>
              </a:rPr>
              <a:t>Avv. Renato Scorcelli </a:t>
            </a:r>
          </a:p>
          <a:p>
            <a:pPr algn="ctr">
              <a:spcBef>
                <a:spcPct val="0"/>
              </a:spcBef>
              <a:defRPr/>
            </a:pPr>
            <a:r>
              <a:rPr lang="it-IT" altLang="it-IT" sz="1408" dirty="0">
                <a:solidFill>
                  <a:prstClr val="black"/>
                </a:solidFill>
              </a:rPr>
              <a:t>rscorcelli@splegal.it</a:t>
            </a:r>
          </a:p>
        </p:txBody>
      </p:sp>
    </p:spTree>
    <p:extLst>
      <p:ext uri="{BB962C8B-B14F-4D97-AF65-F5344CB8AC3E}">
        <p14:creationId xmlns:p14="http://schemas.microsoft.com/office/powerpoint/2010/main" val="3259139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p:cNvSpPr>
          <p:nvPr/>
        </p:nvSpPr>
        <p:spPr bwMode="auto">
          <a:xfrm>
            <a:off x="1619250" y="404813"/>
            <a:ext cx="68453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it-IT" sz="2400" b="1">
              <a:latin typeface="Optima" pitchFamily="-28" charset="0"/>
              <a:ea typeface="ヒラギノ角ゴ Pro W3" pitchFamily="-28" charset="-128"/>
              <a:sym typeface="Optima" pitchFamily="-28" charset="0"/>
            </a:endParaRPr>
          </a:p>
        </p:txBody>
      </p:sp>
      <p:sp>
        <p:nvSpPr>
          <p:cNvPr id="106499" name="Text Box 3"/>
          <p:cNvSpPr txBox="1">
            <a:spLocks noChangeArrowheads="1"/>
          </p:cNvSpPr>
          <p:nvPr/>
        </p:nvSpPr>
        <p:spPr bwMode="auto">
          <a:xfrm>
            <a:off x="468313" y="709613"/>
            <a:ext cx="8280400" cy="5555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spcBef>
                <a:spcPct val="0"/>
              </a:spcBef>
              <a:buFontTx/>
              <a:buNone/>
            </a:pPr>
            <a:endParaRPr lang="it-IT" altLang="it-IT" sz="1800" u="sng" dirty="0">
              <a:latin typeface="Microsoft Sans Serif" pitchFamily="34" charset="0"/>
              <a:ea typeface="ヒラギノ角ゴ Pro W3" pitchFamily="-28" charset="-128"/>
            </a:endParaRPr>
          </a:p>
          <a:p>
            <a:pPr algn="just" eaLnBrk="1" hangingPunct="1">
              <a:spcBef>
                <a:spcPct val="0"/>
              </a:spcBef>
              <a:buFontTx/>
              <a:buNone/>
            </a:pPr>
            <a:endParaRPr lang="it-IT" altLang="it-IT" sz="2000" dirty="0">
              <a:latin typeface="+mn-lt"/>
              <a:ea typeface="ヒラギノ角ゴ Pro W3" pitchFamily="-28" charset="-128"/>
            </a:endParaRPr>
          </a:p>
          <a:p>
            <a:pPr algn="ctr" eaLnBrk="1" hangingPunct="1">
              <a:spcBef>
                <a:spcPct val="0"/>
              </a:spcBef>
              <a:buFontTx/>
              <a:buNone/>
            </a:pPr>
            <a:r>
              <a:rPr lang="it-IT" altLang="it-IT" sz="2000" dirty="0">
                <a:latin typeface="+mn-lt"/>
                <a:ea typeface="ヒラギノ角ゴ Pro W3" pitchFamily="-28" charset="-128"/>
              </a:rPr>
              <a:t>Art. 17 (già art. 16) </a:t>
            </a:r>
            <a:r>
              <a:rPr lang="it-IT" altLang="it-IT" sz="2000" b="1" dirty="0" err="1">
                <a:latin typeface="+mn-lt"/>
                <a:ea typeface="ヒラギノ角ゴ Pro W3" pitchFamily="-28" charset="-128"/>
              </a:rPr>
              <a:t>Lett</a:t>
            </a:r>
            <a:r>
              <a:rPr lang="it-IT" altLang="it-IT" sz="2000" b="1" dirty="0">
                <a:latin typeface="+mn-lt"/>
                <a:ea typeface="ヒラギノ角ゴ Pro W3" pitchFamily="-28" charset="-128"/>
              </a:rPr>
              <a:t>. a)</a:t>
            </a:r>
            <a:r>
              <a:rPr lang="it-IT" altLang="it-IT" sz="2000" dirty="0">
                <a:latin typeface="+mn-lt"/>
                <a:ea typeface="ヒラギノ角ゴ Pro W3" pitchFamily="-28" charset="-128"/>
              </a:rPr>
              <a:t> TUIR: transazioni relative alla risoluzione del rapporto di lavoro subordinato: </a:t>
            </a:r>
            <a:r>
              <a:rPr lang="it-IT" altLang="it-IT" sz="2000" b="1" dirty="0">
                <a:latin typeface="+mn-lt"/>
                <a:ea typeface="ヒラギノ角ゴ Pro W3" pitchFamily="-28" charset="-128"/>
              </a:rPr>
              <a:t>tassazione separata</a:t>
            </a:r>
          </a:p>
          <a:p>
            <a:pPr algn="just" eaLnBrk="1" hangingPunct="1">
              <a:spcBef>
                <a:spcPct val="0"/>
              </a:spcBef>
              <a:buFontTx/>
              <a:buNone/>
            </a:pPr>
            <a:endParaRPr lang="it-IT" altLang="it-IT" sz="2000" dirty="0">
              <a:latin typeface="+mn-lt"/>
              <a:ea typeface="ヒラギノ角ゴ Pro W3" pitchFamily="-28" charset="-128"/>
            </a:endParaRPr>
          </a:p>
          <a:p>
            <a:pPr algn="just">
              <a:defRPr/>
            </a:pPr>
            <a:r>
              <a:rPr lang="it-IT" sz="2000" dirty="0">
                <a:latin typeface="+mn-lt"/>
                <a:ea typeface="ヒラギノ角ゴ Pro W3" pitchFamily="-28" charset="-128"/>
              </a:rPr>
              <a:t> anche l’</a:t>
            </a:r>
            <a:r>
              <a:rPr lang="it-IT" sz="2000" b="1" dirty="0">
                <a:latin typeface="+mn-lt"/>
                <a:ea typeface="ヒラギノ角ゴ Pro W3" pitchFamily="-28" charset="-128"/>
              </a:rPr>
              <a:t>incentivo all’esodo</a:t>
            </a:r>
            <a:r>
              <a:rPr lang="it-IT" sz="2000" dirty="0">
                <a:latin typeface="+mn-lt"/>
                <a:ea typeface="ヒラギノ角ゴ Pro W3" pitchFamily="-28" charset="-128"/>
              </a:rPr>
              <a:t> è soggetto </a:t>
            </a:r>
            <a:r>
              <a:rPr lang="it-IT" sz="2000" b="1" dirty="0">
                <a:latin typeface="+mn-lt"/>
                <a:ea typeface="ヒラギノ角ゴ Pro W3" pitchFamily="-28" charset="-128"/>
              </a:rPr>
              <a:t>a tassazione separata </a:t>
            </a:r>
            <a:r>
              <a:rPr lang="it-IT" sz="2000" dirty="0">
                <a:latin typeface="+mn-lt"/>
                <a:ea typeface="ヒラギノ角ゴ Pro W3" pitchFamily="-28" charset="-128"/>
              </a:rPr>
              <a:t>ai sensi dell’art. 17, </a:t>
            </a:r>
            <a:r>
              <a:rPr lang="it-IT" sz="2000" dirty="0" err="1">
                <a:latin typeface="+mn-lt"/>
                <a:ea typeface="ヒラギノ角ゴ Pro W3" pitchFamily="-28" charset="-128"/>
              </a:rPr>
              <a:t>lett</a:t>
            </a:r>
            <a:r>
              <a:rPr lang="it-IT" sz="2000" dirty="0">
                <a:latin typeface="+mn-lt"/>
                <a:ea typeface="ヒラギノ角ゴ Pro W3" pitchFamily="-28" charset="-128"/>
              </a:rPr>
              <a:t>. a) TUIR;</a:t>
            </a:r>
          </a:p>
          <a:p>
            <a:pPr algn="just">
              <a:defRPr/>
            </a:pPr>
            <a:endParaRPr lang="it-IT" sz="2000" dirty="0">
              <a:latin typeface="+mn-lt"/>
              <a:ea typeface="ヒラギノ角ゴ Pro W3" pitchFamily="-28" charset="-128"/>
            </a:endParaRPr>
          </a:p>
          <a:p>
            <a:pPr algn="just">
              <a:defRPr/>
            </a:pPr>
            <a:r>
              <a:rPr lang="it-IT" sz="2000" b="1" dirty="0">
                <a:latin typeface="+mn-lt"/>
                <a:ea typeface="ヒラギノ角ゴ Pro W3" pitchFamily="-28" charset="-128"/>
              </a:rPr>
              <a:t> il termine «esodo»</a:t>
            </a:r>
            <a:endParaRPr lang="it-IT" sz="2000" dirty="0">
              <a:latin typeface="+mn-lt"/>
              <a:ea typeface="ヒラギノ角ゴ Pro W3" pitchFamily="-28" charset="-128"/>
            </a:endParaRPr>
          </a:p>
          <a:p>
            <a:pPr algn="just">
              <a:defRPr/>
            </a:pPr>
            <a:endParaRPr lang="it-IT" sz="2000" dirty="0">
              <a:latin typeface="+mn-lt"/>
              <a:ea typeface="ヒラギノ角ゴ Pro W3" pitchFamily="-28" charset="-128"/>
            </a:endParaRPr>
          </a:p>
          <a:p>
            <a:pPr algn="just">
              <a:defRPr/>
            </a:pPr>
            <a:r>
              <a:rPr lang="it-IT" sz="2000" dirty="0">
                <a:latin typeface="+mn-lt"/>
                <a:ea typeface="ヒラギノ角ゴ Pro W3" pitchFamily="-28" charset="-128"/>
              </a:rPr>
              <a:t> deve essere </a:t>
            </a:r>
            <a:r>
              <a:rPr lang="it-IT" sz="2000" b="1" dirty="0">
                <a:latin typeface="+mn-lt"/>
                <a:ea typeface="ヒラギノ角ゴ Pro W3" pitchFamily="-28" charset="-128"/>
              </a:rPr>
              <a:t>inteso nel senso di semplice “uscita</a:t>
            </a:r>
            <a:r>
              <a:rPr lang="it-IT" sz="2000" dirty="0">
                <a:latin typeface="+mn-lt"/>
                <a:ea typeface="ヒラギノ角ゴ Pro W3" pitchFamily="-28" charset="-128"/>
              </a:rPr>
              <a:t>”, conformemente alla finalità della norma (agevolare la risoluzione del rapporto di lavoro) che viene conseguita sia in caso di uscita simultanea di un gran numero di lavoratori sia nel </a:t>
            </a:r>
            <a:r>
              <a:rPr lang="it-IT" sz="2000" b="1" dirty="0">
                <a:latin typeface="+mn-lt"/>
                <a:ea typeface="ヒラギノ角ゴ Pro W3" pitchFamily="-28" charset="-128"/>
              </a:rPr>
              <a:t>caso di risoluzione del rapporto di lavoro con un solo lavoratore</a:t>
            </a:r>
            <a:r>
              <a:rPr lang="it-IT" sz="2000" dirty="0">
                <a:latin typeface="+mn-lt"/>
                <a:ea typeface="ヒラギノ角ゴ Pro W3" pitchFamily="-28" charset="-128"/>
              </a:rPr>
              <a:t> (</a:t>
            </a:r>
            <a:r>
              <a:rPr lang="it-IT" sz="2000" dirty="0" err="1">
                <a:latin typeface="+mn-lt"/>
                <a:ea typeface="ヒラギノ角ゴ Pro W3" pitchFamily="-28" charset="-128"/>
              </a:rPr>
              <a:t>Cass</a:t>
            </a:r>
            <a:r>
              <a:rPr lang="it-IT" sz="2000" dirty="0">
                <a:latin typeface="+mn-lt"/>
                <a:ea typeface="ヒラギノ角ゴ Pro W3" pitchFamily="-28" charset="-128"/>
              </a:rPr>
              <a:t>. n. 4811/99).</a:t>
            </a:r>
            <a:endParaRPr lang="it-IT" altLang="it-IT" sz="2000" dirty="0">
              <a:latin typeface="+mn-lt"/>
              <a:ea typeface="ヒラギノ角ゴ Pro W3" pitchFamily="-28" charset="-128"/>
            </a:endParaRPr>
          </a:p>
          <a:p>
            <a:pPr algn="just" eaLnBrk="1" hangingPunct="1">
              <a:spcBef>
                <a:spcPct val="0"/>
              </a:spcBef>
              <a:buFontTx/>
              <a:buNone/>
            </a:pPr>
            <a:endParaRPr lang="it-IT" altLang="it-IT" sz="1700" dirty="0">
              <a:latin typeface="Microsoft Sans Serif" pitchFamily="34" charset="0"/>
              <a:ea typeface="ヒラギノ角ゴ Pro W3" pitchFamily="-28" charset="-128"/>
            </a:endParaRPr>
          </a:p>
          <a:p>
            <a:pPr algn="just" eaLnBrk="1" hangingPunct="1">
              <a:spcBef>
                <a:spcPct val="0"/>
              </a:spcBef>
              <a:buFontTx/>
              <a:buNone/>
            </a:pPr>
            <a:r>
              <a:rPr lang="it-IT" altLang="it-IT" sz="2000" dirty="0">
                <a:latin typeface="Microsoft Sans Serif" pitchFamily="34" charset="0"/>
                <a:ea typeface="ヒラギノ角ゴ Pro W3" pitchFamily="-28" charset="-128"/>
              </a:rPr>
              <a:t> 	</a:t>
            </a:r>
          </a:p>
        </p:txBody>
      </p:sp>
      <p:sp>
        <p:nvSpPr>
          <p:cNvPr id="4" name="Segnaposto numero diapositiva 3"/>
          <p:cNvSpPr>
            <a:spLocks noGrp="1"/>
          </p:cNvSpPr>
          <p:nvPr>
            <p:ph type="sldNum" sz="quarter" idx="12"/>
          </p:nvPr>
        </p:nvSpPr>
        <p:spPr/>
        <p:txBody>
          <a:bodyPr/>
          <a:lstStyle/>
          <a:p>
            <a:fld id="{E7A41E1B-4F70-4964-A407-84C68BE8251C}" type="slidenum">
              <a:rPr lang="it-IT" smtClean="0">
                <a:solidFill>
                  <a:schemeClr val="tx1"/>
                </a:solidFill>
              </a:rPr>
              <a:t>7</a:t>
            </a:fld>
            <a:endParaRPr lang="it-IT" dirty="0">
              <a:solidFill>
                <a:schemeClr val="tx1"/>
              </a:solidFill>
            </a:endParaRPr>
          </a:p>
        </p:txBody>
      </p:sp>
      <p:sp>
        <p:nvSpPr>
          <p:cNvPr id="2" name="Segnaposto piè di pagina 1"/>
          <p:cNvSpPr>
            <a:spLocks noGrp="1"/>
          </p:cNvSpPr>
          <p:nvPr>
            <p:ph type="ftr" sz="quarter" idx="11"/>
          </p:nvPr>
        </p:nvSpPr>
        <p:spPr/>
        <p:txBody>
          <a:bodyPr/>
          <a:lstStyle/>
          <a:p>
            <a:r>
              <a:rPr lang="it-IT"/>
              <a:t>Avv. Renato Scorcelli  </a:t>
            </a:r>
          </a:p>
          <a:p>
            <a:r>
              <a:rPr lang="it-IT"/>
              <a:t>rscorcelli@splegal.it </a:t>
            </a:r>
            <a:endParaRPr lang="it-IT" dirty="0"/>
          </a:p>
        </p:txBody>
      </p:sp>
    </p:spTree>
    <p:extLst>
      <p:ext uri="{BB962C8B-B14F-4D97-AF65-F5344CB8AC3E}">
        <p14:creationId xmlns:p14="http://schemas.microsoft.com/office/powerpoint/2010/main" val="367370585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5"/>
          <p:cNvSpPr>
            <a:spLocks noGrp="1"/>
          </p:cNvSpPr>
          <p:nvPr>
            <p:ph type="sldNum" sz="quarter" idx="12"/>
          </p:nvPr>
        </p:nvSpPr>
        <p:spPr/>
        <p:txBody>
          <a:bodyPr/>
          <a:lstStyle/>
          <a:p>
            <a:pPr>
              <a:defRPr/>
            </a:pPr>
            <a:fld id="{D36B86EB-1980-4667-B7E0-A6574FF8CF89}" type="slidenum">
              <a:rPr lang="it-IT" altLang="it-IT">
                <a:solidFill>
                  <a:srgbClr val="000000"/>
                </a:solidFill>
              </a:rPr>
              <a:pPr>
                <a:defRPr/>
              </a:pPr>
              <a:t>70</a:t>
            </a:fld>
            <a:endParaRPr lang="it-IT" altLang="it-IT">
              <a:solidFill>
                <a:srgbClr val="000000"/>
              </a:solidFill>
            </a:endParaRPr>
          </a:p>
        </p:txBody>
      </p:sp>
      <p:sp>
        <p:nvSpPr>
          <p:cNvPr id="102404" name="Rectangle 2"/>
          <p:cNvSpPr>
            <a:spLocks noGrp="1" noChangeArrowheads="1"/>
          </p:cNvSpPr>
          <p:nvPr>
            <p:ph type="title"/>
          </p:nvPr>
        </p:nvSpPr>
        <p:spPr>
          <a:xfrm>
            <a:off x="457200" y="201647"/>
            <a:ext cx="8229600" cy="1142627"/>
          </a:xfrm>
        </p:spPr>
        <p:txBody>
          <a:bodyPr>
            <a:normAutofit/>
          </a:bodyPr>
          <a:lstStyle/>
          <a:p>
            <a:pPr eaLnBrk="1" hangingPunct="1"/>
            <a:r>
              <a:rPr lang="it-IT" altLang="it-IT" sz="4012" b="1" dirty="0"/>
              <a:t>Art. 2113, c. 4 c.c. - sede sindacale</a:t>
            </a:r>
          </a:p>
        </p:txBody>
      </p:sp>
      <p:sp>
        <p:nvSpPr>
          <p:cNvPr id="102405" name="Rectangle 3"/>
          <p:cNvSpPr>
            <a:spLocks noGrp="1" noChangeArrowheads="1"/>
          </p:cNvSpPr>
          <p:nvPr>
            <p:ph type="body" idx="1"/>
          </p:nvPr>
        </p:nvSpPr>
        <p:spPr>
          <a:xfrm>
            <a:off x="215454" y="1268760"/>
            <a:ext cx="8713092" cy="4524488"/>
          </a:xfrm>
        </p:spPr>
        <p:txBody>
          <a:bodyPr>
            <a:normAutofit/>
          </a:bodyPr>
          <a:lstStyle/>
          <a:p>
            <a:pPr marL="0" indent="0" algn="ctr">
              <a:buNone/>
            </a:pPr>
            <a:r>
              <a:rPr lang="it-IT" sz="1971" b="1" dirty="0"/>
              <a:t>Chiarimenti del Ministero del Lavoro (Nota 16 marzo 2016 n. 5199)</a:t>
            </a:r>
          </a:p>
          <a:p>
            <a:pPr marL="0" indent="0" algn="ctr">
              <a:buNone/>
            </a:pPr>
            <a:endParaRPr lang="it-IT" sz="1971" b="1" dirty="0"/>
          </a:p>
          <a:p>
            <a:pPr algn="just"/>
            <a:r>
              <a:rPr lang="it-IT" sz="1971" dirty="0"/>
              <a:t>Irrilevante il fatto che oggi l’art. 410 </a:t>
            </a:r>
            <a:r>
              <a:rPr lang="it-IT" sz="1971" dirty="0" err="1"/>
              <a:t>c.p.c.</a:t>
            </a:r>
            <a:r>
              <a:rPr lang="it-IT" sz="1971" dirty="0"/>
              <a:t> non preveda più che il tentativo avvenga con le </a:t>
            </a:r>
            <a:r>
              <a:rPr lang="it-IT" sz="1971" i="1" dirty="0"/>
              <a:t>“procedure previste da contratti o accordi collettivi” </a:t>
            </a:r>
          </a:p>
          <a:p>
            <a:pPr algn="just"/>
            <a:r>
              <a:rPr lang="it-IT" sz="1971" dirty="0"/>
              <a:t>il rispetto di tali procedure è imposto dall’art. 412 ter </a:t>
            </a:r>
            <a:r>
              <a:rPr lang="it-IT" sz="1971" dirty="0" err="1"/>
              <a:t>c.p.c</a:t>
            </a:r>
            <a:endParaRPr lang="it-IT" sz="1971" dirty="0"/>
          </a:p>
          <a:p>
            <a:pPr algn="just"/>
            <a:r>
              <a:rPr lang="it-IT" sz="1971" dirty="0"/>
              <a:t>il riferimento contenuto nell’art. 2113, ultimo comma, all’art. 412 ter </a:t>
            </a:r>
            <a:r>
              <a:rPr lang="it-IT" sz="1971" dirty="0" err="1"/>
              <a:t>c.p.c.</a:t>
            </a:r>
            <a:r>
              <a:rPr lang="it-IT" sz="1971" dirty="0"/>
              <a:t> </a:t>
            </a:r>
            <a:r>
              <a:rPr lang="it-IT" sz="1971" i="1" dirty="0"/>
              <a:t>“rende evidente la scelta ordinamentale di limitare la conciliazione ex art. 2113 c.c. a sedi che garantiscono un certo gradiente di istituzionalizzazione” </a:t>
            </a:r>
          </a:p>
          <a:p>
            <a:pPr algn="just"/>
            <a:r>
              <a:rPr lang="it-IT" sz="1971" dirty="0"/>
              <a:t>il riferimento nell’art. 410 </a:t>
            </a:r>
            <a:r>
              <a:rPr lang="it-IT" sz="1971" dirty="0" err="1"/>
              <a:t>cpc</a:t>
            </a:r>
            <a:r>
              <a:rPr lang="it-IT" sz="1971" dirty="0"/>
              <a:t> alla </a:t>
            </a:r>
            <a:r>
              <a:rPr lang="it-IT" sz="1971" i="1" dirty="0"/>
              <a:t>“associazione sindacale a cui il lavoratore aderisce o conferisce mandato”</a:t>
            </a:r>
            <a:r>
              <a:rPr lang="it-IT" sz="1971" dirty="0"/>
              <a:t> indica solo il soggetto che può proporre il tentativo in </a:t>
            </a:r>
            <a:r>
              <a:rPr lang="it-IT" sz="1971" i="1" dirty="0"/>
              <a:t>“una funzione solo di consulenza ed assistenza e non propriamente conciliativa” </a:t>
            </a:r>
            <a:r>
              <a:rPr lang="it-IT" sz="1971" dirty="0"/>
              <a:t>funzione che può avvenire solo, ex art. 412 ter </a:t>
            </a:r>
            <a:r>
              <a:rPr lang="it-IT" sz="1971" dirty="0" err="1"/>
              <a:t>c.p.c.</a:t>
            </a:r>
            <a:r>
              <a:rPr lang="it-IT" sz="1971" dirty="0"/>
              <a:t> </a:t>
            </a:r>
            <a:r>
              <a:rPr lang="it-IT" sz="1971" i="1" dirty="0"/>
              <a:t>“nelle sedi con le modalità previste dai contratti collettivi”</a:t>
            </a:r>
          </a:p>
          <a:p>
            <a:pPr algn="ctr" eaLnBrk="1" hangingPunct="1">
              <a:lnSpc>
                <a:spcPct val="90000"/>
              </a:lnSpc>
              <a:buFontTx/>
              <a:buNone/>
            </a:pPr>
            <a:endParaRPr lang="it-IT" altLang="it-IT" sz="1971" b="1" dirty="0"/>
          </a:p>
        </p:txBody>
      </p:sp>
      <p:sp>
        <p:nvSpPr>
          <p:cNvPr id="6" name="Text Box 13"/>
          <p:cNvSpPr txBox="1">
            <a:spLocks noChangeArrowheads="1"/>
          </p:cNvSpPr>
          <p:nvPr/>
        </p:nvSpPr>
        <p:spPr bwMode="auto">
          <a:xfrm>
            <a:off x="251521" y="6093554"/>
            <a:ext cx="8785225" cy="525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5" tIns="45713" rIns="91425" bIns="45713">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1" hangingPunct="1">
              <a:spcBef>
                <a:spcPct val="0"/>
              </a:spcBef>
              <a:buFontTx/>
              <a:buNone/>
              <a:defRPr/>
            </a:pPr>
            <a:r>
              <a:rPr lang="it-IT" altLang="it-IT" sz="1408" dirty="0">
                <a:latin typeface="+mj-lt"/>
              </a:rPr>
              <a:t>Avv. Renato Scorcelli </a:t>
            </a:r>
          </a:p>
          <a:p>
            <a:pPr algn="ctr" eaLnBrk="1" hangingPunct="1">
              <a:spcBef>
                <a:spcPct val="0"/>
              </a:spcBef>
              <a:buFontTx/>
              <a:buNone/>
              <a:defRPr/>
            </a:pPr>
            <a:r>
              <a:rPr lang="it-IT" altLang="it-IT" sz="1408" dirty="0">
                <a:latin typeface="+mj-lt"/>
              </a:rPr>
              <a:t>rscorcelli@splegal.it</a:t>
            </a:r>
          </a:p>
        </p:txBody>
      </p:sp>
    </p:spTree>
    <p:extLst>
      <p:ext uri="{BB962C8B-B14F-4D97-AF65-F5344CB8AC3E}">
        <p14:creationId xmlns:p14="http://schemas.microsoft.com/office/powerpoint/2010/main" val="145487497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5"/>
          <p:cNvSpPr>
            <a:spLocks noGrp="1"/>
          </p:cNvSpPr>
          <p:nvPr>
            <p:ph type="sldNum" sz="quarter" idx="12"/>
          </p:nvPr>
        </p:nvSpPr>
        <p:spPr/>
        <p:txBody>
          <a:bodyPr/>
          <a:lstStyle/>
          <a:p>
            <a:pPr>
              <a:defRPr/>
            </a:pPr>
            <a:fld id="{D36B86EB-1980-4667-B7E0-A6574FF8CF89}" type="slidenum">
              <a:rPr lang="it-IT" altLang="it-IT">
                <a:solidFill>
                  <a:srgbClr val="000000"/>
                </a:solidFill>
              </a:rPr>
              <a:pPr>
                <a:defRPr/>
              </a:pPr>
              <a:t>71</a:t>
            </a:fld>
            <a:endParaRPr lang="it-IT" altLang="it-IT">
              <a:solidFill>
                <a:srgbClr val="000000"/>
              </a:solidFill>
            </a:endParaRPr>
          </a:p>
        </p:txBody>
      </p:sp>
      <p:sp>
        <p:nvSpPr>
          <p:cNvPr id="102404" name="Rectangle 2"/>
          <p:cNvSpPr>
            <a:spLocks noGrp="1" noChangeArrowheads="1"/>
          </p:cNvSpPr>
          <p:nvPr>
            <p:ph type="title"/>
          </p:nvPr>
        </p:nvSpPr>
        <p:spPr>
          <a:xfrm>
            <a:off x="457200" y="238803"/>
            <a:ext cx="8229600" cy="1142627"/>
          </a:xfrm>
        </p:spPr>
        <p:txBody>
          <a:bodyPr>
            <a:normAutofit/>
          </a:bodyPr>
          <a:lstStyle/>
          <a:p>
            <a:pPr eaLnBrk="1" hangingPunct="1"/>
            <a:r>
              <a:rPr lang="it-IT" altLang="it-IT" sz="4012" b="1" dirty="0"/>
              <a:t>Art. 2113, c. 4 c.c. - sede sindacale</a:t>
            </a:r>
          </a:p>
        </p:txBody>
      </p:sp>
      <p:sp>
        <p:nvSpPr>
          <p:cNvPr id="102405" name="Rectangle 3"/>
          <p:cNvSpPr>
            <a:spLocks noGrp="1" noChangeArrowheads="1"/>
          </p:cNvSpPr>
          <p:nvPr>
            <p:ph type="body" idx="1"/>
          </p:nvPr>
        </p:nvSpPr>
        <p:spPr>
          <a:xfrm>
            <a:off x="251521" y="1345538"/>
            <a:ext cx="8713092" cy="4524488"/>
          </a:xfrm>
        </p:spPr>
        <p:txBody>
          <a:bodyPr>
            <a:normAutofit/>
          </a:bodyPr>
          <a:lstStyle/>
          <a:p>
            <a:pPr marL="0" indent="0" algn="ctr">
              <a:buNone/>
            </a:pPr>
            <a:r>
              <a:rPr lang="it-IT" sz="1971" b="1" dirty="0"/>
              <a:t>Chiarimenti del Ministero del Lavoro (Nota 22 marzo 2016 n. 5755)</a:t>
            </a:r>
          </a:p>
          <a:p>
            <a:pPr marL="0" indent="0" algn="ctr">
              <a:buNone/>
            </a:pPr>
            <a:endParaRPr lang="it-IT" sz="1971" b="1" u="sng" dirty="0"/>
          </a:p>
          <a:p>
            <a:pPr marL="0" indent="0" algn="ctr">
              <a:buNone/>
            </a:pPr>
            <a:r>
              <a:rPr lang="it-IT" sz="1971" b="1" u="sng" dirty="0"/>
              <a:t>Muta orientamento</a:t>
            </a:r>
            <a:endParaRPr lang="it-IT" sz="1971" u="sng" dirty="0"/>
          </a:p>
          <a:p>
            <a:pPr marL="0" indent="0">
              <a:buNone/>
            </a:pPr>
            <a:endParaRPr lang="it-IT" sz="1971" dirty="0"/>
          </a:p>
          <a:p>
            <a:pPr marL="0" indent="0">
              <a:buNone/>
            </a:pPr>
            <a:r>
              <a:rPr lang="it-IT" sz="1971" dirty="0"/>
              <a:t>“</a:t>
            </a:r>
            <a:r>
              <a:rPr lang="it-IT" sz="1971" i="1" dirty="0"/>
              <a:t>è sufficiente che il verbale sia stato sottoscritto in sede sindacale (ex art. 411, comma 3, </a:t>
            </a:r>
            <a:r>
              <a:rPr lang="it-IT" sz="1971" i="1" dirty="0" err="1"/>
              <a:t>c.p.c.</a:t>
            </a:r>
            <a:r>
              <a:rPr lang="it-IT" sz="1971" i="1" dirty="0"/>
              <a:t>) ossia con l’assistenza di un rappresentante sindacale di fiducia che appartenga alle associazioni sindacali maggiormente rappresentative</a:t>
            </a:r>
            <a:r>
              <a:rPr lang="it-IT" sz="1971" dirty="0"/>
              <a:t>”</a:t>
            </a:r>
          </a:p>
          <a:p>
            <a:pPr marL="0" indent="0" algn="ctr">
              <a:buNone/>
            </a:pPr>
            <a:endParaRPr lang="it-IT" sz="1971" dirty="0"/>
          </a:p>
          <a:p>
            <a:pPr marL="0" indent="0" algn="ctr">
              <a:buNone/>
            </a:pPr>
            <a:r>
              <a:rPr lang="it-IT" sz="1971" dirty="0"/>
              <a:t>Pertanto:</a:t>
            </a:r>
          </a:p>
          <a:p>
            <a:pPr marL="0" indent="0" algn="ctr">
              <a:buNone/>
            </a:pPr>
            <a:endParaRPr lang="it-IT" sz="1971" dirty="0"/>
          </a:p>
          <a:p>
            <a:pPr marL="0" indent="0">
              <a:buNone/>
            </a:pPr>
            <a:r>
              <a:rPr lang="it-IT" sz="1971" dirty="0">
                <a:sym typeface="Wingdings" panose="05000000000000000000" pitchFamily="2" charset="2"/>
              </a:rPr>
              <a:t> </a:t>
            </a:r>
            <a:r>
              <a:rPr lang="it-IT" sz="1971" dirty="0"/>
              <a:t>non è necessario verificare il rispetto delle procedure previste dai contratti collettivi per l’accertamento in ordine alla </a:t>
            </a:r>
            <a:r>
              <a:rPr lang="it-IT" sz="1971" i="1" dirty="0"/>
              <a:t>“specifica rappresentatività”</a:t>
            </a:r>
          </a:p>
          <a:p>
            <a:pPr algn="ctr" eaLnBrk="1" hangingPunct="1">
              <a:lnSpc>
                <a:spcPct val="90000"/>
              </a:lnSpc>
              <a:buFontTx/>
              <a:buNone/>
            </a:pPr>
            <a:endParaRPr lang="it-IT" altLang="it-IT" sz="1971" b="1" dirty="0"/>
          </a:p>
        </p:txBody>
      </p:sp>
      <p:sp>
        <p:nvSpPr>
          <p:cNvPr id="6" name="Text Box 13"/>
          <p:cNvSpPr txBox="1">
            <a:spLocks noChangeArrowheads="1"/>
          </p:cNvSpPr>
          <p:nvPr/>
        </p:nvSpPr>
        <p:spPr bwMode="auto">
          <a:xfrm>
            <a:off x="251521" y="6093554"/>
            <a:ext cx="8785225" cy="525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5" tIns="45713" rIns="91425" bIns="45713">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1" hangingPunct="1">
              <a:spcBef>
                <a:spcPct val="0"/>
              </a:spcBef>
              <a:buFontTx/>
              <a:buNone/>
              <a:defRPr/>
            </a:pPr>
            <a:r>
              <a:rPr lang="it-IT" altLang="it-IT" sz="1408" dirty="0">
                <a:latin typeface="+mj-lt"/>
              </a:rPr>
              <a:t>Avv. Renato Scorcelli </a:t>
            </a:r>
          </a:p>
          <a:p>
            <a:pPr algn="ctr" eaLnBrk="1" hangingPunct="1">
              <a:spcBef>
                <a:spcPct val="0"/>
              </a:spcBef>
              <a:buFontTx/>
              <a:buNone/>
              <a:defRPr/>
            </a:pPr>
            <a:r>
              <a:rPr lang="it-IT" altLang="it-IT" sz="1408" dirty="0">
                <a:latin typeface="+mj-lt"/>
              </a:rPr>
              <a:t>rscorcelli@splegal.it</a:t>
            </a:r>
          </a:p>
        </p:txBody>
      </p:sp>
    </p:spTree>
    <p:extLst>
      <p:ext uri="{BB962C8B-B14F-4D97-AF65-F5344CB8AC3E}">
        <p14:creationId xmlns:p14="http://schemas.microsoft.com/office/powerpoint/2010/main" val="427630561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5"/>
          <p:cNvSpPr>
            <a:spLocks noGrp="1"/>
          </p:cNvSpPr>
          <p:nvPr>
            <p:ph type="sldNum" sz="quarter" idx="12"/>
          </p:nvPr>
        </p:nvSpPr>
        <p:spPr/>
        <p:txBody>
          <a:bodyPr/>
          <a:lstStyle/>
          <a:p>
            <a:pPr>
              <a:defRPr/>
            </a:pPr>
            <a:fld id="{D36B86EB-1980-4667-B7E0-A6574FF8CF89}" type="slidenum">
              <a:rPr lang="it-IT" altLang="it-IT">
                <a:solidFill>
                  <a:srgbClr val="000000"/>
                </a:solidFill>
              </a:rPr>
              <a:pPr>
                <a:defRPr/>
              </a:pPr>
              <a:t>72</a:t>
            </a:fld>
            <a:endParaRPr lang="it-IT" altLang="it-IT">
              <a:solidFill>
                <a:srgbClr val="000000"/>
              </a:solidFill>
            </a:endParaRPr>
          </a:p>
        </p:txBody>
      </p:sp>
      <p:sp>
        <p:nvSpPr>
          <p:cNvPr id="102404" name="Rectangle 2"/>
          <p:cNvSpPr>
            <a:spLocks noGrp="1" noChangeArrowheads="1"/>
          </p:cNvSpPr>
          <p:nvPr>
            <p:ph type="title"/>
          </p:nvPr>
        </p:nvSpPr>
        <p:spPr>
          <a:xfrm>
            <a:off x="493266" y="316256"/>
            <a:ext cx="8229600" cy="1142627"/>
          </a:xfrm>
        </p:spPr>
        <p:txBody>
          <a:bodyPr>
            <a:normAutofit/>
          </a:bodyPr>
          <a:lstStyle/>
          <a:p>
            <a:pPr eaLnBrk="1" hangingPunct="1"/>
            <a:r>
              <a:rPr lang="it-IT" altLang="it-IT" sz="4012" b="1" dirty="0"/>
              <a:t>Art. 2113, c. 4 c.c. - sede sindacale</a:t>
            </a:r>
          </a:p>
        </p:txBody>
      </p:sp>
      <p:sp>
        <p:nvSpPr>
          <p:cNvPr id="102405" name="Rectangle 3"/>
          <p:cNvSpPr>
            <a:spLocks noGrp="1" noChangeArrowheads="1"/>
          </p:cNvSpPr>
          <p:nvPr>
            <p:ph type="body" idx="1"/>
          </p:nvPr>
        </p:nvSpPr>
        <p:spPr>
          <a:xfrm>
            <a:off x="235489" y="1437668"/>
            <a:ext cx="8713092" cy="4524488"/>
          </a:xfrm>
        </p:spPr>
        <p:txBody>
          <a:bodyPr>
            <a:normAutofit/>
          </a:bodyPr>
          <a:lstStyle/>
          <a:p>
            <a:pPr marL="0" indent="0" algn="ctr">
              <a:buNone/>
            </a:pPr>
            <a:r>
              <a:rPr lang="it-IT" sz="1971" b="1" dirty="0"/>
              <a:t>Chiarimenti dell’Ispettorato Nazionale del Lavoro (Nota 17 maggio 2018 n. 163)</a:t>
            </a:r>
          </a:p>
          <a:p>
            <a:pPr marL="0" indent="0" algn="ctr">
              <a:buNone/>
            </a:pPr>
            <a:endParaRPr lang="it-IT" sz="1971" b="1" u="sng" dirty="0"/>
          </a:p>
          <a:p>
            <a:pPr marL="0" indent="0" algn="ctr">
              <a:buNone/>
            </a:pPr>
            <a:r>
              <a:rPr lang="it-IT" sz="1971" b="1" dirty="0"/>
              <a:t>Conferma orientamento permissivo:</a:t>
            </a:r>
            <a:endParaRPr lang="it-IT" sz="1971" dirty="0"/>
          </a:p>
          <a:p>
            <a:pPr algn="just"/>
            <a:r>
              <a:rPr lang="it-IT" sz="1971" dirty="0"/>
              <a:t>“</a:t>
            </a:r>
            <a:r>
              <a:rPr lang="it-IT" sz="1971" i="1" dirty="0"/>
              <a:t>assistenza fornita dall’associazione in favore del lavoratore – purché effettiva e correttamente attuata – costituisce condizione imprescindibile e sufficiente per la validità della conciliazione sindacale e dunque per il suo deposito presso l’Ispettorato Territoriale</a:t>
            </a:r>
            <a:r>
              <a:rPr lang="it-IT" sz="1971" dirty="0"/>
              <a:t>”</a:t>
            </a:r>
          </a:p>
          <a:p>
            <a:r>
              <a:rPr lang="it-IT" sz="1971" dirty="0"/>
              <a:t>accertamento dell’autenticità del verbale: requisito </a:t>
            </a:r>
            <a:r>
              <a:rPr lang="it-IT" sz="1971" i="1" dirty="0"/>
              <a:t>“necessario per il successivo deposito nella cancelleria del Tribunale”</a:t>
            </a:r>
          </a:p>
          <a:p>
            <a:r>
              <a:rPr lang="it-IT" sz="1971" i="1" dirty="0"/>
              <a:t>«maggiore rappresentatività»</a:t>
            </a:r>
            <a:r>
              <a:rPr lang="it-IT" sz="1971" dirty="0"/>
              <a:t> </a:t>
            </a:r>
            <a:r>
              <a:rPr lang="it-IT" sz="1971" dirty="0">
                <a:sym typeface="Wingdings" panose="05000000000000000000" pitchFamily="2" charset="2"/>
              </a:rPr>
              <a:t> </a:t>
            </a:r>
            <a:r>
              <a:rPr lang="it-IT" sz="1971" dirty="0"/>
              <a:t>va accertata </a:t>
            </a:r>
            <a:r>
              <a:rPr lang="it-IT" sz="1971" i="1" dirty="0"/>
              <a:t>“sulla base dell’autodichiarazione del soggetto sindacale” </a:t>
            </a:r>
            <a:r>
              <a:rPr lang="it-IT" sz="1971" dirty="0"/>
              <a:t>per evitare oneri di accertamento in capo all’ITL troppo complessi</a:t>
            </a:r>
          </a:p>
          <a:p>
            <a:pPr marL="0" indent="0">
              <a:buNone/>
            </a:pPr>
            <a:r>
              <a:rPr lang="it-IT" sz="1971" dirty="0"/>
              <a:t> </a:t>
            </a:r>
          </a:p>
          <a:p>
            <a:pPr algn="ctr" eaLnBrk="1" hangingPunct="1">
              <a:lnSpc>
                <a:spcPct val="90000"/>
              </a:lnSpc>
              <a:buFontTx/>
              <a:buNone/>
            </a:pPr>
            <a:endParaRPr lang="it-IT" altLang="it-IT" sz="1971" b="1" dirty="0"/>
          </a:p>
        </p:txBody>
      </p:sp>
      <p:sp>
        <p:nvSpPr>
          <p:cNvPr id="6" name="Text Box 13"/>
          <p:cNvSpPr txBox="1">
            <a:spLocks noChangeArrowheads="1"/>
          </p:cNvSpPr>
          <p:nvPr/>
        </p:nvSpPr>
        <p:spPr bwMode="auto">
          <a:xfrm>
            <a:off x="251521" y="6093554"/>
            <a:ext cx="8785225" cy="525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5" tIns="45713" rIns="91425" bIns="45713">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1" hangingPunct="1">
              <a:spcBef>
                <a:spcPct val="0"/>
              </a:spcBef>
              <a:buFontTx/>
              <a:buNone/>
              <a:defRPr/>
            </a:pPr>
            <a:r>
              <a:rPr lang="it-IT" altLang="it-IT" sz="1408" dirty="0">
                <a:latin typeface="+mj-lt"/>
              </a:rPr>
              <a:t>Avv. Renato Scorcelli </a:t>
            </a:r>
          </a:p>
          <a:p>
            <a:pPr algn="ctr" eaLnBrk="1" hangingPunct="1">
              <a:spcBef>
                <a:spcPct val="0"/>
              </a:spcBef>
              <a:buFontTx/>
              <a:buNone/>
              <a:defRPr/>
            </a:pPr>
            <a:r>
              <a:rPr lang="it-IT" altLang="it-IT" sz="1408" dirty="0">
                <a:latin typeface="+mj-lt"/>
              </a:rPr>
              <a:t>rscorcelli@splegal.it</a:t>
            </a:r>
          </a:p>
        </p:txBody>
      </p:sp>
    </p:spTree>
    <p:extLst>
      <p:ext uri="{BB962C8B-B14F-4D97-AF65-F5344CB8AC3E}">
        <p14:creationId xmlns:p14="http://schemas.microsoft.com/office/powerpoint/2010/main" val="186881264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6" name="Rectangle 3"/>
          <p:cNvSpPr>
            <a:spLocks noGrp="1" noChangeArrowheads="1"/>
          </p:cNvSpPr>
          <p:nvPr>
            <p:ph type="body" idx="1"/>
          </p:nvPr>
        </p:nvSpPr>
        <p:spPr>
          <a:xfrm>
            <a:off x="457199" y="1742281"/>
            <a:ext cx="8229600" cy="3373438"/>
          </a:xfrm>
        </p:spPr>
        <p:txBody>
          <a:bodyPr>
            <a:noAutofit/>
          </a:bodyPr>
          <a:lstStyle/>
          <a:p>
            <a:pPr algn="ctr" eaLnBrk="1" hangingPunct="1">
              <a:lnSpc>
                <a:spcPct val="80000"/>
              </a:lnSpc>
              <a:buFontTx/>
              <a:buNone/>
            </a:pPr>
            <a:endParaRPr lang="it-IT" altLang="it-IT" sz="1000" dirty="0"/>
          </a:p>
          <a:p>
            <a:pPr algn="ctr" eaLnBrk="1" hangingPunct="1">
              <a:lnSpc>
                <a:spcPct val="80000"/>
              </a:lnSpc>
              <a:buFontTx/>
              <a:buNone/>
            </a:pPr>
            <a:r>
              <a:rPr lang="it-IT" altLang="it-IT" sz="1600" dirty="0"/>
              <a:t>(Nuovo art. 411, comma 3, c.p.c.)</a:t>
            </a:r>
          </a:p>
          <a:p>
            <a:pPr algn="ctr" eaLnBrk="1" hangingPunct="1">
              <a:lnSpc>
                <a:spcPct val="80000"/>
              </a:lnSpc>
              <a:buFontTx/>
              <a:buNone/>
            </a:pPr>
            <a:endParaRPr lang="it-IT" altLang="it-IT" sz="1600" dirty="0"/>
          </a:p>
          <a:p>
            <a:pPr algn="just">
              <a:lnSpc>
                <a:spcPct val="120000"/>
              </a:lnSpc>
            </a:pPr>
            <a:r>
              <a:rPr lang="it-IT" altLang="it-IT" sz="1800" dirty="0"/>
              <a:t>Se il tentativo di conciliazione si è svolto in sede sindacale, il processo verbale di avvenuta conciliazione è depositato </a:t>
            </a:r>
            <a:r>
              <a:rPr lang="it-IT" altLang="it-IT" sz="1800" b="1" dirty="0"/>
              <a:t>presso l’Ispettorato Territoriale del Lavoro</a:t>
            </a:r>
          </a:p>
          <a:p>
            <a:pPr algn="just">
              <a:lnSpc>
                <a:spcPct val="120000"/>
              </a:lnSpc>
            </a:pPr>
            <a:r>
              <a:rPr lang="it-IT" altLang="it-IT" sz="1800" dirty="0"/>
              <a:t>Il direttore (…), accertatane l’autenticità (circa la provenienza del verbale dalle parti e la maggiore rappresentatività del sindacato), provvede a depositarlo nella </a:t>
            </a:r>
            <a:r>
              <a:rPr lang="it-IT" altLang="it-IT" sz="1800" b="1" dirty="0"/>
              <a:t>cancelleria del tribunale</a:t>
            </a:r>
          </a:p>
          <a:p>
            <a:pPr algn="just">
              <a:lnSpc>
                <a:spcPct val="120000"/>
              </a:lnSpc>
            </a:pPr>
            <a:r>
              <a:rPr lang="it-IT" altLang="it-IT" sz="1800" b="1" dirty="0"/>
              <a:t>Il giudice</a:t>
            </a:r>
            <a:r>
              <a:rPr lang="it-IT" altLang="it-IT" sz="1800" dirty="0"/>
              <a:t>, su istanza della parte interessata, accertata la regolarità formale del verbale di conciliazione, lo </a:t>
            </a:r>
            <a:r>
              <a:rPr lang="it-IT" altLang="it-IT" sz="1800" b="1" dirty="0"/>
              <a:t>dichiara esecutivo</a:t>
            </a:r>
            <a:r>
              <a:rPr lang="it-IT" altLang="it-IT" sz="1800" dirty="0"/>
              <a:t> con decreto</a:t>
            </a:r>
            <a:r>
              <a:rPr lang="it-IT" altLang="it-IT" sz="1600" dirty="0"/>
              <a:t>	</a:t>
            </a:r>
          </a:p>
          <a:p>
            <a:pPr>
              <a:lnSpc>
                <a:spcPct val="90000"/>
              </a:lnSpc>
            </a:pPr>
            <a:r>
              <a:rPr lang="it-IT" altLang="it-IT" sz="1600" dirty="0"/>
              <a:t>Articolo sostituito dall'art. 31, l. 4 novembre 2010, n. 183 (c.d. Collegato Lavoro)</a:t>
            </a:r>
          </a:p>
        </p:txBody>
      </p:sp>
      <p:sp>
        <p:nvSpPr>
          <p:cNvPr id="100357" name="Rectangle 6"/>
          <p:cNvSpPr>
            <a:spLocks noGrp="1" noChangeArrowheads="1"/>
          </p:cNvSpPr>
          <p:nvPr>
            <p:ph type="title"/>
          </p:nvPr>
        </p:nvSpPr>
        <p:spPr>
          <a:xfrm>
            <a:off x="457199" y="404664"/>
            <a:ext cx="8229600" cy="1143000"/>
          </a:xfrm>
          <a:noFill/>
        </p:spPr>
        <p:txBody>
          <a:bodyPr>
            <a:normAutofit fontScale="90000"/>
          </a:bodyPr>
          <a:lstStyle/>
          <a:p>
            <a:pPr eaLnBrk="1" hangingPunct="1"/>
            <a:r>
              <a:rPr lang="it-IT" altLang="it-IT" b="1" dirty="0"/>
              <a:t>Art. 2113, c. 4 c.c.</a:t>
            </a:r>
            <a:br>
              <a:rPr lang="it-IT" altLang="it-IT" b="1" dirty="0"/>
            </a:br>
            <a:r>
              <a:rPr lang="it-IT" altLang="it-IT" sz="3600" b="1" dirty="0"/>
              <a:t>sede sindacale – aspetti procedurali</a:t>
            </a:r>
          </a:p>
        </p:txBody>
      </p:sp>
      <p:sp>
        <p:nvSpPr>
          <p:cNvPr id="6" name="Text Box 13"/>
          <p:cNvSpPr txBox="1">
            <a:spLocks noChangeArrowheads="1"/>
          </p:cNvSpPr>
          <p:nvPr/>
        </p:nvSpPr>
        <p:spPr bwMode="auto">
          <a:xfrm>
            <a:off x="179387" y="6021288"/>
            <a:ext cx="878522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altLang="it-IT" sz="1400" b="0" i="0" u="none" strike="noStrike" kern="1200" cap="none" spc="0" normalizeH="0" baseline="0" noProof="0" dirty="0">
                <a:ln>
                  <a:noFill/>
                </a:ln>
                <a:solidFill>
                  <a:prstClr val="black"/>
                </a:solidFill>
                <a:effectLst/>
                <a:uLnTx/>
                <a:uFillTx/>
                <a:latin typeface="Calibri"/>
                <a:ea typeface="+mn-ea"/>
                <a:cs typeface="+mn-cs"/>
              </a:rPr>
              <a:t>Avv. Renato Scorcelli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altLang="it-IT" sz="1400" b="0" i="0" u="none" strike="noStrike" kern="1200" cap="none" spc="0" normalizeH="0" baseline="0" noProof="0" dirty="0">
                <a:ln>
                  <a:noFill/>
                </a:ln>
                <a:solidFill>
                  <a:prstClr val="black"/>
                </a:solidFill>
                <a:effectLst/>
                <a:uLnTx/>
                <a:uFillTx/>
                <a:latin typeface="Calibri"/>
                <a:ea typeface="+mn-ea"/>
                <a:cs typeface="+mn-cs"/>
              </a:rPr>
              <a:t>rscorcelli@splegal.it</a:t>
            </a:r>
          </a:p>
        </p:txBody>
      </p:sp>
      <p:sp>
        <p:nvSpPr>
          <p:cNvPr id="2" name="Segnaposto numero diapositiva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A41E1B-4F70-4964-A407-84C68BE8251C}" type="slidenum">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73</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8511803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4" name="Rectangle 2"/>
          <p:cNvSpPr>
            <a:spLocks noGrp="1" noChangeArrowheads="1"/>
          </p:cNvSpPr>
          <p:nvPr>
            <p:ph type="title"/>
          </p:nvPr>
        </p:nvSpPr>
        <p:spPr>
          <a:xfrm>
            <a:off x="457199" y="908720"/>
            <a:ext cx="8229600" cy="1143000"/>
          </a:xfrm>
        </p:spPr>
        <p:txBody>
          <a:bodyPr>
            <a:normAutofit/>
          </a:bodyPr>
          <a:lstStyle/>
          <a:p>
            <a:pPr eaLnBrk="1" hangingPunct="1"/>
            <a:r>
              <a:rPr lang="it-IT" altLang="it-IT" sz="4000" b="1" dirty="0"/>
              <a:t>Art. 2113, c. 4 c.c. - sede sindacale</a:t>
            </a:r>
          </a:p>
        </p:txBody>
      </p:sp>
      <p:sp>
        <p:nvSpPr>
          <p:cNvPr id="102405" name="Rectangle 3"/>
          <p:cNvSpPr>
            <a:spLocks noGrp="1" noChangeArrowheads="1"/>
          </p:cNvSpPr>
          <p:nvPr>
            <p:ph type="body" idx="1"/>
          </p:nvPr>
        </p:nvSpPr>
        <p:spPr/>
        <p:txBody>
          <a:bodyPr/>
          <a:lstStyle/>
          <a:p>
            <a:pPr algn="ctr" eaLnBrk="1" hangingPunct="1">
              <a:lnSpc>
                <a:spcPct val="90000"/>
              </a:lnSpc>
              <a:buFontTx/>
              <a:buNone/>
            </a:pPr>
            <a:endParaRPr lang="it-IT" altLang="it-IT" dirty="0"/>
          </a:p>
          <a:p>
            <a:pPr algn="ctr" eaLnBrk="1" hangingPunct="1">
              <a:lnSpc>
                <a:spcPct val="90000"/>
              </a:lnSpc>
              <a:buFontTx/>
              <a:buNone/>
            </a:pPr>
            <a:endParaRPr lang="it-IT" altLang="it-IT" dirty="0"/>
          </a:p>
          <a:p>
            <a:pPr algn="just" eaLnBrk="1" hangingPunct="1">
              <a:lnSpc>
                <a:spcPct val="90000"/>
              </a:lnSpc>
              <a:buFontTx/>
              <a:buNone/>
            </a:pPr>
            <a:r>
              <a:rPr lang="it-IT" altLang="it-IT" dirty="0"/>
              <a:t>	Sia il “visto” di autenticità dell’ITL sia il decreto di esecutività del Giudice non sono requisiti di validità della transazione ex art. 2113 c.c., ma solo adempimenti necessari ad ottenere l’esecutività del titolo (Cass. 6558/95)</a:t>
            </a:r>
          </a:p>
        </p:txBody>
      </p:sp>
      <p:sp>
        <p:nvSpPr>
          <p:cNvPr id="6" name="Text Box 13"/>
          <p:cNvSpPr txBox="1">
            <a:spLocks noChangeArrowheads="1"/>
          </p:cNvSpPr>
          <p:nvPr/>
        </p:nvSpPr>
        <p:spPr bwMode="auto">
          <a:xfrm>
            <a:off x="179387" y="5949280"/>
            <a:ext cx="878522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altLang="it-IT" sz="1400" b="0" i="0" u="none" strike="noStrike" kern="1200" cap="none" spc="0" normalizeH="0" baseline="0" noProof="0" dirty="0">
                <a:ln>
                  <a:noFill/>
                </a:ln>
                <a:solidFill>
                  <a:prstClr val="black"/>
                </a:solidFill>
                <a:effectLst/>
                <a:uLnTx/>
                <a:uFillTx/>
                <a:latin typeface="Calibri"/>
                <a:ea typeface="+mn-ea"/>
                <a:cs typeface="+mn-cs"/>
              </a:rPr>
              <a:t>Avv. Renato Scorcelli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altLang="it-IT" sz="1400" b="0" i="0" u="none" strike="noStrike" kern="1200" cap="none" spc="0" normalizeH="0" baseline="0" noProof="0" dirty="0">
                <a:ln>
                  <a:noFill/>
                </a:ln>
                <a:solidFill>
                  <a:prstClr val="black"/>
                </a:solidFill>
                <a:effectLst/>
                <a:uLnTx/>
                <a:uFillTx/>
                <a:latin typeface="Calibri"/>
                <a:ea typeface="+mn-ea"/>
                <a:cs typeface="+mn-cs"/>
              </a:rPr>
              <a:t>rscorcelli@splegal.it</a:t>
            </a:r>
          </a:p>
        </p:txBody>
      </p:sp>
      <p:sp>
        <p:nvSpPr>
          <p:cNvPr id="2" name="Segnaposto numero diapositiva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A41E1B-4F70-4964-A407-84C68BE8251C}" type="slidenum">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74</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52483891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323850" y="981075"/>
            <a:ext cx="8569325" cy="584200"/>
          </a:xfrm>
        </p:spPr>
        <p:txBody>
          <a:bodyPr>
            <a:normAutofit fontScale="90000"/>
          </a:bodyPr>
          <a:lstStyle/>
          <a:p>
            <a:pPr eaLnBrk="1" hangingPunct="1"/>
            <a:r>
              <a:rPr lang="it-IT" altLang="it-IT" dirty="0"/>
              <a:t> </a:t>
            </a:r>
          </a:p>
        </p:txBody>
      </p:sp>
      <p:sp>
        <p:nvSpPr>
          <p:cNvPr id="114691" name="Rectangle 3"/>
          <p:cNvSpPr>
            <a:spLocks noGrp="1" noChangeArrowheads="1"/>
          </p:cNvSpPr>
          <p:nvPr>
            <p:ph type="body" idx="1"/>
          </p:nvPr>
        </p:nvSpPr>
        <p:spPr>
          <a:xfrm>
            <a:off x="467544" y="1268760"/>
            <a:ext cx="8424862" cy="4114800"/>
          </a:xfrm>
        </p:spPr>
        <p:txBody>
          <a:bodyPr/>
          <a:lstStyle/>
          <a:p>
            <a:pPr algn="ctr" eaLnBrk="1" hangingPunct="1">
              <a:spcBef>
                <a:spcPct val="0"/>
              </a:spcBef>
              <a:buFontTx/>
              <a:buNone/>
            </a:pPr>
            <a:endParaRPr lang="en-US" altLang="it-IT" sz="2800" b="1" dirty="0">
              <a:solidFill>
                <a:srgbClr val="093D71"/>
              </a:solidFill>
              <a:sym typeface="Optima" pitchFamily="-28" charset="0"/>
            </a:endParaRPr>
          </a:p>
          <a:p>
            <a:pPr algn="ctr" eaLnBrk="1" hangingPunct="1">
              <a:spcBef>
                <a:spcPct val="0"/>
              </a:spcBef>
              <a:buFontTx/>
              <a:buNone/>
            </a:pPr>
            <a:r>
              <a:rPr lang="en-US" altLang="it-IT" b="1" dirty="0">
                <a:solidFill>
                  <a:srgbClr val="093D71"/>
                </a:solidFill>
                <a:sym typeface="Optima" pitchFamily="-28" charset="0"/>
              </a:rPr>
              <a:t>GRAZIE PER L’ATTENZIONE</a:t>
            </a:r>
          </a:p>
          <a:p>
            <a:pPr algn="ctr" eaLnBrk="1" hangingPunct="1">
              <a:spcBef>
                <a:spcPct val="0"/>
              </a:spcBef>
              <a:buFontTx/>
              <a:buNone/>
            </a:pPr>
            <a:endParaRPr lang="it-IT" altLang="it-IT" dirty="0"/>
          </a:p>
          <a:p>
            <a:pPr algn="ctr" eaLnBrk="1" hangingPunct="1">
              <a:spcBef>
                <a:spcPct val="0"/>
              </a:spcBef>
              <a:buFontTx/>
              <a:buNone/>
            </a:pPr>
            <a:r>
              <a:rPr lang="it-IT" altLang="it-IT" dirty="0"/>
              <a:t>Avv. Renato Scorcelli</a:t>
            </a:r>
          </a:p>
          <a:p>
            <a:pPr algn="ctr" eaLnBrk="1" hangingPunct="1">
              <a:spcBef>
                <a:spcPct val="0"/>
              </a:spcBef>
              <a:buFontTx/>
              <a:buNone/>
            </a:pPr>
            <a:endParaRPr lang="it-IT" altLang="it-IT" dirty="0"/>
          </a:p>
          <a:p>
            <a:pPr marL="0" lvl="0" indent="0" algn="ctr">
              <a:spcBef>
                <a:spcPct val="0"/>
              </a:spcBef>
              <a:buNone/>
            </a:pPr>
            <a:r>
              <a:rPr lang="it-IT" altLang="it-IT" sz="1050" dirty="0">
                <a:latin typeface="Times New Roman" pitchFamily="18" charset="0"/>
              </a:rPr>
              <a:t> </a:t>
            </a:r>
            <a:r>
              <a:rPr lang="it-IT" altLang="it-IT" sz="1050" dirty="0">
                <a:solidFill>
                  <a:prstClr val="black"/>
                </a:solidFill>
                <a:latin typeface="Arial" pitchFamily="34" charset="0"/>
                <a:ea typeface="ヒラギノ角ゴ Pro W3"/>
                <a:cs typeface="ヒラギノ角ゴ Pro W3"/>
              </a:rPr>
              <a:t>Galleria San Babila 4/C - 20122 Milano</a:t>
            </a:r>
          </a:p>
          <a:p>
            <a:pPr marL="0" lvl="0" indent="0" algn="ctr">
              <a:spcBef>
                <a:spcPct val="0"/>
              </a:spcBef>
              <a:buNone/>
            </a:pPr>
            <a:r>
              <a:rPr lang="it-IT" altLang="it-IT" sz="1050" dirty="0">
                <a:solidFill>
                  <a:prstClr val="black"/>
                </a:solidFill>
                <a:latin typeface="Arial" pitchFamily="34" charset="0"/>
                <a:ea typeface="ヒラギノ角ゴ Pro W3"/>
                <a:cs typeface="ヒラギノ角ゴ Pro W3"/>
              </a:rPr>
              <a:t>Tel. +39.0276390744 Fax +39.0276390681</a:t>
            </a:r>
          </a:p>
          <a:p>
            <a:pPr marL="0" lvl="0" indent="0" algn="ctr">
              <a:spcBef>
                <a:spcPct val="0"/>
              </a:spcBef>
              <a:buNone/>
            </a:pPr>
            <a:r>
              <a:rPr lang="it-IT" altLang="it-IT" sz="1050" dirty="0">
                <a:solidFill>
                  <a:prstClr val="black"/>
                </a:solidFill>
                <a:latin typeface="Arial" pitchFamily="34" charset="0"/>
                <a:ea typeface="ヒラギノ角ゴ Pro W3"/>
                <a:cs typeface="ヒラギノ角ゴ Pro W3"/>
              </a:rPr>
              <a:t>rscorcelli@splegal.it</a:t>
            </a:r>
          </a:p>
          <a:p>
            <a:pPr algn="just" eaLnBrk="1" hangingPunct="1">
              <a:spcBef>
                <a:spcPct val="0"/>
              </a:spcBef>
              <a:buFont typeface="Wingdings" pitchFamily="2" charset="2"/>
              <a:buNone/>
            </a:pPr>
            <a:endParaRPr lang="it-IT" altLang="it-IT" dirty="0"/>
          </a:p>
        </p:txBody>
      </p:sp>
      <p:sp>
        <p:nvSpPr>
          <p:cNvPr id="3" name="Segnaposto numero diapositiva 2"/>
          <p:cNvSpPr>
            <a:spLocks noGrp="1"/>
          </p:cNvSpPr>
          <p:nvPr>
            <p:ph type="sldNum" sz="quarter" idx="12"/>
          </p:nvPr>
        </p:nvSpPr>
        <p:spPr/>
        <p:txBody>
          <a:bodyPr/>
          <a:lstStyle/>
          <a:p>
            <a:fld id="{E7A41E1B-4F70-4964-A407-84C68BE8251C}" type="slidenum">
              <a:rPr lang="it-IT" smtClean="0">
                <a:solidFill>
                  <a:schemeClr val="tx1"/>
                </a:solidFill>
              </a:rPr>
              <a:t>75</a:t>
            </a:fld>
            <a:endParaRPr lang="it-IT" dirty="0">
              <a:solidFill>
                <a:schemeClr val="tx1"/>
              </a:solidFill>
            </a:endParaRPr>
          </a:p>
        </p:txBody>
      </p:sp>
      <p:sp>
        <p:nvSpPr>
          <p:cNvPr id="2" name="Rettangolo 1"/>
          <p:cNvSpPr/>
          <p:nvPr/>
        </p:nvSpPr>
        <p:spPr>
          <a:xfrm>
            <a:off x="2087539" y="6150788"/>
            <a:ext cx="4895892" cy="400110"/>
          </a:xfrm>
          <a:prstGeom prst="rect">
            <a:avLst/>
          </a:prstGeom>
        </p:spPr>
        <p:txBody>
          <a:bodyPr wrap="none">
            <a:spAutoFit/>
          </a:bodyPr>
          <a:lstStyle/>
          <a:p>
            <a:pPr algn="ctr"/>
            <a:r>
              <a:rPr lang="it-IT" sz="1000" dirty="0"/>
              <a:t>La presente opera, compresa di tutte le sue parti, è tutelata dalla legge sui diritti d’autore. </a:t>
            </a:r>
          </a:p>
          <a:p>
            <a:pPr algn="ctr"/>
            <a:r>
              <a:rPr lang="it-IT" sz="1000" dirty="0"/>
              <a:t>E’ vietata, se non espressamente autorizzata, la riproduzione in ogni modo e forma. </a:t>
            </a:r>
          </a:p>
        </p:txBody>
      </p:sp>
      <p:pic>
        <p:nvPicPr>
          <p:cNvPr id="6" name="Immagine 3" descr="logospleg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824" y="4657362"/>
            <a:ext cx="3313112"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04379298"/>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p:cNvSpPr>
          <p:nvPr/>
        </p:nvSpPr>
        <p:spPr bwMode="auto">
          <a:xfrm>
            <a:off x="1619250" y="404813"/>
            <a:ext cx="68453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it-IT" sz="2400" b="1">
              <a:latin typeface="Optima" pitchFamily="-28" charset="0"/>
              <a:ea typeface="ヒラギノ角ゴ Pro W3" pitchFamily="-28" charset="-128"/>
              <a:sym typeface="Optima" pitchFamily="-28" charset="0"/>
            </a:endParaRPr>
          </a:p>
        </p:txBody>
      </p:sp>
      <p:sp>
        <p:nvSpPr>
          <p:cNvPr id="109571" name="Text Box 3"/>
          <p:cNvSpPr txBox="1">
            <a:spLocks noChangeArrowheads="1"/>
          </p:cNvSpPr>
          <p:nvPr/>
        </p:nvSpPr>
        <p:spPr bwMode="auto">
          <a:xfrm>
            <a:off x="468313" y="1154583"/>
            <a:ext cx="8280400" cy="4647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spcBef>
                <a:spcPct val="0"/>
              </a:spcBef>
              <a:buFontTx/>
              <a:buNone/>
            </a:pPr>
            <a:endParaRPr lang="it-IT" altLang="it-IT" sz="1800" u="sng" dirty="0">
              <a:latin typeface="Microsoft Sans Serif" pitchFamily="34" charset="0"/>
              <a:ea typeface="ヒラギノ角ゴ Pro W3" pitchFamily="-28" charset="-128"/>
            </a:endParaRPr>
          </a:p>
          <a:p>
            <a:pPr algn="just" eaLnBrk="1" hangingPunct="1">
              <a:spcBef>
                <a:spcPct val="0"/>
              </a:spcBef>
              <a:buFontTx/>
              <a:buNone/>
            </a:pPr>
            <a:endParaRPr lang="it-IT" altLang="it-IT" sz="1800" u="sng" dirty="0">
              <a:latin typeface="+mn-lt"/>
              <a:ea typeface="ヒラギノ角ゴ Pro W3" pitchFamily="-28" charset="-128"/>
            </a:endParaRPr>
          </a:p>
          <a:p>
            <a:pPr algn="ctr" eaLnBrk="1" hangingPunct="1">
              <a:spcBef>
                <a:spcPct val="0"/>
              </a:spcBef>
              <a:buFontTx/>
              <a:buNone/>
            </a:pPr>
            <a:r>
              <a:rPr lang="it-IT" altLang="it-IT" sz="2000" dirty="0">
                <a:latin typeface="+mn-lt"/>
                <a:ea typeface="ヒラギノ角ゴ Pro W3" pitchFamily="-28" charset="-128"/>
              </a:rPr>
              <a:t>Art. 17 (già art. 16) </a:t>
            </a:r>
            <a:r>
              <a:rPr lang="it-IT" altLang="it-IT" sz="2000" b="1" dirty="0" err="1">
                <a:latin typeface="+mn-lt"/>
                <a:ea typeface="ヒラギノ角ゴ Pro W3" pitchFamily="-28" charset="-128"/>
              </a:rPr>
              <a:t>Lett</a:t>
            </a:r>
            <a:r>
              <a:rPr lang="it-IT" altLang="it-IT" sz="2000" b="1" dirty="0">
                <a:latin typeface="+mn-lt"/>
                <a:ea typeface="ヒラギノ角ゴ Pro W3" pitchFamily="-28" charset="-128"/>
              </a:rPr>
              <a:t>. a)</a:t>
            </a:r>
            <a:r>
              <a:rPr lang="it-IT" altLang="it-IT" sz="2000" dirty="0">
                <a:latin typeface="+mn-lt"/>
                <a:ea typeface="ヒラギノ角ゴ Pro W3" pitchFamily="-28" charset="-128"/>
              </a:rPr>
              <a:t> TUIR: transazioni relative alla risoluzione del rapporto di lavoro subordinato: </a:t>
            </a:r>
            <a:r>
              <a:rPr lang="it-IT" altLang="it-IT" sz="2000" b="1" dirty="0">
                <a:latin typeface="+mn-lt"/>
                <a:ea typeface="ヒラギノ角ゴ Pro W3" pitchFamily="-28" charset="-128"/>
              </a:rPr>
              <a:t>tassazione separata</a:t>
            </a:r>
            <a:endParaRPr lang="it-IT" altLang="it-IT" sz="2000" dirty="0">
              <a:latin typeface="+mn-lt"/>
              <a:ea typeface="ヒラギノ角ゴ Pro W3" pitchFamily="-28" charset="-128"/>
            </a:endParaRPr>
          </a:p>
          <a:p>
            <a:pPr algn="just" eaLnBrk="1" hangingPunct="1">
              <a:spcBef>
                <a:spcPct val="0"/>
              </a:spcBef>
              <a:buFontTx/>
              <a:buNone/>
            </a:pPr>
            <a:endParaRPr lang="it-IT" altLang="it-IT" sz="2000" dirty="0">
              <a:latin typeface="+mn-lt"/>
              <a:ea typeface="ヒラギノ角ゴ Pro W3" pitchFamily="-28" charset="-128"/>
            </a:endParaRPr>
          </a:p>
          <a:p>
            <a:pPr algn="just" eaLnBrk="1" hangingPunct="1">
              <a:spcBef>
                <a:spcPct val="0"/>
              </a:spcBef>
              <a:buFontTx/>
              <a:buNone/>
            </a:pPr>
            <a:endParaRPr lang="it-IT" altLang="it-IT" sz="2000" dirty="0">
              <a:latin typeface="+mn-lt"/>
              <a:ea typeface="ヒラギノ角ゴ Pro W3" pitchFamily="-28" charset="-128"/>
            </a:endParaRPr>
          </a:p>
          <a:p>
            <a:pPr algn="just" eaLnBrk="1" hangingPunct="1">
              <a:spcBef>
                <a:spcPct val="0"/>
              </a:spcBef>
              <a:buFontTx/>
              <a:buNone/>
            </a:pPr>
            <a:r>
              <a:rPr lang="it-IT" altLang="it-IT" sz="2000" b="1" dirty="0">
                <a:latin typeface="+mn-lt"/>
                <a:ea typeface="ヒラギノ角ゴ Pro W3" pitchFamily="-28" charset="-128"/>
              </a:rPr>
              <a:t>Aliquota</a:t>
            </a:r>
            <a:r>
              <a:rPr lang="it-IT" altLang="it-IT" sz="2000" dirty="0">
                <a:latin typeface="+mn-lt"/>
                <a:ea typeface="ヒラギノ角ゴ Pro W3" pitchFamily="-28" charset="-128"/>
              </a:rPr>
              <a:t>: la stessa del </a:t>
            </a:r>
            <a:r>
              <a:rPr lang="it-IT" altLang="it-IT" sz="2000" b="1" dirty="0">
                <a:latin typeface="+mn-lt"/>
                <a:ea typeface="ヒラギノ角ゴ Pro W3" pitchFamily="-28" charset="-128"/>
              </a:rPr>
              <a:t>TFR </a:t>
            </a:r>
            <a:r>
              <a:rPr lang="it-IT" altLang="it-IT" sz="2000" dirty="0">
                <a:latin typeface="+mn-lt"/>
                <a:ea typeface="ヒラギノ角ゴ Pro W3" pitchFamily="-28" charset="-128"/>
              </a:rPr>
              <a:t>ma </a:t>
            </a:r>
            <a:r>
              <a:rPr lang="it-IT" altLang="it-IT" sz="2000" b="1" dirty="0">
                <a:latin typeface="+mn-lt"/>
                <a:ea typeface="ヒラギノ角ゴ Pro W3" pitchFamily="-28" charset="-128"/>
              </a:rPr>
              <a:t>provvisoria</a:t>
            </a:r>
          </a:p>
          <a:p>
            <a:pPr algn="just" eaLnBrk="1" hangingPunct="1">
              <a:spcBef>
                <a:spcPct val="0"/>
              </a:spcBef>
              <a:buFontTx/>
              <a:buNone/>
            </a:pPr>
            <a:endParaRPr lang="it-IT" altLang="it-IT" sz="2000" dirty="0">
              <a:latin typeface="+mn-lt"/>
              <a:ea typeface="ヒラギノ角ゴ Pro W3" pitchFamily="-28" charset="-128"/>
            </a:endParaRPr>
          </a:p>
          <a:p>
            <a:pPr algn="just" eaLnBrk="1" hangingPunct="1">
              <a:spcBef>
                <a:spcPct val="0"/>
              </a:spcBef>
              <a:buFontTx/>
              <a:buNone/>
            </a:pPr>
            <a:r>
              <a:rPr lang="it-IT" altLang="it-IT" sz="2000" dirty="0">
                <a:latin typeface="+mn-lt"/>
                <a:ea typeface="ヒラギノ角ゴ Pro W3" pitchFamily="-28" charset="-128"/>
              </a:rPr>
              <a:t>Come  per il TFR, gli Uffici Finanziari determinano l’imposta definitiva (in aumento o in riduzione) entro il 31 dicembre del </a:t>
            </a:r>
            <a:r>
              <a:rPr lang="it-IT" altLang="it-IT" sz="2000" b="1" dirty="0">
                <a:latin typeface="+mn-lt"/>
                <a:ea typeface="ヒラギノ角ゴ Pro W3" pitchFamily="-28" charset="-128"/>
              </a:rPr>
              <a:t>quarto anno </a:t>
            </a:r>
            <a:r>
              <a:rPr lang="it-IT" altLang="it-IT" sz="2000" dirty="0">
                <a:latin typeface="+mn-lt"/>
                <a:ea typeface="ヒラギノ角ゴ Pro W3" pitchFamily="-28" charset="-128"/>
              </a:rPr>
              <a:t>successivo a quello di presentazione della dichiarazione del datore di lavoro (</a:t>
            </a:r>
            <a:r>
              <a:rPr lang="it-IT" altLang="it-IT" sz="2000" dirty="0" err="1">
                <a:latin typeface="+mn-lt"/>
                <a:ea typeface="ヒラギノ角ゴ Pro W3" pitchFamily="-28" charset="-128"/>
              </a:rPr>
              <a:t>mod</a:t>
            </a:r>
            <a:r>
              <a:rPr lang="it-IT" altLang="it-IT" sz="2000" dirty="0">
                <a:latin typeface="+mn-lt"/>
                <a:ea typeface="ヒラギノ角ゴ Pro W3" pitchFamily="-28" charset="-128"/>
              </a:rPr>
              <a:t>. 770), in base all’ aliquota media di tassazione IRPEF del lavoratore dei </a:t>
            </a:r>
            <a:r>
              <a:rPr lang="it-IT" altLang="it-IT" sz="2000" b="1" dirty="0">
                <a:latin typeface="+mn-lt"/>
                <a:ea typeface="ヒラギノ角ゴ Pro W3" pitchFamily="-28" charset="-128"/>
              </a:rPr>
              <a:t>cinque anni</a:t>
            </a:r>
            <a:r>
              <a:rPr lang="it-IT" altLang="it-IT" sz="2000" dirty="0">
                <a:latin typeface="+mn-lt"/>
                <a:ea typeface="ヒラギノ角ゴ Pro W3" pitchFamily="-28" charset="-128"/>
              </a:rPr>
              <a:t> precedenti a quello della cessazione del rapporto di lavoro</a:t>
            </a:r>
          </a:p>
          <a:p>
            <a:pPr algn="just" eaLnBrk="1" hangingPunct="1">
              <a:spcBef>
                <a:spcPct val="0"/>
              </a:spcBef>
              <a:buFontTx/>
              <a:buNone/>
            </a:pPr>
            <a:endParaRPr lang="it-IT" altLang="it-IT" sz="2000" dirty="0">
              <a:latin typeface="Microsoft Sans Serif" pitchFamily="34" charset="0"/>
              <a:ea typeface="ヒラギノ角ゴ Pro W3" pitchFamily="-28" charset="-128"/>
            </a:endParaRPr>
          </a:p>
          <a:p>
            <a:pPr algn="just" eaLnBrk="1" hangingPunct="1">
              <a:spcBef>
                <a:spcPct val="0"/>
              </a:spcBef>
              <a:buFontTx/>
              <a:buNone/>
            </a:pPr>
            <a:r>
              <a:rPr lang="it-IT" altLang="it-IT" sz="2000" dirty="0">
                <a:latin typeface="Microsoft Sans Serif" pitchFamily="34" charset="0"/>
                <a:ea typeface="ヒラギノ角ゴ Pro W3" pitchFamily="-28" charset="-128"/>
              </a:rPr>
              <a:t> 	</a:t>
            </a:r>
          </a:p>
        </p:txBody>
      </p:sp>
      <p:sp>
        <p:nvSpPr>
          <p:cNvPr id="109572" name="Text Box 4"/>
          <p:cNvSpPr txBox="1">
            <a:spLocks noChangeArrowheads="1"/>
          </p:cNvSpPr>
          <p:nvPr/>
        </p:nvSpPr>
        <p:spPr bwMode="auto">
          <a:xfrm>
            <a:off x="539750" y="3357563"/>
            <a:ext cx="8280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endParaRPr lang="it-IT" altLang="it-IT" sz="1600">
              <a:latin typeface="Microsoft Sans Serif" pitchFamily="34" charset="0"/>
              <a:ea typeface="ヒラギノ角ゴ Pro W3" pitchFamily="-28" charset="-128"/>
            </a:endParaRPr>
          </a:p>
        </p:txBody>
      </p:sp>
      <p:sp>
        <p:nvSpPr>
          <p:cNvPr id="4" name="Segnaposto numero diapositiva 3"/>
          <p:cNvSpPr>
            <a:spLocks noGrp="1"/>
          </p:cNvSpPr>
          <p:nvPr>
            <p:ph type="sldNum" sz="quarter" idx="12"/>
          </p:nvPr>
        </p:nvSpPr>
        <p:spPr/>
        <p:txBody>
          <a:bodyPr/>
          <a:lstStyle/>
          <a:p>
            <a:fld id="{E7A41E1B-4F70-4964-A407-84C68BE8251C}" type="slidenum">
              <a:rPr lang="it-IT" smtClean="0">
                <a:solidFill>
                  <a:schemeClr val="tx1"/>
                </a:solidFill>
              </a:rPr>
              <a:t>8</a:t>
            </a:fld>
            <a:endParaRPr lang="it-IT">
              <a:solidFill>
                <a:schemeClr val="tx1"/>
              </a:solidFill>
            </a:endParaRPr>
          </a:p>
        </p:txBody>
      </p:sp>
      <p:sp>
        <p:nvSpPr>
          <p:cNvPr id="2" name="Segnaposto piè di pagina 1"/>
          <p:cNvSpPr>
            <a:spLocks noGrp="1"/>
          </p:cNvSpPr>
          <p:nvPr>
            <p:ph type="ftr" sz="quarter" idx="11"/>
          </p:nvPr>
        </p:nvSpPr>
        <p:spPr/>
        <p:txBody>
          <a:bodyPr/>
          <a:lstStyle/>
          <a:p>
            <a:r>
              <a:rPr lang="it-IT"/>
              <a:t>Avv. Renato Scorcelli  </a:t>
            </a:r>
          </a:p>
          <a:p>
            <a:r>
              <a:rPr lang="it-IT"/>
              <a:t>rscorcelli@splegal.it </a:t>
            </a:r>
            <a:endParaRPr lang="it-IT" dirty="0"/>
          </a:p>
        </p:txBody>
      </p:sp>
    </p:spTree>
    <p:extLst>
      <p:ext uri="{BB962C8B-B14F-4D97-AF65-F5344CB8AC3E}">
        <p14:creationId xmlns:p14="http://schemas.microsoft.com/office/powerpoint/2010/main" val="2480700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p:cNvSpPr>
          <p:nvPr/>
        </p:nvSpPr>
        <p:spPr bwMode="auto">
          <a:xfrm>
            <a:off x="1619250" y="404813"/>
            <a:ext cx="68453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it-IT" sz="2400" b="1">
              <a:latin typeface="Optima" pitchFamily="-28" charset="0"/>
              <a:ea typeface="ヒラギノ角ゴ Pro W3" pitchFamily="-28" charset="-128"/>
              <a:sym typeface="Optima" pitchFamily="-28" charset="0"/>
            </a:endParaRPr>
          </a:p>
        </p:txBody>
      </p:sp>
      <p:sp>
        <p:nvSpPr>
          <p:cNvPr id="113667" name="Text Box 3"/>
          <p:cNvSpPr txBox="1">
            <a:spLocks noChangeArrowheads="1"/>
          </p:cNvSpPr>
          <p:nvPr/>
        </p:nvSpPr>
        <p:spPr bwMode="auto">
          <a:xfrm>
            <a:off x="468313" y="1189776"/>
            <a:ext cx="8280400" cy="4308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spcBef>
                <a:spcPct val="0"/>
              </a:spcBef>
              <a:buFontTx/>
              <a:buNone/>
            </a:pPr>
            <a:endParaRPr lang="it-IT" altLang="it-IT" sz="1800" u="sng" dirty="0">
              <a:latin typeface="+mn-lt"/>
              <a:ea typeface="ヒラギノ角ゴ Pro W3" pitchFamily="-28" charset="-128"/>
            </a:endParaRPr>
          </a:p>
          <a:p>
            <a:pPr algn="ctr" eaLnBrk="1" hangingPunct="1">
              <a:spcBef>
                <a:spcPct val="0"/>
              </a:spcBef>
              <a:buFontTx/>
              <a:buNone/>
            </a:pPr>
            <a:r>
              <a:rPr lang="it-IT" altLang="it-IT" sz="2400" dirty="0">
                <a:latin typeface="+mn-lt"/>
                <a:ea typeface="ヒラギノ角ゴ Pro W3" pitchFamily="-28" charset="-128"/>
              </a:rPr>
              <a:t>Art. 17 (già art. 16) TUIR: Tassazione separata</a:t>
            </a:r>
          </a:p>
          <a:p>
            <a:pPr algn="just" eaLnBrk="1" hangingPunct="1">
              <a:spcBef>
                <a:spcPct val="0"/>
              </a:spcBef>
              <a:buFontTx/>
              <a:buNone/>
            </a:pPr>
            <a:endParaRPr lang="it-IT" altLang="it-IT" sz="2400" dirty="0">
              <a:latin typeface="+mn-lt"/>
              <a:ea typeface="ヒラギノ角ゴ Pro W3" pitchFamily="-28" charset="-128"/>
            </a:endParaRPr>
          </a:p>
          <a:p>
            <a:pPr algn="ctr" eaLnBrk="1" hangingPunct="1">
              <a:spcBef>
                <a:spcPct val="0"/>
              </a:spcBef>
              <a:buFontTx/>
              <a:buNone/>
            </a:pPr>
            <a:r>
              <a:rPr lang="it-IT" altLang="it-IT" sz="2400" b="1" dirty="0">
                <a:latin typeface="+mn-lt"/>
                <a:ea typeface="ヒラギノ角ゴ Pro W3" pitchFamily="-28" charset="-128"/>
              </a:rPr>
              <a:t>Agenzia Entrate circ. 20/3/2001 n. 29</a:t>
            </a:r>
          </a:p>
          <a:p>
            <a:pPr algn="just" eaLnBrk="1" hangingPunct="1">
              <a:spcBef>
                <a:spcPct val="0"/>
              </a:spcBef>
              <a:buFontTx/>
              <a:buNone/>
            </a:pPr>
            <a:endParaRPr lang="it-IT" altLang="it-IT" sz="2400" dirty="0">
              <a:latin typeface="+mn-lt"/>
              <a:ea typeface="ヒラギノ角ゴ Pro W3" pitchFamily="-28" charset="-128"/>
            </a:endParaRPr>
          </a:p>
          <a:p>
            <a:pPr algn="just" eaLnBrk="1" hangingPunct="1">
              <a:spcBef>
                <a:spcPct val="0"/>
              </a:spcBef>
              <a:buFontTx/>
              <a:buNone/>
            </a:pPr>
            <a:endParaRPr lang="it-IT" altLang="it-IT" sz="2400" dirty="0">
              <a:latin typeface="+mn-lt"/>
              <a:ea typeface="ヒラギノ角ゴ Pro W3" pitchFamily="-28" charset="-128"/>
            </a:endParaRPr>
          </a:p>
          <a:p>
            <a:pPr algn="just" eaLnBrk="1" hangingPunct="1">
              <a:spcBef>
                <a:spcPct val="0"/>
              </a:spcBef>
              <a:buFontTx/>
              <a:buNone/>
            </a:pPr>
            <a:endParaRPr lang="it-IT" altLang="it-IT" sz="2400" dirty="0">
              <a:latin typeface="+mn-lt"/>
              <a:ea typeface="ヒラギノ角ゴ Pro W3" pitchFamily="-28" charset="-128"/>
            </a:endParaRPr>
          </a:p>
          <a:p>
            <a:pPr algn="just" eaLnBrk="1" hangingPunct="1">
              <a:spcBef>
                <a:spcPct val="0"/>
              </a:spcBef>
              <a:buFontTx/>
              <a:buNone/>
            </a:pPr>
            <a:r>
              <a:rPr lang="it-IT" altLang="it-IT" sz="2400" i="1" dirty="0">
                <a:latin typeface="+mn-lt"/>
                <a:ea typeface="ヒラギノ角ゴ Pro W3" pitchFamily="-28" charset="-128"/>
              </a:rPr>
              <a:t>Art. 17, </a:t>
            </a:r>
            <a:r>
              <a:rPr lang="it-IT" altLang="it-IT" sz="2400" i="1" dirty="0" err="1">
                <a:latin typeface="+mn-lt"/>
                <a:ea typeface="ヒラギノ角ゴ Pro W3" pitchFamily="-28" charset="-128"/>
              </a:rPr>
              <a:t>lett</a:t>
            </a:r>
            <a:r>
              <a:rPr lang="it-IT" altLang="it-IT" sz="2400" i="1" dirty="0">
                <a:latin typeface="+mn-lt"/>
                <a:ea typeface="ヒラギノ角ゴ Pro W3" pitchFamily="-28" charset="-128"/>
              </a:rPr>
              <a:t>. a) TUIR </a:t>
            </a:r>
            <a:r>
              <a:rPr lang="it-IT" altLang="it-IT" sz="2400" dirty="0">
                <a:latin typeface="+mn-lt"/>
                <a:ea typeface="ヒラギノ角ゴ Pro W3" pitchFamily="-28" charset="-128"/>
              </a:rPr>
              <a:t>è </a:t>
            </a:r>
            <a:r>
              <a:rPr lang="it-IT" altLang="it-IT" sz="2400" b="1" dirty="0">
                <a:latin typeface="+mn-lt"/>
                <a:ea typeface="ヒラギノ角ゴ Pro W3" pitchFamily="-28" charset="-128"/>
              </a:rPr>
              <a:t>applicabile</a:t>
            </a:r>
            <a:r>
              <a:rPr lang="it-IT" altLang="it-IT" sz="2400" dirty="0">
                <a:latin typeface="+mn-lt"/>
                <a:ea typeface="ヒラギノ角ゴ Pro W3" pitchFamily="-28" charset="-128"/>
              </a:rPr>
              <a:t> alle somme corrisposte nell’ambito di </a:t>
            </a:r>
            <a:r>
              <a:rPr lang="it-IT" altLang="it-IT" sz="2400" b="1" dirty="0">
                <a:latin typeface="+mn-lt"/>
                <a:ea typeface="ヒラギノ角ゴ Pro W3" pitchFamily="-28" charset="-128"/>
              </a:rPr>
              <a:t>transazioni</a:t>
            </a:r>
            <a:r>
              <a:rPr lang="it-IT" altLang="it-IT" sz="2400" dirty="0">
                <a:latin typeface="+mn-lt"/>
                <a:ea typeface="ヒラギノ角ゴ Pro W3" pitchFamily="-28" charset="-128"/>
              </a:rPr>
              <a:t> </a:t>
            </a:r>
            <a:r>
              <a:rPr lang="it-IT" altLang="it-IT" sz="2400" b="1" dirty="0">
                <a:latin typeface="+mn-lt"/>
                <a:ea typeface="ヒラギノ角ゴ Pro W3" pitchFamily="-28" charset="-128"/>
              </a:rPr>
              <a:t>relative</a:t>
            </a:r>
            <a:r>
              <a:rPr lang="it-IT" altLang="it-IT" sz="2400" dirty="0">
                <a:latin typeface="+mn-lt"/>
                <a:ea typeface="ヒラギノ角ゴ Pro W3" pitchFamily="-28" charset="-128"/>
              </a:rPr>
              <a:t> “</a:t>
            </a:r>
            <a:r>
              <a:rPr lang="it-IT" altLang="it-IT" sz="2400" i="1" dirty="0">
                <a:latin typeface="+mn-lt"/>
                <a:ea typeface="ヒラギノ角ゴ Pro W3" pitchFamily="-28" charset="-128"/>
              </a:rPr>
              <a:t>alla </a:t>
            </a:r>
            <a:r>
              <a:rPr lang="it-IT" altLang="it-IT" sz="2400" b="1" i="1" dirty="0">
                <a:latin typeface="+mn-lt"/>
                <a:ea typeface="ヒラギノ角ゴ Pro W3" pitchFamily="-28" charset="-128"/>
              </a:rPr>
              <a:t>risoluzione del rapporto di lavoro</a:t>
            </a:r>
            <a:r>
              <a:rPr lang="it-IT" altLang="it-IT" sz="2400" dirty="0">
                <a:latin typeface="+mn-lt"/>
                <a:ea typeface="ヒラギノ角ゴ Pro W3" pitchFamily="-28" charset="-128"/>
              </a:rPr>
              <a:t>”</a:t>
            </a:r>
            <a:endParaRPr lang="it-IT" altLang="it-IT" sz="1800" dirty="0">
              <a:latin typeface="+mn-lt"/>
              <a:ea typeface="ヒラギノ角ゴ Pro W3" pitchFamily="-28" charset="-128"/>
            </a:endParaRPr>
          </a:p>
          <a:p>
            <a:pPr algn="just" eaLnBrk="1" hangingPunct="1">
              <a:spcBef>
                <a:spcPct val="0"/>
              </a:spcBef>
              <a:buFontTx/>
              <a:buNone/>
            </a:pPr>
            <a:endParaRPr lang="it-IT" altLang="it-IT" sz="2000" dirty="0">
              <a:latin typeface="Microsoft Sans Serif" pitchFamily="34" charset="0"/>
              <a:ea typeface="ヒラギノ角ゴ Pro W3" pitchFamily="-28" charset="-128"/>
            </a:endParaRPr>
          </a:p>
          <a:p>
            <a:pPr algn="just" eaLnBrk="1" hangingPunct="1">
              <a:spcBef>
                <a:spcPct val="0"/>
              </a:spcBef>
              <a:buFontTx/>
              <a:buNone/>
            </a:pPr>
            <a:r>
              <a:rPr lang="it-IT" altLang="it-IT" sz="2000" dirty="0">
                <a:latin typeface="Microsoft Sans Serif" pitchFamily="34" charset="0"/>
                <a:ea typeface="ヒラギノ角ゴ Pro W3" pitchFamily="-28" charset="-128"/>
              </a:rPr>
              <a:t> 	</a:t>
            </a:r>
          </a:p>
        </p:txBody>
      </p:sp>
      <p:sp>
        <p:nvSpPr>
          <p:cNvPr id="113668" name="Text Box 4"/>
          <p:cNvSpPr txBox="1">
            <a:spLocks noChangeArrowheads="1"/>
          </p:cNvSpPr>
          <p:nvPr/>
        </p:nvSpPr>
        <p:spPr bwMode="auto">
          <a:xfrm>
            <a:off x="539750" y="3357563"/>
            <a:ext cx="8280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endParaRPr lang="it-IT" altLang="it-IT" sz="1600">
              <a:latin typeface="Microsoft Sans Serif" pitchFamily="34" charset="0"/>
              <a:ea typeface="ヒラギノ角ゴ Pro W3" pitchFamily="-28" charset="-128"/>
            </a:endParaRPr>
          </a:p>
        </p:txBody>
      </p:sp>
      <p:sp>
        <p:nvSpPr>
          <p:cNvPr id="113669" name="AutoShape 5"/>
          <p:cNvSpPr>
            <a:spLocks noChangeArrowheads="1"/>
          </p:cNvSpPr>
          <p:nvPr/>
        </p:nvSpPr>
        <p:spPr bwMode="auto">
          <a:xfrm>
            <a:off x="4288738" y="2827391"/>
            <a:ext cx="287338" cy="503238"/>
          </a:xfrm>
          <a:prstGeom prst="downArrow">
            <a:avLst>
              <a:gd name="adj1" fmla="val 50000"/>
              <a:gd name="adj2" fmla="val 4378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it-IT" altLang="it-IT" sz="1000">
              <a:latin typeface="Calibri" pitchFamily="34" charset="0"/>
            </a:endParaRPr>
          </a:p>
        </p:txBody>
      </p:sp>
      <p:sp>
        <p:nvSpPr>
          <p:cNvPr id="4" name="Segnaposto numero diapositiva 3"/>
          <p:cNvSpPr>
            <a:spLocks noGrp="1"/>
          </p:cNvSpPr>
          <p:nvPr>
            <p:ph type="sldNum" sz="quarter" idx="12"/>
          </p:nvPr>
        </p:nvSpPr>
        <p:spPr/>
        <p:txBody>
          <a:bodyPr/>
          <a:lstStyle/>
          <a:p>
            <a:fld id="{E7A41E1B-4F70-4964-A407-84C68BE8251C}" type="slidenum">
              <a:rPr lang="it-IT" smtClean="0">
                <a:solidFill>
                  <a:schemeClr val="tx1"/>
                </a:solidFill>
              </a:rPr>
              <a:t>9</a:t>
            </a:fld>
            <a:endParaRPr lang="it-IT" dirty="0">
              <a:solidFill>
                <a:schemeClr val="tx1"/>
              </a:solidFill>
            </a:endParaRPr>
          </a:p>
        </p:txBody>
      </p:sp>
      <p:sp>
        <p:nvSpPr>
          <p:cNvPr id="2" name="Segnaposto piè di pagina 1"/>
          <p:cNvSpPr>
            <a:spLocks noGrp="1"/>
          </p:cNvSpPr>
          <p:nvPr>
            <p:ph type="ftr" sz="quarter" idx="11"/>
          </p:nvPr>
        </p:nvSpPr>
        <p:spPr/>
        <p:txBody>
          <a:bodyPr/>
          <a:lstStyle/>
          <a:p>
            <a:r>
              <a:rPr lang="it-IT"/>
              <a:t>Avv. Renato Scorcelli  </a:t>
            </a:r>
          </a:p>
          <a:p>
            <a:r>
              <a:rPr lang="it-IT"/>
              <a:t>rscorcelli@splegal.it </a:t>
            </a:r>
            <a:endParaRPr lang="it-IT" dirty="0"/>
          </a:p>
        </p:txBody>
      </p:sp>
    </p:spTree>
    <p:extLst>
      <p:ext uri="{BB962C8B-B14F-4D97-AF65-F5344CB8AC3E}">
        <p14:creationId xmlns:p14="http://schemas.microsoft.com/office/powerpoint/2010/main" val="213642433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resentazione vuota">
  <a:themeElements>
    <a:clrScheme name="Presentazione vuo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sentazione vuo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2400" b="0" i="0" u="none" strike="noStrike" cap="none" normalizeH="0" baseline="0" smtClean="0">
            <a:ln>
              <a:noFill/>
            </a:ln>
            <a:solidFill>
              <a:schemeClr val="tx1"/>
            </a:solidFill>
            <a:effectLst/>
            <a:latin typeface="Calibri"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2400" b="0" i="0" u="none" strike="noStrike" cap="none" normalizeH="0" baseline="0" smtClean="0">
            <a:ln>
              <a:noFill/>
            </a:ln>
            <a:solidFill>
              <a:schemeClr val="tx1"/>
            </a:solidFill>
            <a:effectLst/>
            <a:latin typeface="Calibri" pitchFamily="34" charset="0"/>
          </a:defRPr>
        </a:defPPr>
      </a:lstStyle>
    </a:lnDef>
  </a:objectDefaults>
  <a:extraClrSchemeLst>
    <a:extraClrScheme>
      <a:clrScheme name="Presentazione vuo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zione vuo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zione vuo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zione vuo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zione vuo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zione vuo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zione vuota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zione vuo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zione vuo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zione vuo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zione vuo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zione vuo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3704</TotalTime>
  <Words>7275</Words>
  <Application>Microsoft Office PowerPoint</Application>
  <PresentationFormat>Presentazione su schermo (4:3)</PresentationFormat>
  <Paragraphs>929</Paragraphs>
  <Slides>75</Slides>
  <Notes>5</Notes>
  <HiddenSlides>0</HiddenSlides>
  <MMClips>0</MMClips>
  <ScaleCrop>false</ScaleCrop>
  <HeadingPairs>
    <vt:vector size="6" baseType="variant">
      <vt:variant>
        <vt:lpstr>Caratteri utilizzati</vt:lpstr>
      </vt:variant>
      <vt:variant>
        <vt:i4>7</vt:i4>
      </vt:variant>
      <vt:variant>
        <vt:lpstr>Tema</vt:lpstr>
      </vt:variant>
      <vt:variant>
        <vt:i4>3</vt:i4>
      </vt:variant>
      <vt:variant>
        <vt:lpstr>Titoli diapositive</vt:lpstr>
      </vt:variant>
      <vt:variant>
        <vt:i4>75</vt:i4>
      </vt:variant>
    </vt:vector>
  </HeadingPairs>
  <TitlesOfParts>
    <vt:vector size="85" baseType="lpstr">
      <vt:lpstr>Arial</vt:lpstr>
      <vt:lpstr>Calibri</vt:lpstr>
      <vt:lpstr>Microsoft Sans Serif</vt:lpstr>
      <vt:lpstr>Optima</vt:lpstr>
      <vt:lpstr>Times New Roman</vt:lpstr>
      <vt:lpstr>Wingdings</vt:lpstr>
      <vt:lpstr>ヒラギノ角ゴ Pro W3</vt:lpstr>
      <vt:lpstr>Tema di Office</vt:lpstr>
      <vt:lpstr>Presentazione vuota</vt:lpstr>
      <vt:lpstr>1_Tema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 </vt:lpstr>
      <vt:lpstr> </vt:lpstr>
      <vt:lpstr>Presentazione standard di PowerPoint</vt:lpstr>
      <vt:lpstr>Presentazione standard di PowerPoint</vt:lpstr>
      <vt:lpstr>Presentazione standard di PowerPoint</vt:lpstr>
      <vt:lpstr>Presentazione standard di PowerPoint</vt:lpstr>
      <vt:lpstr>Art. 6 TUIR Risarcimento danni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 Controversie tra sostituto e sostituito</vt:lpstr>
      <vt:lpstr> Controversie tra sostituto e sostituito</vt:lpstr>
      <vt:lpstr>   Responsabilità solidale (es. appalto e somministrazione) e ritenute</vt:lpstr>
      <vt:lpstr> Pignoramento presso terzi e ritenute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Art. 2113, c. 4 c.c.</vt:lpstr>
      <vt:lpstr>Art. 2113, c. 4 c.c. - sede sindacale</vt:lpstr>
      <vt:lpstr>Art. 2113, c. 4 c.c. - sede sindacale</vt:lpstr>
      <vt:lpstr>Art. 2113, c. 4 c.c. - sede sindacale</vt:lpstr>
      <vt:lpstr>Art. 2113, c. 4 c.c. - sede sindacale</vt:lpstr>
      <vt:lpstr>Art. 2113, c. 4 c.c. - sede sindacale</vt:lpstr>
      <vt:lpstr>Art. 2113, c. 4 c.c. - sede sindacale</vt:lpstr>
      <vt:lpstr>Art. 2113, c. 4 c.c. - sede sindacale</vt:lpstr>
      <vt:lpstr>Presentazione standard di PowerPoint</vt:lpstr>
      <vt:lpstr>Art. 2113, c. 4 c.c. - sede sindacale</vt:lpstr>
      <vt:lpstr>Art. 2113, c. 4 c.c. - sede sindacale</vt:lpstr>
      <vt:lpstr>Art. 2113, c. 4 c.c. - sede sindacale</vt:lpstr>
      <vt:lpstr>Art. 2113, c. 4 c.c. - sede sindacale</vt:lpstr>
      <vt:lpstr>Art. 2113, c. 4 c.c. - sede sindacale</vt:lpstr>
      <vt:lpstr>Art. 2113, c. 4 c.c. - sede sindacale</vt:lpstr>
      <vt:lpstr>Art. 2113, c. 4 c.c. sede sindacale – aspetti procedurali</vt:lpstr>
      <vt:lpstr>Art. 2113, c. 4 c.c. - sede sindacale</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rscorcelli@mobileemail.vodafone.it</dc:creator>
  <cp:lastModifiedBy>Antonella Tossani</cp:lastModifiedBy>
  <cp:revision>202</cp:revision>
  <cp:lastPrinted>2019-06-13T07:45:56Z</cp:lastPrinted>
  <dcterms:created xsi:type="dcterms:W3CDTF">2015-12-09T18:03:57Z</dcterms:created>
  <dcterms:modified xsi:type="dcterms:W3CDTF">2019-06-17T08:14:42Z</dcterms:modified>
</cp:coreProperties>
</file>