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notesMasterIdLst>
    <p:notesMasterId r:id="rId58"/>
  </p:notesMasterIdLst>
  <p:handoutMasterIdLst>
    <p:handoutMasterId r:id="rId59"/>
  </p:handoutMasterIdLst>
  <p:sldIdLst>
    <p:sldId id="1124" r:id="rId2"/>
    <p:sldId id="357" r:id="rId3"/>
    <p:sldId id="1113" r:id="rId4"/>
    <p:sldId id="1114" r:id="rId5"/>
    <p:sldId id="1115" r:id="rId6"/>
    <p:sldId id="1116" r:id="rId7"/>
    <p:sldId id="694" r:id="rId8"/>
    <p:sldId id="1122" r:id="rId9"/>
    <p:sldId id="1123" r:id="rId10"/>
    <p:sldId id="1138" r:id="rId11"/>
    <p:sldId id="1139" r:id="rId12"/>
    <p:sldId id="1140" r:id="rId13"/>
    <p:sldId id="1099" r:id="rId14"/>
    <p:sldId id="505" r:id="rId15"/>
    <p:sldId id="453" r:id="rId16"/>
    <p:sldId id="456" r:id="rId17"/>
    <p:sldId id="457" r:id="rId18"/>
    <p:sldId id="522" r:id="rId19"/>
    <p:sldId id="465" r:id="rId20"/>
    <p:sldId id="466" r:id="rId21"/>
    <p:sldId id="469" r:id="rId22"/>
    <p:sldId id="470" r:id="rId23"/>
    <p:sldId id="471" r:id="rId24"/>
    <p:sldId id="472" r:id="rId25"/>
    <p:sldId id="358" r:id="rId26"/>
    <p:sldId id="361" r:id="rId27"/>
    <p:sldId id="581" r:id="rId28"/>
    <p:sldId id="586" r:id="rId29"/>
    <p:sldId id="597" r:id="rId30"/>
    <p:sldId id="598" r:id="rId31"/>
    <p:sldId id="1141" r:id="rId32"/>
    <p:sldId id="1142" r:id="rId33"/>
    <p:sldId id="1172" r:id="rId34"/>
    <p:sldId id="1166" r:id="rId35"/>
    <p:sldId id="1143" r:id="rId36"/>
    <p:sldId id="1144" r:id="rId37"/>
    <p:sldId id="1145" r:id="rId38"/>
    <p:sldId id="1146" r:id="rId39"/>
    <p:sldId id="1147" r:id="rId40"/>
    <p:sldId id="1148" r:id="rId41"/>
    <p:sldId id="1167" r:id="rId42"/>
    <p:sldId id="1168" r:id="rId43"/>
    <p:sldId id="1169" r:id="rId44"/>
    <p:sldId id="1170" r:id="rId45"/>
    <p:sldId id="1171" r:id="rId46"/>
    <p:sldId id="1149" r:id="rId47"/>
    <p:sldId id="1150" r:id="rId48"/>
    <p:sldId id="1151" r:id="rId49"/>
    <p:sldId id="1152" r:id="rId50"/>
    <p:sldId id="1153" r:id="rId51"/>
    <p:sldId id="1155" r:id="rId52"/>
    <p:sldId id="1156" r:id="rId53"/>
    <p:sldId id="1157" r:id="rId54"/>
    <p:sldId id="1158" r:id="rId55"/>
    <p:sldId id="1159" r:id="rId56"/>
    <p:sldId id="301" r:id="rId57"/>
  </p:sldIdLst>
  <p:sldSz cx="9144000" cy="6858000" type="screen4x3"/>
  <p:notesSz cx="6788150" cy="9923463"/>
  <p:custDataLst>
    <p:tags r:id="rId60"/>
  </p:custDataLst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4046"/>
    <a:srgbClr val="DE353A"/>
    <a:srgbClr val="D3FFF4"/>
    <a:srgbClr val="FE3939"/>
    <a:srgbClr val="014A99"/>
    <a:srgbClr val="336799"/>
    <a:srgbClr val="0D8B7B"/>
    <a:srgbClr val="336699"/>
    <a:srgbClr val="006A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72" autoAdjust="0"/>
    <p:restoredTop sz="93069" autoAdjust="0"/>
  </p:normalViewPr>
  <p:slideViewPr>
    <p:cSldViewPr>
      <p:cViewPr varScale="1">
        <p:scale>
          <a:sx n="107" d="100"/>
          <a:sy n="107" d="100"/>
        </p:scale>
        <p:origin x="228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532" cy="4978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5047" y="0"/>
            <a:ext cx="2941532" cy="4978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49A6A-5B36-49B0-82E8-ADEB55574FC3}" type="datetimeFigureOut">
              <a:rPr lang="it-IT" smtClean="0"/>
              <a:pPr/>
              <a:t>10/06/2019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5568"/>
            <a:ext cx="2941532" cy="4978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5047" y="9425568"/>
            <a:ext cx="2941532" cy="4978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C8BDF-FC9A-440C-A3B7-0A03646E9EF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50832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5047" y="0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D3566B7-6B83-4689-A259-D0DFF54BF64E}" type="datetimeFigureOut">
              <a:rPr lang="it-IT"/>
              <a:pPr>
                <a:defRPr/>
              </a:pPr>
              <a:t>10/06/2019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8815" y="4713645"/>
            <a:ext cx="5430520" cy="44655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5568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5047" y="9425568"/>
            <a:ext cx="2941532" cy="49617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3EA9C40A-7C3D-497B-8849-699C59527AC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28746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6042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E920329-481E-431D-AD85-B4A9C0302748}" type="slidenum">
              <a:rPr lang="it-IT" altLang="it-IT"/>
              <a:pPr/>
              <a:t>1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536848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062247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5D1861-98A4-4EB0-9E64-F665F5C79723}" type="slidenum">
              <a:rPr lang="it-IT" altLang="it-IT">
                <a:ea typeface="MS PGothic" pitchFamily="34" charset="-128"/>
              </a:rPr>
              <a:pPr/>
              <a:t>25</a:t>
            </a:fld>
            <a:endParaRPr lang="it-IT" altLang="it-IT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5D1861-98A4-4EB0-9E64-F665F5C79723}" type="slidenum">
              <a:rPr lang="it-IT" altLang="it-IT">
                <a:ea typeface="MS PGothic" pitchFamily="34" charset="-128"/>
              </a:rPr>
              <a:pPr/>
              <a:t>26</a:t>
            </a:fld>
            <a:endParaRPr lang="it-IT" altLang="it-IT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4403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473029"/>
            <a:fld id="{F77F68E3-793A-4676-AB2A-2F528ED37DF6}" type="slidenum">
              <a:rPr lang="it-IT" altLang="it-IT" smtClean="0">
                <a:solidFill>
                  <a:srgbClr val="000000"/>
                </a:solidFill>
                <a:ea typeface="ＭＳ Ｐゴシック" pitchFamily="34" charset="-128"/>
              </a:rPr>
              <a:pPr defTabSz="473029"/>
              <a:t>29</a:t>
            </a:fld>
            <a:endParaRPr lang="it-IT" altLang="it-IT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98094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4506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473029"/>
            <a:fld id="{CE2764FE-47E1-48C7-824C-9B039E0181ED}" type="slidenum">
              <a:rPr lang="it-IT" altLang="it-IT" smtClean="0">
                <a:solidFill>
                  <a:srgbClr val="000000"/>
                </a:solidFill>
                <a:ea typeface="ＭＳ Ｐゴシック" pitchFamily="34" charset="-128"/>
              </a:rPr>
              <a:pPr defTabSz="473029"/>
              <a:t>30</a:t>
            </a:fld>
            <a:endParaRPr lang="it-IT" altLang="it-IT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96296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6042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E920329-481E-431D-AD85-B4A9C0302748}" type="slidenum">
              <a:rPr lang="it-IT" altLang="it-IT"/>
              <a:pPr/>
              <a:t>34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972502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926340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877129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3AE73B6-25FC-4FCB-9352-6F57786A9476}" type="slidenum">
              <a:rPr lang="it-IT" altLang="it-IT">
                <a:solidFill>
                  <a:prstClr val="black"/>
                </a:solidFill>
              </a:rPr>
              <a:pPr/>
              <a:t>51</a:t>
            </a:fld>
            <a:endParaRPr lang="it-IT" altLang="it-IT">
              <a:solidFill>
                <a:prstClr val="black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66682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3AE73B6-25FC-4FCB-9352-6F57786A9476}" type="slidenum">
              <a:rPr lang="it-IT" altLang="it-IT">
                <a:solidFill>
                  <a:prstClr val="black"/>
                </a:solidFill>
              </a:rPr>
              <a:pPr/>
              <a:t>52</a:t>
            </a:fld>
            <a:endParaRPr lang="it-IT" altLang="it-IT">
              <a:solidFill>
                <a:prstClr val="black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01756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408538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3AE73B6-25FC-4FCB-9352-6F57786A9476}" type="slidenum">
              <a:rPr lang="it-IT" altLang="it-IT">
                <a:solidFill>
                  <a:prstClr val="black"/>
                </a:solidFill>
              </a:rPr>
              <a:pPr/>
              <a:t>53</a:t>
            </a:fld>
            <a:endParaRPr lang="it-IT" altLang="it-IT">
              <a:solidFill>
                <a:prstClr val="black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877402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3AE73B6-25FC-4FCB-9352-6F57786A9476}" type="slidenum">
              <a:rPr lang="it-IT" altLang="it-IT">
                <a:solidFill>
                  <a:prstClr val="black"/>
                </a:solidFill>
              </a:rPr>
              <a:pPr/>
              <a:t>54</a:t>
            </a:fld>
            <a:endParaRPr lang="it-IT" altLang="it-IT">
              <a:solidFill>
                <a:prstClr val="black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964923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3AE73B6-25FC-4FCB-9352-6F57786A9476}" type="slidenum">
              <a:rPr lang="it-IT" altLang="it-IT">
                <a:solidFill>
                  <a:prstClr val="black"/>
                </a:solidFill>
              </a:rPr>
              <a:pPr/>
              <a:t>55</a:t>
            </a:fld>
            <a:endParaRPr lang="it-IT" altLang="it-IT">
              <a:solidFill>
                <a:prstClr val="black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430727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46343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70309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89151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90057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5F8D6D-45C7-4A97-8B00-1AC39CA3297C}" type="slidenum">
              <a:rPr lang="it-IT" altLang="it-IT" smtClean="0"/>
              <a:pPr/>
              <a:t>7</a:t>
            </a:fld>
            <a:endParaRPr lang="it-IT" altLang="it-IT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59465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5F8D6D-45C7-4A97-8B00-1AC39CA3297C}" type="slidenum">
              <a:rPr lang="it-IT" altLang="it-IT" smtClean="0"/>
              <a:pPr/>
              <a:t>8</a:t>
            </a:fld>
            <a:endParaRPr lang="it-IT" altLang="it-IT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501385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5F8D6D-45C7-4A97-8B00-1AC39CA3297C}" type="slidenum">
              <a:rPr lang="it-IT" altLang="it-IT" smtClean="0"/>
              <a:pPr/>
              <a:t>9</a:t>
            </a:fld>
            <a:endParaRPr lang="it-IT" altLang="it-IT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546893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68918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492CA8-BD82-4093-9B79-E295836A92A8}" type="datetime1">
              <a:rPr lang="it-IT" smtClean="0"/>
              <a:pPr>
                <a:defRPr/>
              </a:pPr>
              <a:t>10/06/2019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979B2-9FFF-412E-B8F5-1E9AF96E9123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98070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97470C-8AC9-4A1B-BF7F-F37F708D5F7D}" type="datetime1">
              <a:rPr lang="it-IT" smtClean="0"/>
              <a:pPr>
                <a:defRPr/>
              </a:pPr>
              <a:t>10/06/2019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88FCD-E192-444D-B285-60A793F5C32D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1887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455D22-35A8-4E71-B44E-9553FD264319}" type="datetime1">
              <a:rPr lang="it-IT" smtClean="0"/>
              <a:pPr>
                <a:defRPr/>
              </a:pPr>
              <a:t>10/06/2019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9433-A662-4031-9DEE-4BE75F7549F5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5638292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30200" y="821668"/>
            <a:ext cx="8102600" cy="9912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4D4D4D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3"/>
          </p:nvPr>
        </p:nvSpPr>
        <p:spPr>
          <a:xfrm>
            <a:off x="628650" y="279400"/>
            <a:ext cx="7780337" cy="3041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cap="none" baseline="0">
                <a:solidFill>
                  <a:srgbClr val="4D4D4D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1" name="Segnaposto testo 10"/>
          <p:cNvSpPr>
            <a:spLocks noGrp="1"/>
          </p:cNvSpPr>
          <p:nvPr>
            <p:ph type="body" sz="quarter" idx="14"/>
          </p:nvPr>
        </p:nvSpPr>
        <p:spPr>
          <a:xfrm>
            <a:off x="330200" y="2032000"/>
            <a:ext cx="8102600" cy="4229100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ü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Arial" panose="020B0604020202020204" pitchFamily="34" charset="0"/>
              <a:buChar char="-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853238" y="6469063"/>
            <a:ext cx="2057400" cy="365125"/>
          </a:xfrm>
        </p:spPr>
        <p:txBody>
          <a:bodyPr/>
          <a:lstStyle>
            <a:lvl1pPr>
              <a:defRPr smtClean="0"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5338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presen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0203" y="1592758"/>
            <a:ext cx="8532849" cy="1325563"/>
          </a:xfrm>
          <a:prstGeom prst="rect">
            <a:avLst/>
          </a:prstGeom>
        </p:spPr>
        <p:txBody>
          <a:bodyPr/>
          <a:lstStyle>
            <a:lvl1pPr>
              <a:defRPr sz="4000" cap="none" baseline="0">
                <a:solidFill>
                  <a:srgbClr val="364D4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/>
          </p:nvPr>
        </p:nvSpPr>
        <p:spPr>
          <a:xfrm>
            <a:off x="684213" y="3038145"/>
            <a:ext cx="8099425" cy="101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3"/>
          </p:nvPr>
        </p:nvSpPr>
        <p:spPr>
          <a:xfrm>
            <a:off x="6678613" y="6483350"/>
            <a:ext cx="2287587" cy="374650"/>
          </a:xfrm>
        </p:spPr>
        <p:txBody>
          <a:bodyPr anchor="t"/>
          <a:lstStyle>
            <a:lvl1pPr>
              <a:defRPr sz="1000">
                <a:solidFill>
                  <a:srgbClr val="4D4D4D"/>
                </a:solidFill>
              </a:defRPr>
            </a:lvl1pPr>
          </a:lstStyle>
          <a:p>
            <a:fld id="{81B7AED4-4D14-4A7E-85FB-895C5E8E196C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0290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olo presen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0203" y="1592758"/>
            <a:ext cx="8532849" cy="1325563"/>
          </a:xfrm>
          <a:prstGeom prst="rect">
            <a:avLst/>
          </a:prstGeom>
        </p:spPr>
        <p:txBody>
          <a:bodyPr/>
          <a:lstStyle>
            <a:lvl1pPr>
              <a:defRPr sz="4000" cap="none" baseline="0">
                <a:solidFill>
                  <a:srgbClr val="364D4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/>
          </p:nvPr>
        </p:nvSpPr>
        <p:spPr>
          <a:xfrm>
            <a:off x="684213" y="3038145"/>
            <a:ext cx="8099425" cy="101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3"/>
          </p:nvPr>
        </p:nvSpPr>
        <p:spPr>
          <a:xfrm>
            <a:off x="6678613" y="6483350"/>
            <a:ext cx="2287587" cy="374650"/>
          </a:xfrm>
        </p:spPr>
        <p:txBody>
          <a:bodyPr anchor="t"/>
          <a:lstStyle>
            <a:lvl1pPr>
              <a:defRPr sz="1000">
                <a:solidFill>
                  <a:srgbClr val="4D4D4D"/>
                </a:solidFill>
              </a:defRPr>
            </a:lvl1pPr>
          </a:lstStyle>
          <a:p>
            <a:fld id="{81B7AED4-4D14-4A7E-85FB-895C5E8E196C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0290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dgm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7C6B8-7A91-4655-8FD1-B5F0E43038C3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23587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523D39-3CD5-43EB-BC45-7674279906A4}" type="datetime1">
              <a:rPr lang="it-IT" smtClean="0"/>
              <a:pPr>
                <a:defRPr/>
              </a:pPr>
              <a:t>10/06/2019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90B4-8F33-48F7-976A-2FC5081849CD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0381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E19502-4AB0-4AE8-AAF5-60A9E011B7A8}" type="datetime1">
              <a:rPr lang="it-IT" smtClean="0"/>
              <a:pPr>
                <a:defRPr/>
              </a:pPr>
              <a:t>10/06/2019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8FEFB-2E37-4D09-ADC4-ED469CFCBEE7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57845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455D22-35A8-4E71-B44E-9553FD264319}" type="datetime1">
              <a:rPr lang="it-IT" smtClean="0"/>
              <a:pPr>
                <a:defRPr/>
              </a:pPr>
              <a:t>10/06/2019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9433-A662-4031-9DEE-4BE75F7549F5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3559521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0C1444-A693-4BB9-B03C-5BEB433FFFA7}" type="datetime1">
              <a:rPr lang="it-IT" smtClean="0"/>
              <a:pPr>
                <a:defRPr/>
              </a:pPr>
              <a:t>10/06/2019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3D55-DF57-4C07-B5C0-7EB3211AC983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72170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081E89-7199-4067-BE1D-AB56EAB4E614}" type="datetime1">
              <a:rPr lang="it-IT" smtClean="0"/>
              <a:pPr>
                <a:defRPr/>
              </a:pPr>
              <a:t>10/06/2019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1DDDC-067B-4D82-A849-BBE0507E9BB9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55144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455D22-35A8-4E71-B44E-9553FD264319}" type="datetime1">
              <a:rPr lang="it-IT" smtClean="0"/>
              <a:pPr>
                <a:defRPr/>
              </a:pPr>
              <a:t>10/06/2019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9433-A662-4031-9DEE-4BE75F7549F5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388079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6975F3-B01A-4744-8106-140226F02D22}" type="datetime1">
              <a:rPr lang="it-IT" smtClean="0"/>
              <a:pPr>
                <a:defRPr/>
              </a:pPr>
              <a:t>10/06/2019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14449-C399-432F-B65D-85B6700CDFCB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3599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8BEE-ED90-4AB2-85DE-4AB17E0D91A6}" type="datetime1">
              <a:rPr lang="it-IT" smtClean="0"/>
              <a:pPr>
                <a:defRPr/>
              </a:pPr>
              <a:t>10/06/2019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10C3-8373-4AC2-A9F8-13092BCF6C11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80250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D455D22-35A8-4E71-B44E-9553FD264319}" type="datetime1">
              <a:rPr lang="it-IT" smtClean="0"/>
              <a:pPr>
                <a:defRPr/>
              </a:pPr>
              <a:t>10/06/2019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49433-A662-4031-9DEE-4BE75F7549F5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8282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675" r:id="rId14"/>
    <p:sldLayoutId id="2147483827" r:id="rId15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756"/>
          <a:stretch>
            <a:fillRect/>
          </a:stretch>
        </p:blipFill>
        <p:spPr bwMode="auto">
          <a:xfrm>
            <a:off x="-36513" y="0"/>
            <a:ext cx="91805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4"/>
          <p:cNvSpPr/>
          <p:nvPr/>
        </p:nvSpPr>
        <p:spPr>
          <a:xfrm>
            <a:off x="-36513" y="1916832"/>
            <a:ext cx="9180513" cy="2305050"/>
          </a:xfrm>
          <a:prstGeom prst="rect">
            <a:avLst/>
          </a:prstGeom>
          <a:solidFill>
            <a:srgbClr val="DE353A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it-IT" sz="2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 bwMode="auto">
          <a:xfrm>
            <a:off x="179512" y="2492896"/>
            <a:ext cx="8784976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4200"/>
              </a:lnSpc>
            </a:pPr>
            <a:r>
              <a:rPr lang="it-IT" altLang="it-IT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DICHIARAZIONI DEI REDDITI 2019 E NOVITA’ DI PERIODO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F4CBC912-C9EC-FE45-AD50-D008A0F1FF47}"/>
              </a:ext>
            </a:extLst>
          </p:cNvPr>
          <p:cNvSpPr/>
          <p:nvPr/>
        </p:nvSpPr>
        <p:spPr>
          <a:xfrm>
            <a:off x="5652120" y="6237312"/>
            <a:ext cx="3491880" cy="620688"/>
          </a:xfrm>
          <a:prstGeom prst="rect">
            <a:avLst/>
          </a:prstGeom>
          <a:solidFill>
            <a:srgbClr val="FF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Dott. Ernesto Gatto</a:t>
            </a:r>
          </a:p>
        </p:txBody>
      </p:sp>
    </p:spTree>
    <p:extLst>
      <p:ext uri="{BB962C8B-B14F-4D97-AF65-F5344CB8AC3E}">
        <p14:creationId xmlns:p14="http://schemas.microsoft.com/office/powerpoint/2010/main" val="813755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323528" y="2492896"/>
            <a:ext cx="4032448" cy="1368152"/>
          </a:xfrm>
          <a:prstGeom prst="rect">
            <a:avLst/>
          </a:prstGeom>
          <a:solidFill>
            <a:srgbClr val="DFF5FD"/>
          </a:solidFill>
          <a:ln w="19050">
            <a:solidFill>
              <a:schemeClr val="accent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385" tIns="45692" rIns="91385" bIns="45692" anchor="ctr"/>
          <a:lstStyle/>
          <a:p>
            <a:pPr algn="ctr" eaLnBrk="1" hangingPunct="1">
              <a:lnSpc>
                <a:spcPts val="2300"/>
              </a:lnSpc>
              <a:defRPr/>
            </a:pPr>
            <a:r>
              <a:rPr lang="it-IT" dirty="0">
                <a:solidFill>
                  <a:prstClr val="black"/>
                </a:solidFill>
                <a:ea typeface="ＭＳ Ｐゴシック" pitchFamily="34" charset="-128"/>
                <a:sym typeface="Wingdings" pitchFamily="2" charset="2"/>
              </a:rPr>
              <a:t>L’</a:t>
            </a:r>
            <a:r>
              <a:rPr lang="it-IT" altLang="ja-JP" dirty="0">
                <a:solidFill>
                  <a:prstClr val="black"/>
                </a:solidFill>
                <a:sym typeface="Wingdings" pitchFamily="2" charset="2"/>
              </a:rPr>
              <a:t>Irap non è dovuta da Professionisti e  Ditte con un solo dipendente che abbia mansioni di segreteria o comunque meramente esecutive</a:t>
            </a:r>
            <a:endParaRPr lang="it-IT" dirty="0">
              <a:solidFill>
                <a:prstClr val="black"/>
              </a:solidFill>
              <a:ea typeface="ＭＳ Ｐゴシック" pitchFamily="34" charset="-128"/>
              <a:sym typeface="Wingdings" pitchFamily="2" charset="2"/>
            </a:endParaRP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4572000" y="2492896"/>
            <a:ext cx="4248472" cy="1368152"/>
          </a:xfrm>
          <a:prstGeom prst="rect">
            <a:avLst/>
          </a:prstGeom>
          <a:solidFill>
            <a:srgbClr val="DFF5FD"/>
          </a:solidFill>
          <a:ln w="19050">
            <a:solidFill>
              <a:schemeClr val="accent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385" tIns="45692" rIns="91385" bIns="45692" anchor="ctr"/>
          <a:lstStyle/>
          <a:p>
            <a:pPr algn="ctr" eaLnBrk="1" hangingPunct="1">
              <a:lnSpc>
                <a:spcPts val="2300"/>
              </a:lnSpc>
              <a:defRPr/>
            </a:pPr>
            <a:r>
              <a:rPr lang="it-IT" dirty="0">
                <a:solidFill>
                  <a:prstClr val="black"/>
                </a:solidFill>
                <a:ea typeface="ＭＳ Ｐゴシック" pitchFamily="34" charset="-128"/>
              </a:rPr>
              <a:t>Naturalmente deve sussistere l’</a:t>
            </a:r>
            <a:r>
              <a:rPr lang="it-IT" altLang="ja-JP" dirty="0">
                <a:solidFill>
                  <a:prstClr val="black"/>
                </a:solidFill>
              </a:rPr>
              <a:t>altra condizione: una dotazione di beni strumentali che sia strettamente necessaria allo svolgimento dell’attività  </a:t>
            </a:r>
            <a:endParaRPr lang="it-IT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283653" name="AutoShape 4"/>
          <p:cNvSpPr>
            <a:spLocks noChangeArrowheads="1"/>
          </p:cNvSpPr>
          <p:nvPr/>
        </p:nvSpPr>
        <p:spPr bwMode="auto">
          <a:xfrm rot="5400000">
            <a:off x="2056136" y="3784081"/>
            <a:ext cx="207315" cy="649288"/>
          </a:xfrm>
          <a:custGeom>
            <a:avLst/>
            <a:gdLst>
              <a:gd name="T0" fmla="*/ 20230689 w 21600"/>
              <a:gd name="T1" fmla="*/ 0 h 21600"/>
              <a:gd name="T2" fmla="*/ 0 w 21600"/>
              <a:gd name="T3" fmla="*/ 17027947 h 21600"/>
              <a:gd name="T4" fmla="*/ 20230689 w 21600"/>
              <a:gd name="T5" fmla="*/ 34055894 h 21600"/>
              <a:gd name="T6" fmla="*/ 26974260 w 21600"/>
              <a:gd name="T7" fmla="*/ 170279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99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eaLnBrk="1" hangingPunct="1">
              <a:lnSpc>
                <a:spcPts val="2300"/>
              </a:lnSpc>
              <a:defRPr/>
            </a:pPr>
            <a:endParaRPr lang="it-IT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283654" name="AutoShape 4"/>
          <p:cNvSpPr>
            <a:spLocks noChangeArrowheads="1"/>
          </p:cNvSpPr>
          <p:nvPr/>
        </p:nvSpPr>
        <p:spPr bwMode="auto">
          <a:xfrm rot="5400000">
            <a:off x="6591625" y="3784076"/>
            <a:ext cx="207310" cy="649287"/>
          </a:xfrm>
          <a:custGeom>
            <a:avLst/>
            <a:gdLst>
              <a:gd name="T0" fmla="*/ 20230689 w 21600"/>
              <a:gd name="T1" fmla="*/ 0 h 21600"/>
              <a:gd name="T2" fmla="*/ 0 w 21600"/>
              <a:gd name="T3" fmla="*/ 17027947 h 21600"/>
              <a:gd name="T4" fmla="*/ 20230689 w 21600"/>
              <a:gd name="T5" fmla="*/ 34055894 h 21600"/>
              <a:gd name="T6" fmla="*/ 26974260 w 21600"/>
              <a:gd name="T7" fmla="*/ 170279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99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eaLnBrk="1" hangingPunct="1">
              <a:lnSpc>
                <a:spcPts val="2300"/>
              </a:lnSpc>
              <a:defRPr/>
            </a:pPr>
            <a:endParaRPr lang="it-IT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23528" y="1484784"/>
            <a:ext cx="8496944" cy="467308"/>
          </a:xfrm>
          <a:prstGeom prst="rect">
            <a:avLst/>
          </a:prstGeom>
          <a:solidFill>
            <a:srgbClr val="DFF5FD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ts val="2300"/>
              </a:lnSpc>
              <a:defRPr/>
            </a:pPr>
            <a:r>
              <a:rPr lang="it-IT" dirty="0">
                <a:solidFill>
                  <a:srgbClr val="000000"/>
                </a:solidFill>
                <a:latin typeface="Arial" pitchFamily="34" charset="0"/>
                <a:ea typeface="ＭＳ Ｐゴシック" charset="0"/>
                <a:cs typeface="Arial" pitchFamily="34" charset="0"/>
              </a:rPr>
              <a:t>CASSAZIONE  </a:t>
            </a:r>
            <a:r>
              <a:rPr lang="it-IT" dirty="0" err="1">
                <a:solidFill>
                  <a:srgbClr val="000000"/>
                </a:solidFill>
                <a:latin typeface="Arial" pitchFamily="34" charset="0"/>
                <a:ea typeface="ＭＳ Ｐゴシック" charset="0"/>
                <a:cs typeface="Arial" pitchFamily="34" charset="0"/>
              </a:rPr>
              <a:t>SS.UU</a:t>
            </a:r>
            <a:r>
              <a:rPr lang="it-IT" dirty="0">
                <a:solidFill>
                  <a:srgbClr val="000000"/>
                </a:solidFill>
                <a:latin typeface="Arial" pitchFamily="34" charset="0"/>
                <a:ea typeface="ＭＳ Ｐゴシック" charset="0"/>
                <a:cs typeface="Arial" pitchFamily="34" charset="0"/>
              </a:rPr>
              <a:t>. 9451 DEL 10/05/2016</a:t>
            </a: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 rot="5400000">
            <a:off x="2056683" y="1920578"/>
            <a:ext cx="207315" cy="649288"/>
          </a:xfrm>
          <a:custGeom>
            <a:avLst/>
            <a:gdLst>
              <a:gd name="T0" fmla="*/ 20230689 w 21600"/>
              <a:gd name="T1" fmla="*/ 0 h 21600"/>
              <a:gd name="T2" fmla="*/ 0 w 21600"/>
              <a:gd name="T3" fmla="*/ 17027947 h 21600"/>
              <a:gd name="T4" fmla="*/ 20230689 w 21600"/>
              <a:gd name="T5" fmla="*/ 34055894 h 21600"/>
              <a:gd name="T6" fmla="*/ 26974260 w 21600"/>
              <a:gd name="T7" fmla="*/ 170279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99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eaLnBrk="1" hangingPunct="1">
              <a:lnSpc>
                <a:spcPts val="2300"/>
              </a:lnSpc>
              <a:defRPr/>
            </a:pPr>
            <a:endParaRPr lang="it-IT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 rot="5400000">
            <a:off x="6592172" y="1920573"/>
            <a:ext cx="207310" cy="649287"/>
          </a:xfrm>
          <a:custGeom>
            <a:avLst/>
            <a:gdLst>
              <a:gd name="T0" fmla="*/ 20230689 w 21600"/>
              <a:gd name="T1" fmla="*/ 0 h 21600"/>
              <a:gd name="T2" fmla="*/ 0 w 21600"/>
              <a:gd name="T3" fmla="*/ 17027947 h 21600"/>
              <a:gd name="T4" fmla="*/ 20230689 w 21600"/>
              <a:gd name="T5" fmla="*/ 34055894 h 21600"/>
              <a:gd name="T6" fmla="*/ 26974260 w 21600"/>
              <a:gd name="T7" fmla="*/ 170279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99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eaLnBrk="1" hangingPunct="1">
              <a:lnSpc>
                <a:spcPts val="2300"/>
              </a:lnSpc>
              <a:defRPr/>
            </a:pPr>
            <a:endParaRPr lang="it-IT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2" name="Segnaposto testo 3">
            <a:extLst>
              <a:ext uri="{FF2B5EF4-FFF2-40B4-BE49-F238E27FC236}">
                <a16:creationId xmlns:a16="http://schemas.microsoft.com/office/drawing/2014/main" id="{AF6E7BBC-60EC-7945-B612-2912D870F30D}"/>
              </a:ext>
            </a:extLst>
          </p:cNvPr>
          <p:cNvSpPr txBox="1">
            <a:spLocks/>
          </p:cNvSpPr>
          <p:nvPr/>
        </p:nvSpPr>
        <p:spPr>
          <a:xfrm>
            <a:off x="179513" y="279400"/>
            <a:ext cx="6048672" cy="477842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concetto di autonoma organizzazione ai fini Irap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323528" y="4437112"/>
            <a:ext cx="8496944" cy="187220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400"/>
              </a:lnSpc>
            </a:pPr>
            <a:r>
              <a:rPr lang="it-IT" i="1" u="sng" dirty="0" err="1">
                <a:solidFill>
                  <a:schemeClr val="tx1"/>
                </a:solidFill>
                <a:latin typeface="Arial   "/>
              </a:rPr>
              <a:t>Ddl</a:t>
            </a:r>
            <a:r>
              <a:rPr lang="it-IT" i="1" u="sng" dirty="0">
                <a:solidFill>
                  <a:schemeClr val="tx1"/>
                </a:solidFill>
                <a:latin typeface="Arial   "/>
              </a:rPr>
              <a:t> Semplificazioni Fiscali (proposta):</a:t>
            </a:r>
            <a:r>
              <a:rPr lang="it-IT" dirty="0">
                <a:solidFill>
                  <a:schemeClr val="tx1"/>
                </a:solidFill>
                <a:latin typeface="Arial   "/>
              </a:rPr>
              <a:t> Esclusa l’autonoma organizzazione per i lavoratori autonomi con volume d'affari fino a € 150.000 con spese per personale dipendente, consulenze e beni strumentali non superiori al 75% dei compensi percepiti. Fermo restando l’esonero da Irap per coloro che hanno al massimo un dipendente con funzioni di segreteria o meramente esecutive</a:t>
            </a:r>
          </a:p>
        </p:txBody>
      </p:sp>
    </p:spTree>
    <p:extLst>
      <p:ext uri="{BB962C8B-B14F-4D97-AF65-F5344CB8AC3E}">
        <p14:creationId xmlns:p14="http://schemas.microsoft.com/office/powerpoint/2010/main" val="86040392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95536" y="1124744"/>
            <a:ext cx="8353425" cy="7191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385" tIns="45692" rIns="91385" bIns="45692" anchor="ctr"/>
          <a:lstStyle/>
          <a:p>
            <a:pPr algn="ctr" eaLnBrk="1" hangingPunct="1">
              <a:lnSpc>
                <a:spcPts val="2400"/>
              </a:lnSpc>
              <a:defRPr/>
            </a:pPr>
            <a:r>
              <a:rPr lang="it-IT" dirty="0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  <a:sym typeface="Wingdings" pitchFamily="2" charset="2"/>
              </a:rPr>
              <a:t>Cassazione 16742/2017: L’esercizio dell’attività di agente di commercio con più collaboratori familiari fa scattare l’obbligo di pagamento dell’Irap   </a:t>
            </a: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 rot="5400000">
            <a:off x="2088231" y="1880640"/>
            <a:ext cx="216151" cy="576263"/>
          </a:xfrm>
          <a:custGeom>
            <a:avLst/>
            <a:gdLst>
              <a:gd name="T0" fmla="*/ 20230689 w 21600"/>
              <a:gd name="T1" fmla="*/ 0 h 21600"/>
              <a:gd name="T2" fmla="*/ 0 w 21600"/>
              <a:gd name="T3" fmla="*/ 17027947 h 21600"/>
              <a:gd name="T4" fmla="*/ 20230689 w 21600"/>
              <a:gd name="T5" fmla="*/ 34055894 h 21600"/>
              <a:gd name="T6" fmla="*/ 26974260 w 21600"/>
              <a:gd name="T7" fmla="*/ 170279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defTabSz="457200" eaLnBrk="1" hangingPunct="1">
              <a:lnSpc>
                <a:spcPts val="1500"/>
              </a:lnSpc>
              <a:defRPr/>
            </a:pPr>
            <a:endParaRPr lang="it-IT" sz="1600">
              <a:solidFill>
                <a:schemeClr val="accent1">
                  <a:lumMod val="75000"/>
                </a:schemeClr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 rot="5400000">
            <a:off x="6623719" y="1880640"/>
            <a:ext cx="216149" cy="576262"/>
          </a:xfrm>
          <a:custGeom>
            <a:avLst/>
            <a:gdLst>
              <a:gd name="T0" fmla="*/ 20230689 w 21600"/>
              <a:gd name="T1" fmla="*/ 0 h 21600"/>
              <a:gd name="T2" fmla="*/ 0 w 21600"/>
              <a:gd name="T3" fmla="*/ 17027947 h 21600"/>
              <a:gd name="T4" fmla="*/ 20230689 w 21600"/>
              <a:gd name="T5" fmla="*/ 34055894 h 21600"/>
              <a:gd name="T6" fmla="*/ 26974260 w 21600"/>
              <a:gd name="T7" fmla="*/ 170279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defTabSz="457200" eaLnBrk="1" hangingPunct="1">
              <a:lnSpc>
                <a:spcPts val="1500"/>
              </a:lnSpc>
              <a:defRPr/>
            </a:pPr>
            <a:endParaRPr lang="it-IT" sz="1600">
              <a:solidFill>
                <a:schemeClr val="accent1">
                  <a:lumMod val="75000"/>
                </a:schemeClr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395288" y="2420441"/>
            <a:ext cx="8353425" cy="7191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385" tIns="45692" rIns="91385" bIns="45692" anchor="ctr"/>
          <a:lstStyle/>
          <a:p>
            <a:pPr algn="ctr" eaLnBrk="1" hangingPunct="1">
              <a:lnSpc>
                <a:spcPts val="2400"/>
              </a:lnSpc>
              <a:defRPr/>
            </a:pPr>
            <a:r>
              <a:rPr lang="it-IT" altLang="ja-JP" dirty="0">
                <a:solidFill>
                  <a:prstClr val="black"/>
                </a:solidFill>
                <a:latin typeface="Arial" pitchFamily="34" charset="0"/>
                <a:sym typeface="Wingdings" pitchFamily="2" charset="2"/>
              </a:rPr>
              <a:t> Cassazione 26332/2017: Non rilevano ai fini Irap i compensi, anche rilevanti, corrisposti da un avvocato ai colleghi per sostituzioni o consulenze esterne   </a:t>
            </a:r>
            <a:endParaRPr lang="it-IT" dirty="0">
              <a:solidFill>
                <a:prstClr val="black"/>
              </a:solidFill>
              <a:latin typeface="Arial" pitchFamily="34" charset="0"/>
              <a:ea typeface="ＭＳ Ｐゴシック" pitchFamily="34" charset="-128"/>
              <a:sym typeface="Wingdings" pitchFamily="2" charset="2"/>
            </a:endParaRPr>
          </a:p>
        </p:txBody>
      </p:sp>
      <p:sp>
        <p:nvSpPr>
          <p:cNvPr id="15" name="AutoShape 4"/>
          <p:cNvSpPr>
            <a:spLocks noChangeArrowheads="1"/>
          </p:cNvSpPr>
          <p:nvPr/>
        </p:nvSpPr>
        <p:spPr bwMode="auto">
          <a:xfrm rot="5400000">
            <a:off x="2088231" y="3176564"/>
            <a:ext cx="216151" cy="576263"/>
          </a:xfrm>
          <a:custGeom>
            <a:avLst/>
            <a:gdLst>
              <a:gd name="T0" fmla="*/ 20230689 w 21600"/>
              <a:gd name="T1" fmla="*/ 0 h 21600"/>
              <a:gd name="T2" fmla="*/ 0 w 21600"/>
              <a:gd name="T3" fmla="*/ 17027947 h 21600"/>
              <a:gd name="T4" fmla="*/ 20230689 w 21600"/>
              <a:gd name="T5" fmla="*/ 34055894 h 21600"/>
              <a:gd name="T6" fmla="*/ 26974260 w 21600"/>
              <a:gd name="T7" fmla="*/ 170279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defTabSz="457200" eaLnBrk="1" hangingPunct="1">
              <a:lnSpc>
                <a:spcPts val="1500"/>
              </a:lnSpc>
              <a:defRPr/>
            </a:pPr>
            <a:endParaRPr lang="it-IT" sz="1600">
              <a:solidFill>
                <a:schemeClr val="accent1">
                  <a:lumMod val="75000"/>
                </a:schemeClr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7" name="AutoShape 4"/>
          <p:cNvSpPr>
            <a:spLocks noChangeArrowheads="1"/>
          </p:cNvSpPr>
          <p:nvPr/>
        </p:nvSpPr>
        <p:spPr bwMode="auto">
          <a:xfrm rot="5400000">
            <a:off x="6623719" y="3176564"/>
            <a:ext cx="216149" cy="576262"/>
          </a:xfrm>
          <a:custGeom>
            <a:avLst/>
            <a:gdLst>
              <a:gd name="T0" fmla="*/ 20230689 w 21600"/>
              <a:gd name="T1" fmla="*/ 0 h 21600"/>
              <a:gd name="T2" fmla="*/ 0 w 21600"/>
              <a:gd name="T3" fmla="*/ 17027947 h 21600"/>
              <a:gd name="T4" fmla="*/ 20230689 w 21600"/>
              <a:gd name="T5" fmla="*/ 34055894 h 21600"/>
              <a:gd name="T6" fmla="*/ 26974260 w 21600"/>
              <a:gd name="T7" fmla="*/ 170279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defTabSz="457200" eaLnBrk="1" hangingPunct="1">
              <a:lnSpc>
                <a:spcPts val="1500"/>
              </a:lnSpc>
              <a:defRPr/>
            </a:pPr>
            <a:endParaRPr lang="it-IT" sz="1600">
              <a:solidFill>
                <a:schemeClr val="accent1">
                  <a:lumMod val="75000"/>
                </a:schemeClr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395288" y="3717007"/>
            <a:ext cx="8353425" cy="7191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385" tIns="45692" rIns="91385" bIns="45692" anchor="ctr"/>
          <a:lstStyle/>
          <a:p>
            <a:pPr algn="ctr" eaLnBrk="1" hangingPunct="1">
              <a:lnSpc>
                <a:spcPts val="2400"/>
              </a:lnSpc>
              <a:defRPr/>
            </a:pPr>
            <a:r>
              <a:rPr lang="it-IT" altLang="ja-JP" dirty="0">
                <a:solidFill>
                  <a:prstClr val="black"/>
                </a:solidFill>
                <a:latin typeface="Arial" pitchFamily="34" charset="0"/>
                <a:sym typeface="Wingdings" pitchFamily="2" charset="2"/>
              </a:rPr>
              <a:t>  Cassazione 14077/2017 e 3790/2018: Esclusa da Irap la parte di reddito che un professionista ritrae dall’attività di amministratore o sindaco di società  </a:t>
            </a:r>
            <a:endParaRPr lang="it-IT" dirty="0">
              <a:solidFill>
                <a:prstClr val="black"/>
              </a:solidFill>
              <a:latin typeface="Arial" pitchFamily="34" charset="0"/>
              <a:ea typeface="ＭＳ Ｐゴシック" pitchFamily="34" charset="-128"/>
              <a:sym typeface="Wingdings" pitchFamily="2" charset="2"/>
            </a:endParaRPr>
          </a:p>
        </p:txBody>
      </p:sp>
      <p:sp>
        <p:nvSpPr>
          <p:cNvPr id="20" name="AutoShape 4"/>
          <p:cNvSpPr>
            <a:spLocks noChangeArrowheads="1"/>
          </p:cNvSpPr>
          <p:nvPr/>
        </p:nvSpPr>
        <p:spPr bwMode="auto">
          <a:xfrm rot="5400000">
            <a:off x="2087588" y="4451547"/>
            <a:ext cx="217435" cy="576263"/>
          </a:xfrm>
          <a:custGeom>
            <a:avLst/>
            <a:gdLst>
              <a:gd name="T0" fmla="*/ 20230689 w 21600"/>
              <a:gd name="T1" fmla="*/ 0 h 21600"/>
              <a:gd name="T2" fmla="*/ 0 w 21600"/>
              <a:gd name="T3" fmla="*/ 17027947 h 21600"/>
              <a:gd name="T4" fmla="*/ 20230689 w 21600"/>
              <a:gd name="T5" fmla="*/ 34055894 h 21600"/>
              <a:gd name="T6" fmla="*/ 26974260 w 21600"/>
              <a:gd name="T7" fmla="*/ 170279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defTabSz="457200" eaLnBrk="1" hangingPunct="1">
              <a:lnSpc>
                <a:spcPts val="1500"/>
              </a:lnSpc>
              <a:defRPr/>
            </a:pPr>
            <a:endParaRPr lang="it-IT" sz="1600">
              <a:solidFill>
                <a:schemeClr val="accent1">
                  <a:lumMod val="75000"/>
                </a:schemeClr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1" name="AutoShape 4"/>
          <p:cNvSpPr>
            <a:spLocks noChangeArrowheads="1"/>
          </p:cNvSpPr>
          <p:nvPr/>
        </p:nvSpPr>
        <p:spPr bwMode="auto">
          <a:xfrm rot="5400000">
            <a:off x="6623075" y="4451550"/>
            <a:ext cx="217437" cy="576262"/>
          </a:xfrm>
          <a:custGeom>
            <a:avLst/>
            <a:gdLst>
              <a:gd name="T0" fmla="*/ 20230689 w 21600"/>
              <a:gd name="T1" fmla="*/ 0 h 21600"/>
              <a:gd name="T2" fmla="*/ 0 w 21600"/>
              <a:gd name="T3" fmla="*/ 17027947 h 21600"/>
              <a:gd name="T4" fmla="*/ 20230689 w 21600"/>
              <a:gd name="T5" fmla="*/ 34055894 h 21600"/>
              <a:gd name="T6" fmla="*/ 26974260 w 21600"/>
              <a:gd name="T7" fmla="*/ 170279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defTabSz="457200" eaLnBrk="1" hangingPunct="1">
              <a:lnSpc>
                <a:spcPts val="1500"/>
              </a:lnSpc>
              <a:defRPr/>
            </a:pPr>
            <a:endParaRPr lang="it-IT" sz="1600">
              <a:solidFill>
                <a:schemeClr val="accent1">
                  <a:lumMod val="75000"/>
                </a:schemeClr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395288" y="5012531"/>
            <a:ext cx="8353425" cy="100875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385" tIns="45692" rIns="91385" bIns="45692" anchor="ctr"/>
          <a:lstStyle/>
          <a:p>
            <a:pPr algn="ctr" eaLnBrk="1" hangingPunct="1">
              <a:lnSpc>
                <a:spcPts val="2400"/>
              </a:lnSpc>
              <a:defRPr/>
            </a:pPr>
            <a:r>
              <a:rPr lang="it-IT" dirty="0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  <a:sym typeface="Wingdings" pitchFamily="2" charset="2"/>
              </a:rPr>
              <a:t>Cassazione 11092/2017: La disponibilità da parte del medico convenzionato con il SSN di uno Studio attrezzato ex </a:t>
            </a:r>
            <a:r>
              <a:rPr lang="it-IT" dirty="0" err="1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  <a:sym typeface="Wingdings" pitchFamily="2" charset="2"/>
              </a:rPr>
              <a:t>Dpr</a:t>
            </a:r>
            <a:r>
              <a:rPr lang="it-IT" dirty="0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  <a:sym typeface="Wingdings" pitchFamily="2" charset="2"/>
              </a:rPr>
              <a:t> n. 270/2000 non integra il presupposto dell’autonoma organizzazione ai fini Irap </a:t>
            </a:r>
          </a:p>
        </p:txBody>
      </p:sp>
      <p:sp>
        <p:nvSpPr>
          <p:cNvPr id="18" name="Segnaposto testo 3">
            <a:extLst>
              <a:ext uri="{FF2B5EF4-FFF2-40B4-BE49-F238E27FC236}">
                <a16:creationId xmlns:a16="http://schemas.microsoft.com/office/drawing/2014/main" id="{57345EB1-985B-FD49-BCE0-8560B792BB19}"/>
              </a:ext>
            </a:extLst>
          </p:cNvPr>
          <p:cNvSpPr txBox="1">
            <a:spLocks/>
          </p:cNvSpPr>
          <p:nvPr/>
        </p:nvSpPr>
        <p:spPr>
          <a:xfrm>
            <a:off x="179513" y="188640"/>
            <a:ext cx="6048672" cy="477842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concetto di autonoma organizzazione ai fini Irap</a:t>
            </a:r>
          </a:p>
        </p:txBody>
      </p:sp>
    </p:spTree>
    <p:extLst>
      <p:ext uri="{BB962C8B-B14F-4D97-AF65-F5344CB8AC3E}">
        <p14:creationId xmlns:p14="http://schemas.microsoft.com/office/powerpoint/2010/main" val="57545975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395288" y="1243066"/>
            <a:ext cx="8353425" cy="81864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385" tIns="45692" rIns="91385" bIns="45692" anchor="ctr"/>
          <a:lstStyle/>
          <a:p>
            <a:pPr algn="ctr" eaLnBrk="1" hangingPunct="1">
              <a:lnSpc>
                <a:spcPts val="2400"/>
              </a:lnSpc>
              <a:defRPr/>
            </a:pPr>
            <a:r>
              <a:rPr lang="it-IT" altLang="ja-JP" dirty="0">
                <a:solidFill>
                  <a:prstClr val="black"/>
                </a:solidFill>
                <a:latin typeface="Arial" pitchFamily="34" charset="0"/>
                <a:sym typeface="Wingdings" pitchFamily="2" charset="2"/>
              </a:rPr>
              <a:t> Cassazione 4851/2018: Medico convenzionato con il SSN che si avvale della collaborazione di </a:t>
            </a:r>
            <a:r>
              <a:rPr lang="it-IT" altLang="ja-JP" u="sng" dirty="0">
                <a:solidFill>
                  <a:prstClr val="black"/>
                </a:solidFill>
                <a:latin typeface="Arial" pitchFamily="34" charset="0"/>
                <a:sym typeface="Wingdings" pitchFamily="2" charset="2"/>
              </a:rPr>
              <a:t>due dipendenti (segretarie) in part time</a:t>
            </a:r>
            <a:r>
              <a:rPr lang="it-IT" altLang="ja-JP" dirty="0">
                <a:solidFill>
                  <a:prstClr val="black"/>
                </a:solidFill>
                <a:latin typeface="Arial" pitchFamily="34" charset="0"/>
                <a:sym typeface="Wingdings" pitchFamily="2" charset="2"/>
              </a:rPr>
              <a:t> non è soggetto ad Irap</a:t>
            </a:r>
            <a:endParaRPr lang="it-IT" dirty="0">
              <a:solidFill>
                <a:prstClr val="black"/>
              </a:solidFill>
              <a:latin typeface="Arial" pitchFamily="34" charset="0"/>
              <a:ea typeface="ＭＳ Ｐゴシック" pitchFamily="34" charset="-128"/>
              <a:sym typeface="Wingdings" pitchFamily="2" charset="2"/>
            </a:endParaRPr>
          </a:p>
        </p:txBody>
      </p:sp>
      <p:sp>
        <p:nvSpPr>
          <p:cNvPr id="283653" name="AutoShape 4"/>
          <p:cNvSpPr>
            <a:spLocks noChangeArrowheads="1"/>
          </p:cNvSpPr>
          <p:nvPr/>
        </p:nvSpPr>
        <p:spPr bwMode="auto">
          <a:xfrm rot="5400000">
            <a:off x="2088232" y="2095671"/>
            <a:ext cx="216150" cy="576263"/>
          </a:xfrm>
          <a:custGeom>
            <a:avLst/>
            <a:gdLst>
              <a:gd name="T0" fmla="*/ 20230689 w 21600"/>
              <a:gd name="T1" fmla="*/ 0 h 21600"/>
              <a:gd name="T2" fmla="*/ 0 w 21600"/>
              <a:gd name="T3" fmla="*/ 17027947 h 21600"/>
              <a:gd name="T4" fmla="*/ 20230689 w 21600"/>
              <a:gd name="T5" fmla="*/ 34055894 h 21600"/>
              <a:gd name="T6" fmla="*/ 26974260 w 21600"/>
              <a:gd name="T7" fmla="*/ 170279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defTabSz="457200" eaLnBrk="1" hangingPunct="1">
              <a:lnSpc>
                <a:spcPts val="1500"/>
              </a:lnSpc>
              <a:defRPr/>
            </a:pPr>
            <a:endParaRPr lang="it-IT" sz="1600">
              <a:solidFill>
                <a:schemeClr val="accent1">
                  <a:lumMod val="75000"/>
                </a:schemeClr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83654" name="AutoShape 4"/>
          <p:cNvSpPr>
            <a:spLocks noChangeArrowheads="1"/>
          </p:cNvSpPr>
          <p:nvPr/>
        </p:nvSpPr>
        <p:spPr bwMode="auto">
          <a:xfrm rot="5400000">
            <a:off x="6623719" y="2095672"/>
            <a:ext cx="216149" cy="576262"/>
          </a:xfrm>
          <a:custGeom>
            <a:avLst/>
            <a:gdLst>
              <a:gd name="T0" fmla="*/ 20230689 w 21600"/>
              <a:gd name="T1" fmla="*/ 0 h 21600"/>
              <a:gd name="T2" fmla="*/ 0 w 21600"/>
              <a:gd name="T3" fmla="*/ 17027947 h 21600"/>
              <a:gd name="T4" fmla="*/ 20230689 w 21600"/>
              <a:gd name="T5" fmla="*/ 34055894 h 21600"/>
              <a:gd name="T6" fmla="*/ 26974260 w 21600"/>
              <a:gd name="T7" fmla="*/ 170279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defTabSz="457200" eaLnBrk="1" hangingPunct="1">
              <a:lnSpc>
                <a:spcPts val="1500"/>
              </a:lnSpc>
              <a:defRPr/>
            </a:pPr>
            <a:endParaRPr lang="it-IT" sz="1600">
              <a:solidFill>
                <a:schemeClr val="accent1">
                  <a:lumMod val="75000"/>
                </a:schemeClr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95536" y="2708495"/>
            <a:ext cx="8353177" cy="7191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385" tIns="45692" rIns="91385" bIns="45692" anchor="ctr"/>
          <a:lstStyle/>
          <a:p>
            <a:pPr algn="ctr" eaLnBrk="1" hangingPunct="1">
              <a:lnSpc>
                <a:spcPts val="2400"/>
              </a:lnSpc>
              <a:defRPr/>
            </a:pPr>
            <a:r>
              <a:rPr lang="it-IT" dirty="0">
                <a:solidFill>
                  <a:prstClr val="black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  <a:sym typeface="Wingdings" pitchFamily="2" charset="2"/>
              </a:rPr>
              <a:t>Cassazione 15870/2018: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Non sono eccedenti il minimo indispensabile i beni usati dal medico conformemente allo statuto della convenzione con la ASP</a:t>
            </a:r>
            <a:endParaRPr lang="it-IT" dirty="0">
              <a:solidFill>
                <a:prstClr val="black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  <a:sym typeface="Wingdings" pitchFamily="2" charset="2"/>
            </a:endParaRP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 rot="5400000">
            <a:off x="2088231" y="3464416"/>
            <a:ext cx="216151" cy="576263"/>
          </a:xfrm>
          <a:custGeom>
            <a:avLst/>
            <a:gdLst>
              <a:gd name="T0" fmla="*/ 20230689 w 21600"/>
              <a:gd name="T1" fmla="*/ 0 h 21600"/>
              <a:gd name="T2" fmla="*/ 0 w 21600"/>
              <a:gd name="T3" fmla="*/ 17027947 h 21600"/>
              <a:gd name="T4" fmla="*/ 20230689 w 21600"/>
              <a:gd name="T5" fmla="*/ 34055894 h 21600"/>
              <a:gd name="T6" fmla="*/ 26974260 w 21600"/>
              <a:gd name="T7" fmla="*/ 170279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defTabSz="457200" eaLnBrk="1" hangingPunct="1">
              <a:lnSpc>
                <a:spcPts val="1500"/>
              </a:lnSpc>
              <a:defRPr/>
            </a:pPr>
            <a:endParaRPr lang="it-IT" sz="1600">
              <a:solidFill>
                <a:schemeClr val="accent1">
                  <a:lumMod val="75000"/>
                </a:schemeClr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 rot="5400000">
            <a:off x="6623719" y="3464416"/>
            <a:ext cx="216149" cy="576262"/>
          </a:xfrm>
          <a:custGeom>
            <a:avLst/>
            <a:gdLst>
              <a:gd name="T0" fmla="*/ 20230689 w 21600"/>
              <a:gd name="T1" fmla="*/ 0 h 21600"/>
              <a:gd name="T2" fmla="*/ 0 w 21600"/>
              <a:gd name="T3" fmla="*/ 17027947 h 21600"/>
              <a:gd name="T4" fmla="*/ 20230689 w 21600"/>
              <a:gd name="T5" fmla="*/ 34055894 h 21600"/>
              <a:gd name="T6" fmla="*/ 26974260 w 21600"/>
              <a:gd name="T7" fmla="*/ 170279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defTabSz="457200" eaLnBrk="1" hangingPunct="1">
              <a:lnSpc>
                <a:spcPts val="1500"/>
              </a:lnSpc>
              <a:defRPr/>
            </a:pPr>
            <a:endParaRPr lang="it-IT" sz="1600">
              <a:solidFill>
                <a:schemeClr val="accent1">
                  <a:lumMod val="75000"/>
                </a:schemeClr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395288" y="3977340"/>
            <a:ext cx="8353425" cy="74601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385" tIns="45692" rIns="91385" bIns="45692" anchor="ctr"/>
          <a:lstStyle/>
          <a:p>
            <a:pPr algn="ctr" eaLnBrk="1" hangingPunct="1">
              <a:lnSpc>
                <a:spcPts val="2400"/>
              </a:lnSpc>
              <a:defRPr/>
            </a:pPr>
            <a:r>
              <a:rPr lang="it-IT" altLang="ja-JP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Cassazione 27423/2018: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La presenza di compensi corrisposti a professionisti non implica automaticamente il requisito dell’autonoma organizzazione</a:t>
            </a:r>
            <a:endParaRPr lang="it-IT" dirty="0">
              <a:solidFill>
                <a:prstClr val="black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  <a:sym typeface="Wingdings" pitchFamily="2" charset="2"/>
            </a:endParaRPr>
          </a:p>
        </p:txBody>
      </p:sp>
      <p:sp>
        <p:nvSpPr>
          <p:cNvPr id="15" name="AutoShape 4"/>
          <p:cNvSpPr>
            <a:spLocks noChangeArrowheads="1"/>
          </p:cNvSpPr>
          <p:nvPr/>
        </p:nvSpPr>
        <p:spPr bwMode="auto">
          <a:xfrm rot="5400000">
            <a:off x="2088231" y="4760340"/>
            <a:ext cx="216151" cy="576263"/>
          </a:xfrm>
          <a:custGeom>
            <a:avLst/>
            <a:gdLst>
              <a:gd name="T0" fmla="*/ 20230689 w 21600"/>
              <a:gd name="T1" fmla="*/ 0 h 21600"/>
              <a:gd name="T2" fmla="*/ 0 w 21600"/>
              <a:gd name="T3" fmla="*/ 17027947 h 21600"/>
              <a:gd name="T4" fmla="*/ 20230689 w 21600"/>
              <a:gd name="T5" fmla="*/ 34055894 h 21600"/>
              <a:gd name="T6" fmla="*/ 26974260 w 21600"/>
              <a:gd name="T7" fmla="*/ 170279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defTabSz="457200" eaLnBrk="1" hangingPunct="1">
              <a:lnSpc>
                <a:spcPts val="1500"/>
              </a:lnSpc>
              <a:defRPr/>
            </a:pPr>
            <a:endParaRPr lang="it-IT" sz="1600">
              <a:solidFill>
                <a:schemeClr val="accent1">
                  <a:lumMod val="75000"/>
                </a:schemeClr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7" name="AutoShape 4"/>
          <p:cNvSpPr>
            <a:spLocks noChangeArrowheads="1"/>
          </p:cNvSpPr>
          <p:nvPr/>
        </p:nvSpPr>
        <p:spPr bwMode="auto">
          <a:xfrm rot="5400000">
            <a:off x="6623719" y="4760340"/>
            <a:ext cx="216149" cy="576262"/>
          </a:xfrm>
          <a:custGeom>
            <a:avLst/>
            <a:gdLst>
              <a:gd name="T0" fmla="*/ 20230689 w 21600"/>
              <a:gd name="T1" fmla="*/ 0 h 21600"/>
              <a:gd name="T2" fmla="*/ 0 w 21600"/>
              <a:gd name="T3" fmla="*/ 17027947 h 21600"/>
              <a:gd name="T4" fmla="*/ 20230689 w 21600"/>
              <a:gd name="T5" fmla="*/ 34055894 h 21600"/>
              <a:gd name="T6" fmla="*/ 26974260 w 21600"/>
              <a:gd name="T7" fmla="*/ 170279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defTabSz="457200" eaLnBrk="1" hangingPunct="1">
              <a:lnSpc>
                <a:spcPts val="1500"/>
              </a:lnSpc>
              <a:defRPr/>
            </a:pPr>
            <a:endParaRPr lang="it-IT" sz="1600">
              <a:solidFill>
                <a:schemeClr val="accent1">
                  <a:lumMod val="75000"/>
                </a:schemeClr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8" name="Segnaposto testo 3">
            <a:extLst>
              <a:ext uri="{FF2B5EF4-FFF2-40B4-BE49-F238E27FC236}">
                <a16:creationId xmlns:a16="http://schemas.microsoft.com/office/drawing/2014/main" id="{57345EB1-985B-FD49-BCE0-8560B792BB19}"/>
              </a:ext>
            </a:extLst>
          </p:cNvPr>
          <p:cNvSpPr txBox="1">
            <a:spLocks/>
          </p:cNvSpPr>
          <p:nvPr/>
        </p:nvSpPr>
        <p:spPr>
          <a:xfrm>
            <a:off x="179513" y="188640"/>
            <a:ext cx="6048672" cy="477842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concetto di autonoma organizzazione ai fini Irap</a:t>
            </a:r>
          </a:p>
        </p:txBody>
      </p:sp>
      <p:sp>
        <p:nvSpPr>
          <p:cNvPr id="23" name="Rectangle 5">
            <a:extLst>
              <a:ext uri="{FF2B5EF4-FFF2-40B4-BE49-F238E27FC236}">
                <a16:creationId xmlns:a16="http://schemas.microsoft.com/office/drawing/2014/main" id="{2CE2C700-5D3B-D941-9A38-C605ADFAF1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5372571"/>
            <a:ext cx="8353425" cy="7207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385" tIns="45692" rIns="91385" bIns="45692" anchor="ctr"/>
          <a:lstStyle/>
          <a:p>
            <a:pPr algn="ctr" eaLnBrk="1" hangingPunct="1">
              <a:lnSpc>
                <a:spcPts val="2400"/>
              </a:lnSpc>
              <a:defRPr/>
            </a:pPr>
            <a:r>
              <a:rPr lang="it-IT" altLang="ja-JP" dirty="0">
                <a:solidFill>
                  <a:prstClr val="black"/>
                </a:solidFill>
                <a:latin typeface="Arial" pitchFamily="34" charset="0"/>
                <a:sym typeface="Wingdings" pitchFamily="2" charset="2"/>
              </a:rPr>
              <a:t> Cassazione 3792/2018: L’esercizio in forma associata dell’attività professionale è sempre soggetto ad Irap anche se lo Studio è multidisciplinare  </a:t>
            </a:r>
            <a:endParaRPr lang="it-IT" dirty="0">
              <a:solidFill>
                <a:prstClr val="black"/>
              </a:solidFill>
              <a:latin typeface="Arial" pitchFamily="34" charset="0"/>
              <a:ea typeface="ＭＳ Ｐゴシック" pitchFamily="34" charset="-128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7950827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3"/>
          <p:cNvSpPr>
            <a:spLocks noGrp="1"/>
          </p:cNvSpPr>
          <p:nvPr>
            <p:ph type="body" sz="quarter" idx="14"/>
          </p:nvPr>
        </p:nvSpPr>
        <p:spPr>
          <a:xfrm>
            <a:off x="457200" y="1052736"/>
            <a:ext cx="8280000" cy="3096344"/>
          </a:xfrm>
          <a:solidFill>
            <a:srgbClr val="8CC9F7"/>
          </a:solidFill>
          <a:ln w="28575">
            <a:solidFill>
              <a:srgbClr val="405C58"/>
            </a:solidFill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marL="0" lvl="0" indent="0" algn="just" defTabSz="457200" eaLnBrk="1" hangingPunct="1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it-IT" b="1" u="sng" dirty="0">
                <a:solidFill>
                  <a:srgbClr val="000090"/>
                </a:solidFill>
                <a:ea typeface="ＭＳ Ｐゴシック" charset="0"/>
              </a:rPr>
              <a:t>OBBLIGO VISTO DI CONFORMITA’</a:t>
            </a:r>
          </a:p>
          <a:p>
            <a:pPr marL="0" lvl="0" indent="0" algn="just" defTabSz="457200" eaLnBrk="1" hangingPunct="1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it-IT" dirty="0">
                <a:solidFill>
                  <a:srgbClr val="000090"/>
                </a:solidFill>
                <a:ea typeface="ＭＳ Ｐゴシック" charset="0"/>
              </a:rPr>
              <a:t>L’art. 3 co. 1 </a:t>
            </a:r>
            <a:r>
              <a:rPr lang="it-IT" dirty="0" err="1">
                <a:solidFill>
                  <a:srgbClr val="000090"/>
                </a:solidFill>
                <a:ea typeface="ＭＳ Ｐゴシック" charset="0"/>
              </a:rPr>
              <a:t>lett</a:t>
            </a:r>
            <a:r>
              <a:rPr lang="it-IT" dirty="0">
                <a:solidFill>
                  <a:srgbClr val="000090"/>
                </a:solidFill>
                <a:ea typeface="ＭＳ Ｐゴシック" charset="0"/>
              </a:rPr>
              <a:t>. a) del DL 50/2017 ha stabilito che per l’utilizzo in compensazione orizzontale dei crediti relativi alle </a:t>
            </a:r>
            <a:r>
              <a:rPr lang="it-IT" b="1" dirty="0">
                <a:solidFill>
                  <a:srgbClr val="000090"/>
                </a:solidFill>
                <a:ea typeface="ＭＳ Ｐゴシック" charset="0"/>
              </a:rPr>
              <a:t>imposte sui redditi</a:t>
            </a:r>
            <a:r>
              <a:rPr lang="it-IT" dirty="0">
                <a:solidFill>
                  <a:srgbClr val="000090"/>
                </a:solidFill>
                <a:ea typeface="ＭＳ Ｐゴシック" charset="0"/>
              </a:rPr>
              <a:t> e alle relative addizionali, alle </a:t>
            </a:r>
            <a:r>
              <a:rPr lang="it-IT" b="1" dirty="0">
                <a:solidFill>
                  <a:srgbClr val="000090"/>
                </a:solidFill>
                <a:ea typeface="ＭＳ Ｐゴシック" charset="0"/>
              </a:rPr>
              <a:t>ritenute alla fonte</a:t>
            </a:r>
            <a:r>
              <a:rPr lang="it-IT" dirty="0">
                <a:solidFill>
                  <a:srgbClr val="000090"/>
                </a:solidFill>
                <a:ea typeface="ＭＳ Ｐゴシック" charset="0"/>
              </a:rPr>
              <a:t>, alle imposte sostitutive dell’Irpef, dell’IRES e dell’IRAP, per </a:t>
            </a:r>
            <a:r>
              <a:rPr lang="it-IT" b="1" dirty="0">
                <a:solidFill>
                  <a:srgbClr val="000090"/>
                </a:solidFill>
                <a:ea typeface="ＭＳ Ｐゴシック" charset="0"/>
              </a:rPr>
              <a:t>importi superiori a € 5.000 annui </a:t>
            </a:r>
            <a:r>
              <a:rPr lang="it-IT" dirty="0">
                <a:solidFill>
                  <a:srgbClr val="000090"/>
                </a:solidFill>
                <a:ea typeface="ＭＳ Ｐゴシック" charset="0"/>
              </a:rPr>
              <a:t>(</a:t>
            </a:r>
            <a:r>
              <a:rPr lang="it-IT" u="sng" dirty="0">
                <a:solidFill>
                  <a:srgbClr val="000090"/>
                </a:solidFill>
                <a:ea typeface="ＭＳ Ｐゴシック" charset="0"/>
              </a:rPr>
              <a:t>non più € 15.000 annui</a:t>
            </a:r>
            <a:r>
              <a:rPr lang="it-IT" dirty="0">
                <a:solidFill>
                  <a:srgbClr val="000090"/>
                </a:solidFill>
                <a:ea typeface="ＭＳ Ｐゴシック" charset="0"/>
              </a:rPr>
              <a:t>), il contribuente ha l’obbligo di richiedere l’apposizione del visto di conformità ad un Professionista abilitato relativamente alla singole dichiarazioni dalle quali emerge il credito. </a:t>
            </a:r>
          </a:p>
        </p:txBody>
      </p:sp>
      <p:sp>
        <p:nvSpPr>
          <p:cNvPr id="12" name="Segnaposto testo 3"/>
          <p:cNvSpPr>
            <a:spLocks noGrp="1"/>
          </p:cNvSpPr>
          <p:nvPr>
            <p:ph type="body" sz="quarter" idx="14"/>
          </p:nvPr>
        </p:nvSpPr>
        <p:spPr>
          <a:xfrm>
            <a:off x="457200" y="4568712"/>
            <a:ext cx="8280000" cy="1956632"/>
          </a:xfrm>
          <a:solidFill>
            <a:srgbClr val="8CC9F7"/>
          </a:solidFill>
          <a:ln w="28575">
            <a:solidFill>
              <a:srgbClr val="405C58"/>
            </a:solidFill>
            <a:miter lim="800000"/>
            <a:headEnd/>
            <a:tailEnd/>
          </a:ln>
        </p:spPr>
        <p:txBody>
          <a:bodyPr anchor="t">
            <a:normAutofit/>
          </a:bodyPr>
          <a:lstStyle/>
          <a:p>
            <a:pPr marL="0" lvl="0" indent="0" algn="just" defTabSz="457200" eaLnBrk="1" hangingPunct="1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it-IT" dirty="0">
                <a:solidFill>
                  <a:srgbClr val="000090"/>
                </a:solidFill>
                <a:latin typeface="Arial"/>
                <a:ea typeface="ＭＳ Ｐゴシック" charset="0"/>
                <a:cs typeface="Arial"/>
              </a:rPr>
              <a:t>La medesima modifica normativa è stata operata ai fini </a:t>
            </a:r>
            <a:r>
              <a:rPr lang="it-IT" b="1" dirty="0">
                <a:solidFill>
                  <a:srgbClr val="000090"/>
                </a:solidFill>
                <a:latin typeface="Arial"/>
                <a:ea typeface="ＭＳ Ｐゴシック" charset="0"/>
                <a:cs typeface="Arial"/>
              </a:rPr>
              <a:t>IVA</a:t>
            </a:r>
            <a:r>
              <a:rPr lang="it-IT" dirty="0">
                <a:solidFill>
                  <a:srgbClr val="000090"/>
                </a:solidFill>
                <a:latin typeface="Arial"/>
                <a:ea typeface="ＭＳ Ｐゴシック" charset="0"/>
                <a:cs typeface="Arial"/>
              </a:rPr>
              <a:t> </a:t>
            </a:r>
            <a:r>
              <a:rPr lang="it-IT" b="1" dirty="0">
                <a:solidFill>
                  <a:srgbClr val="000090"/>
                </a:solidFill>
                <a:latin typeface="Arial"/>
                <a:ea typeface="ＭＳ Ｐゴシック" charset="0"/>
                <a:cs typeface="Arial"/>
              </a:rPr>
              <a:t>riducendo da € 15.000 a € 5.000</a:t>
            </a:r>
            <a:r>
              <a:rPr lang="it-IT" dirty="0">
                <a:solidFill>
                  <a:srgbClr val="000090"/>
                </a:solidFill>
                <a:latin typeface="Arial"/>
                <a:ea typeface="ＭＳ Ｐゴシック" charset="0"/>
                <a:cs typeface="Arial"/>
              </a:rPr>
              <a:t> il limite al di sopra del quale l’utilizzo in </a:t>
            </a:r>
            <a:r>
              <a:rPr lang="it-IT" b="1" dirty="0">
                <a:solidFill>
                  <a:srgbClr val="000090"/>
                </a:solidFill>
                <a:latin typeface="Arial"/>
                <a:ea typeface="ＭＳ Ｐゴシック" charset="0"/>
                <a:cs typeface="Arial"/>
              </a:rPr>
              <a:t>compensazione orizzontale del credito IVA, sia annuale che trimestrale, </a:t>
            </a:r>
            <a:r>
              <a:rPr lang="it-IT" dirty="0">
                <a:solidFill>
                  <a:srgbClr val="000090"/>
                </a:solidFill>
                <a:latin typeface="Arial"/>
                <a:ea typeface="ＭＳ Ｐゴシック" charset="0"/>
                <a:cs typeface="Arial"/>
              </a:rPr>
              <a:t>richiede l’apposizione del visto di conformità sulla dichiarazione o istanza (</a:t>
            </a:r>
            <a:r>
              <a:rPr lang="it-IT" u="sng" dirty="0">
                <a:solidFill>
                  <a:srgbClr val="000090"/>
                </a:solidFill>
                <a:latin typeface="Arial"/>
                <a:ea typeface="ＭＳ Ｐゴシック" charset="0"/>
                <a:cs typeface="Arial"/>
              </a:rPr>
              <a:t>modello TR</a:t>
            </a:r>
            <a:r>
              <a:rPr lang="it-IT" dirty="0">
                <a:solidFill>
                  <a:srgbClr val="000090"/>
                </a:solidFill>
                <a:latin typeface="Arial"/>
                <a:ea typeface="ＭＳ Ｐゴシック" charset="0"/>
                <a:cs typeface="Arial"/>
              </a:rPr>
              <a:t>) dalla quale emerge tale credito. </a:t>
            </a:r>
          </a:p>
        </p:txBody>
      </p:sp>
      <p:sp>
        <p:nvSpPr>
          <p:cNvPr id="5" name="Freccia in giù 4"/>
          <p:cNvSpPr/>
          <p:nvPr/>
        </p:nvSpPr>
        <p:spPr>
          <a:xfrm>
            <a:off x="2339752" y="4221088"/>
            <a:ext cx="414337" cy="262309"/>
          </a:xfrm>
          <a:prstGeom prst="downArrow">
            <a:avLst/>
          </a:prstGeom>
          <a:solidFill>
            <a:srgbClr val="0000FF"/>
          </a:solidFill>
          <a:ln>
            <a:solidFill>
              <a:srgbClr val="89A9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ts val="2800"/>
              </a:lnSpc>
            </a:pPr>
            <a:endParaRPr lang="it-IT" sz="2000">
              <a:solidFill>
                <a:srgbClr val="FFFFFF"/>
              </a:solidFill>
              <a:latin typeface="Arial   "/>
              <a:cs typeface="Arial" pitchFamily="34" charset="0"/>
            </a:endParaRPr>
          </a:p>
        </p:txBody>
      </p:sp>
      <p:sp>
        <p:nvSpPr>
          <p:cNvPr id="6" name="Freccia in giù 5"/>
          <p:cNvSpPr/>
          <p:nvPr/>
        </p:nvSpPr>
        <p:spPr>
          <a:xfrm>
            <a:off x="6516216" y="4246811"/>
            <a:ext cx="414337" cy="262309"/>
          </a:xfrm>
          <a:prstGeom prst="downArrow">
            <a:avLst/>
          </a:prstGeom>
          <a:solidFill>
            <a:srgbClr val="0000FF"/>
          </a:solidFill>
          <a:ln>
            <a:solidFill>
              <a:srgbClr val="89A9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ts val="2800"/>
              </a:lnSpc>
            </a:pPr>
            <a:endParaRPr lang="it-IT" sz="2000">
              <a:solidFill>
                <a:srgbClr val="FFFFFF"/>
              </a:solidFill>
              <a:latin typeface="Arial   "/>
              <a:cs typeface="Arial" pitchFamily="34" charset="0"/>
            </a:endParaRPr>
          </a:p>
        </p:txBody>
      </p:sp>
      <p:sp>
        <p:nvSpPr>
          <p:cNvPr id="8" name="Segnaposto testo 3">
            <a:extLst>
              <a:ext uri="{FF2B5EF4-FFF2-40B4-BE49-F238E27FC236}">
                <a16:creationId xmlns:a16="http://schemas.microsoft.com/office/drawing/2014/main" id="{C9DBAB5A-FC96-254E-B31D-57871E946437}"/>
              </a:ext>
            </a:extLst>
          </p:cNvPr>
          <p:cNvSpPr txBox="1">
            <a:spLocks/>
          </p:cNvSpPr>
          <p:nvPr/>
        </p:nvSpPr>
        <p:spPr>
          <a:xfrm>
            <a:off x="179512" y="188640"/>
            <a:ext cx="7632847" cy="477842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Apposizione visto di conformità e compensazione dei crediti</a:t>
            </a:r>
          </a:p>
        </p:txBody>
      </p:sp>
    </p:spTree>
    <p:extLst>
      <p:ext uri="{BB962C8B-B14F-4D97-AF65-F5344CB8AC3E}">
        <p14:creationId xmlns:p14="http://schemas.microsoft.com/office/powerpoint/2010/main" val="745682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1"/>
          <p:cNvSpPr>
            <a:spLocks noGrp="1"/>
          </p:cNvSpPr>
          <p:nvPr>
            <p:ph type="sldNum" sz="quarter" idx="4294967295"/>
          </p:nvPr>
        </p:nvSpPr>
        <p:spPr>
          <a:xfrm>
            <a:off x="6852586" y="6469447"/>
            <a:ext cx="2057400" cy="365125"/>
          </a:xfrm>
          <a:prstGeom prst="rect">
            <a:avLst/>
          </a:prstGeom>
        </p:spPr>
        <p:txBody>
          <a:bodyPr/>
          <a:lstStyle/>
          <a:p>
            <a:pPr algn="r"/>
            <a:fld id="{341EC1FB-F5DC-4712-9AFB-BB17EF98F339}" type="slidenum">
              <a:rPr lang="it-IT" sz="1800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14</a:t>
            </a:fld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egnaposto testo 3"/>
          <p:cNvSpPr>
            <a:spLocks noGrp="1"/>
          </p:cNvSpPr>
          <p:nvPr>
            <p:ph type="body" sz="quarter" idx="14"/>
          </p:nvPr>
        </p:nvSpPr>
        <p:spPr>
          <a:xfrm>
            <a:off x="395536" y="1124744"/>
            <a:ext cx="8424936" cy="3168352"/>
          </a:xfrm>
          <a:solidFill>
            <a:srgbClr val="8CC9F7"/>
          </a:solidFill>
          <a:ln w="28575">
            <a:solidFill>
              <a:srgbClr val="405C58"/>
            </a:solidFill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marL="0" indent="0">
              <a:lnSpc>
                <a:spcPts val="26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it-IT" b="1" u="sng" dirty="0">
                <a:solidFill>
                  <a:srgbClr val="000090"/>
                </a:solidFill>
              </a:rPr>
              <a:t>COMPENSAZIONE DEL CREDITO DA DICHIARAZIONE DEI REDDITI</a:t>
            </a:r>
          </a:p>
          <a:p>
            <a:pPr>
              <a:lnSpc>
                <a:spcPts val="2600"/>
              </a:lnSpc>
              <a:spcBef>
                <a:spcPts val="0"/>
              </a:spcBef>
              <a:spcAft>
                <a:spcPts val="1200"/>
              </a:spcAft>
            </a:pPr>
            <a:r>
              <a:rPr lang="it-IT" b="1" dirty="0">
                <a:solidFill>
                  <a:srgbClr val="000090"/>
                </a:solidFill>
              </a:rPr>
              <a:t>CREDITO non superiore a € 5.000 </a:t>
            </a:r>
          </a:p>
          <a:p>
            <a:pPr marL="0" indent="0" algn="just">
              <a:lnSpc>
                <a:spcPts val="26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it-IT" dirty="0">
                <a:solidFill>
                  <a:srgbClr val="000090"/>
                </a:solidFill>
              </a:rPr>
              <a:t>Compensazione libera dal 1^ gennaio a 1/2 </a:t>
            </a:r>
            <a:r>
              <a:rPr lang="it-IT" dirty="0" err="1">
                <a:solidFill>
                  <a:srgbClr val="000090"/>
                </a:solidFill>
              </a:rPr>
              <a:t>Mod</a:t>
            </a:r>
            <a:r>
              <a:rPr lang="it-IT" dirty="0">
                <a:solidFill>
                  <a:srgbClr val="000090"/>
                </a:solidFill>
              </a:rPr>
              <a:t>. F24, senza preventiva presentazione della dichiarazione annuale dotata di visto di conformità;</a:t>
            </a:r>
          </a:p>
          <a:p>
            <a:pPr>
              <a:lnSpc>
                <a:spcPts val="2600"/>
              </a:lnSpc>
              <a:spcBef>
                <a:spcPts val="0"/>
              </a:spcBef>
              <a:spcAft>
                <a:spcPts val="1200"/>
              </a:spcAft>
            </a:pPr>
            <a:r>
              <a:rPr lang="it-IT" b="1" dirty="0">
                <a:solidFill>
                  <a:srgbClr val="000090"/>
                </a:solidFill>
              </a:rPr>
              <a:t>CREDITO superiore a € 5.000  </a:t>
            </a:r>
          </a:p>
          <a:p>
            <a:pPr marL="0" indent="0" algn="just">
              <a:lnSpc>
                <a:spcPts val="26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it-IT" dirty="0">
                <a:solidFill>
                  <a:srgbClr val="000090"/>
                </a:solidFill>
              </a:rPr>
              <a:t>Compensazione dal 1^ gennaio a 1/2 </a:t>
            </a:r>
            <a:r>
              <a:rPr lang="it-IT" dirty="0" err="1">
                <a:solidFill>
                  <a:srgbClr val="000090"/>
                </a:solidFill>
              </a:rPr>
              <a:t>Mod</a:t>
            </a:r>
            <a:r>
              <a:rPr lang="it-IT" dirty="0">
                <a:solidFill>
                  <a:srgbClr val="000090"/>
                </a:solidFill>
              </a:rPr>
              <a:t>. F24, con successiva (</a:t>
            </a:r>
            <a:r>
              <a:rPr lang="it-IT" u="sng" dirty="0">
                <a:solidFill>
                  <a:srgbClr val="000090"/>
                </a:solidFill>
              </a:rPr>
              <a:t>non preventiva</a:t>
            </a:r>
            <a:r>
              <a:rPr lang="it-IT" dirty="0">
                <a:solidFill>
                  <a:srgbClr val="000090"/>
                </a:solidFill>
              </a:rPr>
              <a:t>) trasmissione della dichiarazione dotata di visto di conformità. </a:t>
            </a:r>
          </a:p>
        </p:txBody>
      </p:sp>
      <p:sp>
        <p:nvSpPr>
          <p:cNvPr id="8" name="Freccia in giù 7"/>
          <p:cNvSpPr/>
          <p:nvPr/>
        </p:nvSpPr>
        <p:spPr>
          <a:xfrm>
            <a:off x="2267744" y="4427500"/>
            <a:ext cx="504056" cy="343930"/>
          </a:xfrm>
          <a:prstGeom prst="downArrow">
            <a:avLst/>
          </a:prstGeom>
          <a:solidFill>
            <a:srgbClr val="0000FF"/>
          </a:solidFill>
          <a:ln>
            <a:solidFill>
              <a:srgbClr val="89A9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ts val="2600"/>
              </a:lnSpc>
            </a:pPr>
            <a:endParaRPr lang="it-IT" sz="20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reccia in giù 8"/>
          <p:cNvSpPr/>
          <p:nvPr/>
        </p:nvSpPr>
        <p:spPr>
          <a:xfrm>
            <a:off x="6444208" y="4453223"/>
            <a:ext cx="504056" cy="343930"/>
          </a:xfrm>
          <a:prstGeom prst="downArrow">
            <a:avLst/>
          </a:prstGeom>
          <a:solidFill>
            <a:srgbClr val="0000FF"/>
          </a:solidFill>
          <a:ln>
            <a:solidFill>
              <a:srgbClr val="89A9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ts val="2600"/>
              </a:lnSpc>
            </a:pPr>
            <a:endParaRPr lang="it-IT" sz="20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egnaposto testo 3">
            <a:extLst>
              <a:ext uri="{FF2B5EF4-FFF2-40B4-BE49-F238E27FC236}">
                <a16:creationId xmlns:a16="http://schemas.microsoft.com/office/drawing/2014/main" id="{8A86F2D2-8BD2-6D49-BC9D-239ACD5158B4}"/>
              </a:ext>
            </a:extLst>
          </p:cNvPr>
          <p:cNvSpPr txBox="1">
            <a:spLocks/>
          </p:cNvSpPr>
          <p:nvPr/>
        </p:nvSpPr>
        <p:spPr>
          <a:xfrm>
            <a:off x="395536" y="4869160"/>
            <a:ext cx="8424936" cy="1440160"/>
          </a:xfrm>
          <a:prstGeom prst="rect">
            <a:avLst/>
          </a:prstGeom>
          <a:solidFill>
            <a:srgbClr val="8CC9F7"/>
          </a:solidFill>
          <a:ln w="28575">
            <a:solidFill>
              <a:srgbClr val="405C58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ü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-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it-IT" dirty="0">
                <a:solidFill>
                  <a:srgbClr val="000090"/>
                </a:solidFill>
              </a:rPr>
              <a:t>In caso di dichiarazione dei redditi o </a:t>
            </a:r>
            <a:r>
              <a:rPr lang="it-IT" dirty="0" err="1">
                <a:solidFill>
                  <a:srgbClr val="000090"/>
                </a:solidFill>
              </a:rPr>
              <a:t>irap</a:t>
            </a:r>
            <a:r>
              <a:rPr lang="it-IT" dirty="0">
                <a:solidFill>
                  <a:srgbClr val="000090"/>
                </a:solidFill>
              </a:rPr>
              <a:t> che presenti un credito oltre € 5.000 e che sia stata trasmessa senza il visto di conformità, sarà possibile rimediare mediante la presentazione di una dichiarazione integrativa (Circ. 35/E/2015)  </a:t>
            </a:r>
          </a:p>
        </p:txBody>
      </p:sp>
      <p:sp>
        <p:nvSpPr>
          <p:cNvPr id="12" name="Segnaposto testo 3">
            <a:extLst>
              <a:ext uri="{FF2B5EF4-FFF2-40B4-BE49-F238E27FC236}">
                <a16:creationId xmlns:a16="http://schemas.microsoft.com/office/drawing/2014/main" id="{58E7013B-1142-564D-B604-F9BCC50862B2}"/>
              </a:ext>
            </a:extLst>
          </p:cNvPr>
          <p:cNvSpPr txBox="1">
            <a:spLocks/>
          </p:cNvSpPr>
          <p:nvPr/>
        </p:nvSpPr>
        <p:spPr>
          <a:xfrm>
            <a:off x="179512" y="188640"/>
            <a:ext cx="7632847" cy="477842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Apposizione visto di conformità e compensazione dei crediti</a:t>
            </a:r>
          </a:p>
        </p:txBody>
      </p:sp>
    </p:spTree>
    <p:extLst>
      <p:ext uri="{BB962C8B-B14F-4D97-AF65-F5344CB8AC3E}">
        <p14:creationId xmlns:p14="http://schemas.microsoft.com/office/powerpoint/2010/main" val="27685272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251520" y="1124744"/>
            <a:ext cx="8712968" cy="864096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367" tIns="45684" rIns="91367" bIns="45684" anchor="ctr"/>
          <a:lstStyle/>
          <a:p>
            <a:pPr algn="ctr"/>
            <a:r>
              <a:rPr lang="it-IT" sz="20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Le imprese individuali e le società di persone in contabilità</a:t>
            </a:r>
          </a:p>
          <a:p>
            <a:pPr algn="ctr"/>
            <a:r>
              <a:rPr lang="it-IT" sz="20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semplificata determinano il reddito Irpef ed Irap con il criterio di cassa </a:t>
            </a: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395536" y="3284984"/>
            <a:ext cx="3960440" cy="9361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>
              <a:lnSpc>
                <a:spcPct val="120000"/>
              </a:lnSpc>
            </a:pPr>
            <a:r>
              <a:rPr lang="it-IT" sz="2000" dirty="0">
                <a:latin typeface="Arial" pitchFamily="34" charset="0"/>
                <a:cs typeface="Arial" pitchFamily="34" charset="0"/>
              </a:rPr>
              <a:t>Regime di contabilità semplificata: Criterio di cassa</a:t>
            </a:r>
          </a:p>
        </p:txBody>
      </p:sp>
      <p:sp>
        <p:nvSpPr>
          <p:cNvPr id="2" name="Callout con freccia in giù 1"/>
          <p:cNvSpPr/>
          <p:nvPr/>
        </p:nvSpPr>
        <p:spPr>
          <a:xfrm>
            <a:off x="2987824" y="2276872"/>
            <a:ext cx="3312368" cy="914400"/>
          </a:xfrm>
          <a:prstGeom prst="downArrowCallout">
            <a:avLst/>
          </a:prstGeom>
          <a:ln w="12700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  <a:latin typeface="Arial"/>
                <a:cs typeface="Arial"/>
              </a:rPr>
              <a:t>Riepilogo regimi 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860032" y="3284984"/>
            <a:ext cx="3960440" cy="9361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>
              <a:lnSpc>
                <a:spcPct val="120000"/>
              </a:lnSpc>
            </a:pPr>
            <a:r>
              <a:rPr lang="it-IT" sz="2000" dirty="0">
                <a:latin typeface="Arial" pitchFamily="34" charset="0"/>
                <a:cs typeface="Arial" pitchFamily="34" charset="0"/>
              </a:rPr>
              <a:t>Regime di contabilità ordinaria: Criterio di competenza</a:t>
            </a: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395536" y="4437112"/>
            <a:ext cx="3960440" cy="9361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>
              <a:lnSpc>
                <a:spcPct val="120000"/>
              </a:lnSpc>
            </a:pPr>
            <a:r>
              <a:rPr lang="it-IT" sz="2000" dirty="0">
                <a:latin typeface="Arial" pitchFamily="34" charset="0"/>
                <a:cs typeface="Arial" pitchFamily="34" charset="0"/>
              </a:rPr>
              <a:t>Regime dei minimi: Criterio di cassa</a:t>
            </a:r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4860032" y="4437112"/>
            <a:ext cx="3960440" cy="9361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>
              <a:lnSpc>
                <a:spcPct val="120000"/>
              </a:lnSpc>
            </a:pPr>
            <a:r>
              <a:rPr lang="it-IT" sz="2000" dirty="0">
                <a:latin typeface="Arial" pitchFamily="34" charset="0"/>
                <a:cs typeface="Arial" pitchFamily="34" charset="0"/>
              </a:rPr>
              <a:t>Regime forfettario: Criterio di cassa</a:t>
            </a: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627784" y="5589240"/>
            <a:ext cx="3960440" cy="9361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>
              <a:lnSpc>
                <a:spcPct val="120000"/>
              </a:lnSpc>
            </a:pPr>
            <a:r>
              <a:rPr lang="it-IT" sz="2000" dirty="0">
                <a:latin typeface="Arial" pitchFamily="34" charset="0"/>
                <a:cs typeface="Arial" pitchFamily="34" charset="0"/>
              </a:rPr>
              <a:t>Regime contabilità professionisti: Criterio di cassa</a:t>
            </a:r>
          </a:p>
        </p:txBody>
      </p:sp>
      <p:sp>
        <p:nvSpPr>
          <p:cNvPr id="12" name="Segnaposto testo 3">
            <a:extLst>
              <a:ext uri="{FF2B5EF4-FFF2-40B4-BE49-F238E27FC236}">
                <a16:creationId xmlns:a16="http://schemas.microsoft.com/office/drawing/2014/main" id="{B1627E70-1AAA-4A48-B3D2-8515A99FB978}"/>
              </a:ext>
            </a:extLst>
          </p:cNvPr>
          <p:cNvSpPr txBox="1">
            <a:spLocks/>
          </p:cNvSpPr>
          <p:nvPr/>
        </p:nvSpPr>
        <p:spPr>
          <a:xfrm>
            <a:off x="179512" y="188640"/>
            <a:ext cx="7632847" cy="477842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Regime di cassa per le imprese in contabilità semplificata</a:t>
            </a:r>
          </a:p>
        </p:txBody>
      </p:sp>
    </p:spTree>
    <p:extLst>
      <p:ext uri="{BB962C8B-B14F-4D97-AF65-F5344CB8AC3E}">
        <p14:creationId xmlns:p14="http://schemas.microsoft.com/office/powerpoint/2010/main" val="392630483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322832" y="3143176"/>
            <a:ext cx="4249738" cy="1078160"/>
          </a:xfrm>
          <a:prstGeom prst="rect">
            <a:avLst/>
          </a:prstGeom>
          <a:solidFill>
            <a:srgbClr val="DFF5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/>
            <a:r>
              <a:rPr lang="it-IT" sz="2000" dirty="0">
                <a:latin typeface="Arial" pitchFamily="34" charset="0"/>
                <a:cs typeface="Arial" pitchFamily="34" charset="0"/>
              </a:rPr>
              <a:t>Nel nuovo regime i ricavi sono imponibili nell’esercizio di incasso</a:t>
            </a:r>
          </a:p>
        </p:txBody>
      </p:sp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4859908" y="3141216"/>
            <a:ext cx="4032572" cy="1078160"/>
          </a:xfrm>
          <a:prstGeom prst="rect">
            <a:avLst/>
          </a:prstGeom>
          <a:solidFill>
            <a:srgbClr val="DFF5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/>
            <a:r>
              <a:rPr lang="it-IT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I costi sono deducibili nell’esercizio di pagamento </a:t>
            </a:r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323527" y="1629048"/>
            <a:ext cx="8568953" cy="1006128"/>
          </a:xfrm>
          <a:prstGeom prst="rect">
            <a:avLst/>
          </a:prstGeom>
          <a:solidFill>
            <a:srgbClr val="8CC9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367" tIns="45684" rIns="91367" bIns="45684" anchor="ctr"/>
          <a:lstStyle/>
          <a:p>
            <a:pPr algn="ctr"/>
            <a:r>
              <a:rPr lang="it-IT" sz="20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Il criterio di cassa per le imprese in contabilità semplificata è </a:t>
            </a:r>
          </a:p>
          <a:p>
            <a:pPr algn="ctr"/>
            <a:r>
              <a:rPr lang="it-IT" sz="20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obbligatorio per cui l’unica alternativa è l’opzione per il regime di</a:t>
            </a:r>
          </a:p>
          <a:p>
            <a:pPr algn="ctr"/>
            <a:r>
              <a:rPr lang="it-IT" sz="20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contabilità ordinaria (opzione sul quadro VO dell’anno successivo) </a:t>
            </a:r>
          </a:p>
        </p:txBody>
      </p:sp>
      <p:cxnSp>
        <p:nvCxnSpPr>
          <p:cNvPr id="184325" name="AutoShape 5"/>
          <p:cNvCxnSpPr>
            <a:cxnSpLocks noChangeShapeType="1"/>
            <a:stCxn id="184324" idx="2"/>
            <a:endCxn id="184322" idx="0"/>
          </p:cNvCxnSpPr>
          <p:nvPr/>
        </p:nvCxnSpPr>
        <p:spPr bwMode="auto">
          <a:xfrm rot="5400000">
            <a:off x="3273853" y="1809025"/>
            <a:ext cx="508000" cy="2160303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84326" name="AutoShape 6"/>
          <p:cNvCxnSpPr>
            <a:cxnSpLocks noChangeShapeType="1"/>
            <a:stCxn id="184324" idx="2"/>
            <a:endCxn id="184323" idx="0"/>
          </p:cNvCxnSpPr>
          <p:nvPr/>
        </p:nvCxnSpPr>
        <p:spPr bwMode="auto">
          <a:xfrm rot="16200000" flipH="1">
            <a:off x="5489079" y="1754101"/>
            <a:ext cx="506040" cy="226819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84327" name="AutoShape 7"/>
          <p:cNvCxnSpPr>
            <a:cxnSpLocks noChangeShapeType="1"/>
          </p:cNvCxnSpPr>
          <p:nvPr/>
        </p:nvCxnSpPr>
        <p:spPr bwMode="auto">
          <a:xfrm>
            <a:off x="6948263" y="4221336"/>
            <a:ext cx="1588" cy="431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4328" name="Rectangle 8"/>
          <p:cNvSpPr>
            <a:spLocks noChangeArrowheads="1"/>
          </p:cNvSpPr>
          <p:nvPr/>
        </p:nvSpPr>
        <p:spPr bwMode="auto">
          <a:xfrm>
            <a:off x="7524328" y="6381328"/>
            <a:ext cx="352425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40" tIns="45670" rIns="91340" bIns="45670" anchor="ctr"/>
          <a:lstStyle/>
          <a:p>
            <a:pPr algn="ctr"/>
            <a:endParaRPr lang="it-IT" sz="1000" dirty="0">
              <a:latin typeface="Univers 47 CondensedLight"/>
            </a:endParaRPr>
          </a:p>
        </p:txBody>
      </p:sp>
      <p:cxnSp>
        <p:nvCxnSpPr>
          <p:cNvPr id="184330" name="AutoShape 10"/>
          <p:cNvCxnSpPr>
            <a:cxnSpLocks noChangeShapeType="1"/>
          </p:cNvCxnSpPr>
          <p:nvPr/>
        </p:nvCxnSpPr>
        <p:spPr bwMode="auto">
          <a:xfrm>
            <a:off x="2410171" y="4221336"/>
            <a:ext cx="1588" cy="431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323527" y="4727128"/>
            <a:ext cx="8568953" cy="1006128"/>
          </a:xfrm>
          <a:prstGeom prst="rect">
            <a:avLst/>
          </a:prstGeom>
          <a:solidFill>
            <a:srgbClr val="8CC9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367" tIns="45684" rIns="91367" bIns="45684" anchor="ctr"/>
          <a:lstStyle/>
          <a:p>
            <a:pPr algn="ctr"/>
            <a:r>
              <a:rPr lang="it-IT" sz="20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Esiste comunque un elenco tassativo di componenti positivi e negativi di </a:t>
            </a:r>
          </a:p>
          <a:p>
            <a:pPr algn="ctr"/>
            <a:r>
              <a:rPr lang="it-IT" sz="20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reddito che continuano a rilevare secondo il criterio di competenza   </a:t>
            </a:r>
          </a:p>
        </p:txBody>
      </p:sp>
      <p:sp>
        <p:nvSpPr>
          <p:cNvPr id="12" name="Segnaposto testo 3">
            <a:extLst>
              <a:ext uri="{FF2B5EF4-FFF2-40B4-BE49-F238E27FC236}">
                <a16:creationId xmlns:a16="http://schemas.microsoft.com/office/drawing/2014/main" id="{8CE63323-6070-194F-A4C2-76B31EF574ED}"/>
              </a:ext>
            </a:extLst>
          </p:cNvPr>
          <p:cNvSpPr txBox="1">
            <a:spLocks/>
          </p:cNvSpPr>
          <p:nvPr/>
        </p:nvSpPr>
        <p:spPr>
          <a:xfrm>
            <a:off x="179512" y="188640"/>
            <a:ext cx="7632847" cy="477842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Regime di cassa per le imprese in contabilità semplificata</a:t>
            </a:r>
          </a:p>
        </p:txBody>
      </p:sp>
    </p:spTree>
    <p:extLst>
      <p:ext uri="{BB962C8B-B14F-4D97-AF65-F5344CB8AC3E}">
        <p14:creationId xmlns:p14="http://schemas.microsoft.com/office/powerpoint/2010/main" val="2335306973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250825" y="2640832"/>
            <a:ext cx="4249738" cy="862136"/>
          </a:xfrm>
          <a:prstGeom prst="rect">
            <a:avLst/>
          </a:prstGeom>
          <a:solidFill>
            <a:srgbClr val="DFF5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/>
            <a:r>
              <a:rPr lang="it-IT" sz="2000" dirty="0">
                <a:latin typeface="Arial" pitchFamily="34" charset="0"/>
                <a:cs typeface="Arial" pitchFamily="34" charset="0"/>
              </a:rPr>
              <a:t>Ammortamenti e spese relative a più esercizi</a:t>
            </a:r>
          </a:p>
        </p:txBody>
      </p:sp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4787900" y="2640832"/>
            <a:ext cx="4176713" cy="862136"/>
          </a:xfrm>
          <a:prstGeom prst="rect">
            <a:avLst/>
          </a:prstGeom>
          <a:solidFill>
            <a:srgbClr val="DFF5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/>
            <a:r>
              <a:rPr lang="it-IT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Minusvalenze e plusvalenze </a:t>
            </a:r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251520" y="1414736"/>
            <a:ext cx="8712968" cy="718096"/>
          </a:xfrm>
          <a:prstGeom prst="rect">
            <a:avLst/>
          </a:prstGeom>
          <a:solidFill>
            <a:srgbClr val="8CC9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367" tIns="45684" rIns="91367" bIns="45684" anchor="ctr"/>
          <a:lstStyle/>
          <a:p>
            <a:pPr algn="ctr"/>
            <a:r>
              <a:rPr lang="it-IT" sz="20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Componenti che continuano a rilevare secondo il criterio di competenza </a:t>
            </a:r>
          </a:p>
        </p:txBody>
      </p:sp>
      <p:cxnSp>
        <p:nvCxnSpPr>
          <p:cNvPr id="184325" name="AutoShape 5"/>
          <p:cNvCxnSpPr>
            <a:cxnSpLocks noChangeShapeType="1"/>
            <a:stCxn id="184324" idx="2"/>
            <a:endCxn id="184322" idx="0"/>
          </p:cNvCxnSpPr>
          <p:nvPr/>
        </p:nvCxnSpPr>
        <p:spPr bwMode="auto">
          <a:xfrm rot="5400000">
            <a:off x="3237849" y="1270677"/>
            <a:ext cx="508000" cy="223231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84326" name="AutoShape 6"/>
          <p:cNvCxnSpPr>
            <a:cxnSpLocks noChangeShapeType="1"/>
            <a:stCxn id="184324" idx="2"/>
            <a:endCxn id="184323" idx="0"/>
          </p:cNvCxnSpPr>
          <p:nvPr/>
        </p:nvCxnSpPr>
        <p:spPr bwMode="auto">
          <a:xfrm rot="16200000" flipH="1">
            <a:off x="5488130" y="1252705"/>
            <a:ext cx="508000" cy="2268253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84328" name="Rectangle 8"/>
          <p:cNvSpPr>
            <a:spLocks noChangeArrowheads="1"/>
          </p:cNvSpPr>
          <p:nvPr/>
        </p:nvSpPr>
        <p:spPr bwMode="auto">
          <a:xfrm>
            <a:off x="7524328" y="6381328"/>
            <a:ext cx="352425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40" tIns="45670" rIns="91340" bIns="45670" anchor="ctr"/>
          <a:lstStyle/>
          <a:p>
            <a:pPr algn="ctr"/>
            <a:endParaRPr lang="it-IT" sz="1000" dirty="0">
              <a:latin typeface="Univers 47 CondensedLight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51520" y="5231160"/>
            <a:ext cx="4248721" cy="862136"/>
          </a:xfrm>
          <a:prstGeom prst="rect">
            <a:avLst/>
          </a:prstGeom>
          <a:solidFill>
            <a:srgbClr val="DFF5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/>
            <a:r>
              <a:rPr lang="it-IT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Canoni leasing (</a:t>
            </a:r>
            <a:r>
              <a:rPr lang="it-IT" sz="2000" u="sng" dirty="0">
                <a:latin typeface="Arial" pitchFamily="34" charset="0"/>
                <a:cs typeface="Arial" pitchFamily="34" charset="0"/>
                <a:sym typeface="Wingdings" pitchFamily="2" charset="2"/>
              </a:rPr>
              <a:t>ma non i canoni di locazione o noleggio) </a:t>
            </a: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51520" y="3935016"/>
            <a:ext cx="4249738" cy="862136"/>
          </a:xfrm>
          <a:prstGeom prst="rect">
            <a:avLst/>
          </a:prstGeom>
          <a:solidFill>
            <a:srgbClr val="DFF5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/>
            <a:r>
              <a:rPr lang="it-IT" sz="2000" dirty="0">
                <a:latin typeface="Arial" pitchFamily="34" charset="0"/>
                <a:cs typeface="Arial" pitchFamily="34" charset="0"/>
              </a:rPr>
              <a:t>Sopravvenienze e perdite su crediti</a:t>
            </a: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4788595" y="3935016"/>
            <a:ext cx="4176713" cy="862136"/>
          </a:xfrm>
          <a:prstGeom prst="rect">
            <a:avLst/>
          </a:prstGeom>
          <a:solidFill>
            <a:srgbClr val="DFF5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/>
            <a:r>
              <a:rPr lang="it-IT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Retribuzioni, oneri sociali e T.F.R. </a:t>
            </a: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4787775" y="5231160"/>
            <a:ext cx="4176713" cy="862136"/>
          </a:xfrm>
          <a:prstGeom prst="rect">
            <a:avLst/>
          </a:prstGeom>
          <a:solidFill>
            <a:srgbClr val="DFF5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/>
            <a:r>
              <a:rPr lang="it-IT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Redditi immobiliari di cui all’art. 90 del </a:t>
            </a:r>
            <a:r>
              <a:rPr lang="it-IT" sz="20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Tuir</a:t>
            </a:r>
            <a:r>
              <a:rPr lang="it-IT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 (</a:t>
            </a:r>
            <a:r>
              <a:rPr lang="it-IT" sz="2000" u="sng" dirty="0">
                <a:latin typeface="Arial" pitchFamily="34" charset="0"/>
                <a:cs typeface="Arial" pitchFamily="34" charset="0"/>
                <a:sym typeface="Wingdings" pitchFamily="2" charset="2"/>
              </a:rPr>
              <a:t>fabbricati abitativi</a:t>
            </a:r>
            <a:r>
              <a:rPr lang="it-IT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)</a:t>
            </a:r>
            <a:endParaRPr lang="it-IT" sz="2000" u="sng" dirty="0"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cxnSp>
        <p:nvCxnSpPr>
          <p:cNvPr id="33" name="AutoShape 10"/>
          <p:cNvCxnSpPr>
            <a:cxnSpLocks noChangeShapeType="1"/>
          </p:cNvCxnSpPr>
          <p:nvPr/>
        </p:nvCxnSpPr>
        <p:spPr bwMode="auto">
          <a:xfrm>
            <a:off x="2410172" y="3502968"/>
            <a:ext cx="1588" cy="431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4" name="AutoShape 10"/>
          <p:cNvCxnSpPr>
            <a:cxnSpLocks noChangeShapeType="1"/>
          </p:cNvCxnSpPr>
          <p:nvPr/>
        </p:nvCxnSpPr>
        <p:spPr bwMode="auto">
          <a:xfrm>
            <a:off x="6876256" y="3502968"/>
            <a:ext cx="1588" cy="431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" name="AutoShape 10"/>
          <p:cNvCxnSpPr>
            <a:cxnSpLocks noChangeShapeType="1"/>
          </p:cNvCxnSpPr>
          <p:nvPr/>
        </p:nvCxnSpPr>
        <p:spPr bwMode="auto">
          <a:xfrm>
            <a:off x="2411760" y="4797400"/>
            <a:ext cx="1588" cy="431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10"/>
          <p:cNvCxnSpPr>
            <a:cxnSpLocks noChangeShapeType="1"/>
          </p:cNvCxnSpPr>
          <p:nvPr/>
        </p:nvCxnSpPr>
        <p:spPr bwMode="auto">
          <a:xfrm>
            <a:off x="6874668" y="4797152"/>
            <a:ext cx="1588" cy="431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" name="Segnaposto testo 3">
            <a:extLst>
              <a:ext uri="{FF2B5EF4-FFF2-40B4-BE49-F238E27FC236}">
                <a16:creationId xmlns:a16="http://schemas.microsoft.com/office/drawing/2014/main" id="{EEAD315C-F379-F644-A585-09D644B4F775}"/>
              </a:ext>
            </a:extLst>
          </p:cNvPr>
          <p:cNvSpPr txBox="1">
            <a:spLocks/>
          </p:cNvSpPr>
          <p:nvPr/>
        </p:nvSpPr>
        <p:spPr>
          <a:xfrm>
            <a:off x="179512" y="188640"/>
            <a:ext cx="7632847" cy="477842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Regime di cassa per le imprese in contabilità semplificata</a:t>
            </a:r>
          </a:p>
        </p:txBody>
      </p:sp>
    </p:spTree>
    <p:extLst>
      <p:ext uri="{BB962C8B-B14F-4D97-AF65-F5344CB8AC3E}">
        <p14:creationId xmlns:p14="http://schemas.microsoft.com/office/powerpoint/2010/main" val="2427100475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250824" y="2492896"/>
            <a:ext cx="8713663" cy="107816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>
              <a:lnSpc>
                <a:spcPct val="110000"/>
              </a:lnSpc>
            </a:pPr>
            <a:r>
              <a:rPr lang="it-IT" sz="2000" dirty="0">
                <a:latin typeface="Arial" pitchFamily="34" charset="0"/>
                <a:cs typeface="Arial" pitchFamily="34" charset="0"/>
              </a:rPr>
              <a:t>Il regime di contabilità semplificata delle “imprese minori” non le esonera dall’indicare il valore delle rimanenze distinto per categorie omogenee con indicazione dei criteri di formazione del dato (LIFO, FIFO, </a:t>
            </a:r>
            <a:r>
              <a:rPr lang="it-IT" sz="2000" dirty="0" err="1">
                <a:latin typeface="Arial" pitchFamily="34" charset="0"/>
                <a:cs typeface="Arial" pitchFamily="34" charset="0"/>
              </a:rPr>
              <a:t>etc…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.)  </a:t>
            </a:r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251520" y="1268760"/>
            <a:ext cx="8712968" cy="71809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367" tIns="45684" rIns="91367" bIns="45684" anchor="ctr"/>
          <a:lstStyle/>
          <a:p>
            <a:pPr algn="ctr"/>
            <a:r>
              <a:rPr lang="it-IT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Cassazione n. 5780/2018 </a:t>
            </a:r>
          </a:p>
        </p:txBody>
      </p:sp>
      <p:cxnSp>
        <p:nvCxnSpPr>
          <p:cNvPr id="184327" name="AutoShape 7"/>
          <p:cNvCxnSpPr>
            <a:cxnSpLocks noChangeShapeType="1"/>
          </p:cNvCxnSpPr>
          <p:nvPr/>
        </p:nvCxnSpPr>
        <p:spPr bwMode="auto">
          <a:xfrm>
            <a:off x="6876256" y="3571056"/>
            <a:ext cx="1588" cy="431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4328" name="Rectangle 8"/>
          <p:cNvSpPr>
            <a:spLocks noChangeArrowheads="1"/>
          </p:cNvSpPr>
          <p:nvPr/>
        </p:nvSpPr>
        <p:spPr bwMode="auto">
          <a:xfrm>
            <a:off x="7524328" y="6381328"/>
            <a:ext cx="352425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40" tIns="45670" rIns="91340" bIns="45670" anchor="ctr"/>
          <a:lstStyle/>
          <a:p>
            <a:pPr algn="ctr"/>
            <a:endParaRPr lang="it-IT" sz="1000" dirty="0">
              <a:latin typeface="Univers 47 CondensedLight"/>
            </a:endParaRPr>
          </a:p>
        </p:txBody>
      </p:sp>
      <p:sp>
        <p:nvSpPr>
          <p:cNvPr id="184329" name="Rectangle 9"/>
          <p:cNvSpPr>
            <a:spLocks noChangeArrowheads="1"/>
          </p:cNvSpPr>
          <p:nvPr/>
        </p:nvSpPr>
        <p:spPr bwMode="auto">
          <a:xfrm>
            <a:off x="251520" y="4003104"/>
            <a:ext cx="8712968" cy="1154088"/>
          </a:xfrm>
          <a:prstGeom prst="rect">
            <a:avLst/>
          </a:prstGeom>
          <a:solidFill>
            <a:srgbClr val="B4DCF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/>
            <a:r>
              <a:rPr lang="it-IT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Appare evidente come la nozione tributaria di “rimanenza” intesa dal Legislatore non può essere rappresentata da un incontrollabile valore globale, bensì da un’articolazione di beni per tipi, qualità e valore unitario </a:t>
            </a:r>
          </a:p>
        </p:txBody>
      </p:sp>
      <p:cxnSp>
        <p:nvCxnSpPr>
          <p:cNvPr id="184330" name="AutoShape 10"/>
          <p:cNvCxnSpPr>
            <a:cxnSpLocks noChangeShapeType="1"/>
          </p:cNvCxnSpPr>
          <p:nvPr/>
        </p:nvCxnSpPr>
        <p:spPr bwMode="auto">
          <a:xfrm>
            <a:off x="2338164" y="3571056"/>
            <a:ext cx="1588" cy="431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251520" y="5589240"/>
            <a:ext cx="6624736" cy="864096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/>
            <a:r>
              <a:rPr lang="it-IT" sz="2000" dirty="0">
                <a:latin typeface="Arial" pitchFamily="34" charset="0"/>
                <a:cs typeface="Arial" pitchFamily="34" charset="0"/>
              </a:rPr>
              <a:t> In assenza della trascrizione di tale prospetto dettagliato l’</a:t>
            </a:r>
            <a:r>
              <a:rPr lang="it-IT" sz="2000" u="sng" dirty="0">
                <a:latin typeface="Arial" pitchFamily="34" charset="0"/>
                <a:cs typeface="Arial" pitchFamily="34" charset="0"/>
              </a:rPr>
              <a:t>Ufficio può procedere con accertamento induttivo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23" name="AutoShape 10"/>
          <p:cNvCxnSpPr>
            <a:cxnSpLocks noChangeShapeType="1"/>
          </p:cNvCxnSpPr>
          <p:nvPr/>
        </p:nvCxnSpPr>
        <p:spPr bwMode="auto">
          <a:xfrm>
            <a:off x="1186036" y="5157192"/>
            <a:ext cx="1588" cy="431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" name="AutoShape 10"/>
          <p:cNvCxnSpPr>
            <a:cxnSpLocks noChangeShapeType="1"/>
          </p:cNvCxnSpPr>
          <p:nvPr/>
        </p:nvCxnSpPr>
        <p:spPr bwMode="auto">
          <a:xfrm>
            <a:off x="5580112" y="5157192"/>
            <a:ext cx="1588" cy="431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5"/>
          <p:cNvCxnSpPr>
            <a:cxnSpLocks noChangeShapeType="1"/>
          </p:cNvCxnSpPr>
          <p:nvPr/>
        </p:nvCxnSpPr>
        <p:spPr bwMode="auto">
          <a:xfrm rot="5400000">
            <a:off x="3237849" y="1124701"/>
            <a:ext cx="508000" cy="223231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7" name="AutoShape 6"/>
          <p:cNvCxnSpPr>
            <a:cxnSpLocks noChangeShapeType="1"/>
          </p:cNvCxnSpPr>
          <p:nvPr/>
        </p:nvCxnSpPr>
        <p:spPr bwMode="auto">
          <a:xfrm rot="16200000" flipH="1">
            <a:off x="5488130" y="1106729"/>
            <a:ext cx="508000" cy="2268253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4" name="Segnaposto testo 3">
            <a:extLst>
              <a:ext uri="{FF2B5EF4-FFF2-40B4-BE49-F238E27FC236}">
                <a16:creationId xmlns:a16="http://schemas.microsoft.com/office/drawing/2014/main" id="{48CFBC18-635B-E846-981F-D7D5D5917AFD}"/>
              </a:ext>
            </a:extLst>
          </p:cNvPr>
          <p:cNvSpPr txBox="1">
            <a:spLocks/>
          </p:cNvSpPr>
          <p:nvPr/>
        </p:nvSpPr>
        <p:spPr>
          <a:xfrm>
            <a:off x="179512" y="188640"/>
            <a:ext cx="7632847" cy="477842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Regime di cassa per le imprese in contabilità semplificata</a:t>
            </a:r>
          </a:p>
        </p:txBody>
      </p:sp>
    </p:spTree>
    <p:extLst>
      <p:ext uri="{BB962C8B-B14F-4D97-AF65-F5344CB8AC3E}">
        <p14:creationId xmlns:p14="http://schemas.microsoft.com/office/powerpoint/2010/main" val="176309775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250825" y="4079032"/>
            <a:ext cx="4249738" cy="107816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/>
            <a:r>
              <a:rPr lang="it-IT" sz="2000" dirty="0">
                <a:latin typeface="Arial" pitchFamily="34" charset="0"/>
                <a:cs typeface="Arial" pitchFamily="34" charset="0"/>
              </a:rPr>
              <a:t>Anche la base imponibile Irap è determinata applicando il criterio di cassa </a:t>
            </a:r>
          </a:p>
        </p:txBody>
      </p:sp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4787900" y="4079032"/>
            <a:ext cx="4176713" cy="107816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/>
            <a:r>
              <a:rPr lang="it-IT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Ferma restando la consueta applicazione delle deduzioni dal valore della produzione</a:t>
            </a:r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251520" y="1917080"/>
            <a:ext cx="8712968" cy="79010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367" tIns="45684" rIns="91367" bIns="45684" anchor="ctr"/>
          <a:lstStyle/>
          <a:p>
            <a:pPr algn="ctr"/>
            <a:r>
              <a:rPr lang="it-IT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 regole per la determinazione della base imponibile Irap </a:t>
            </a:r>
          </a:p>
        </p:txBody>
      </p:sp>
      <p:cxnSp>
        <p:nvCxnSpPr>
          <p:cNvPr id="184325" name="AutoShape 5"/>
          <p:cNvCxnSpPr>
            <a:cxnSpLocks noChangeShapeType="1"/>
            <a:stCxn id="184324" idx="2"/>
            <a:endCxn id="184322" idx="0"/>
          </p:cNvCxnSpPr>
          <p:nvPr/>
        </p:nvCxnSpPr>
        <p:spPr bwMode="auto">
          <a:xfrm rot="5400000">
            <a:off x="2805925" y="2276953"/>
            <a:ext cx="1371848" cy="223231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84326" name="AutoShape 6"/>
          <p:cNvCxnSpPr>
            <a:cxnSpLocks noChangeShapeType="1"/>
            <a:stCxn id="184324" idx="2"/>
            <a:endCxn id="184323" idx="0"/>
          </p:cNvCxnSpPr>
          <p:nvPr/>
        </p:nvCxnSpPr>
        <p:spPr bwMode="auto">
          <a:xfrm rot="16200000" flipH="1">
            <a:off x="5056206" y="2258981"/>
            <a:ext cx="1371848" cy="2268253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84328" name="Rectangle 8"/>
          <p:cNvSpPr>
            <a:spLocks noChangeArrowheads="1"/>
          </p:cNvSpPr>
          <p:nvPr/>
        </p:nvSpPr>
        <p:spPr bwMode="auto">
          <a:xfrm>
            <a:off x="7524328" y="6381328"/>
            <a:ext cx="352425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40" tIns="45670" rIns="91340" bIns="45670" anchor="ctr"/>
          <a:lstStyle/>
          <a:p>
            <a:pPr algn="ctr"/>
            <a:endParaRPr lang="it-IT" sz="1000" dirty="0">
              <a:latin typeface="Univers 47 CondensedLight"/>
            </a:endParaRPr>
          </a:p>
        </p:txBody>
      </p:sp>
      <p:sp>
        <p:nvSpPr>
          <p:cNvPr id="9" name="Segnaposto testo 3">
            <a:extLst>
              <a:ext uri="{FF2B5EF4-FFF2-40B4-BE49-F238E27FC236}">
                <a16:creationId xmlns:a16="http://schemas.microsoft.com/office/drawing/2014/main" id="{CC28380F-B6DD-E341-A030-F56891E479D3}"/>
              </a:ext>
            </a:extLst>
          </p:cNvPr>
          <p:cNvSpPr txBox="1">
            <a:spLocks/>
          </p:cNvSpPr>
          <p:nvPr/>
        </p:nvSpPr>
        <p:spPr>
          <a:xfrm>
            <a:off x="179512" y="188640"/>
            <a:ext cx="7632847" cy="477842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Regime di cassa per le imprese in contabilità semplificata</a:t>
            </a:r>
          </a:p>
        </p:txBody>
      </p:sp>
    </p:spTree>
    <p:extLst>
      <p:ext uri="{BB962C8B-B14F-4D97-AF65-F5344CB8AC3E}">
        <p14:creationId xmlns:p14="http://schemas.microsoft.com/office/powerpoint/2010/main" val="147854227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250825" y="260896"/>
            <a:ext cx="8642350" cy="431800"/>
          </a:xfrm>
          <a:prstGeom prst="rect">
            <a:avLst/>
          </a:prstGeo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sz="2400" dirty="0">
                <a:solidFill>
                  <a:srgbClr val="000090"/>
                </a:solidFill>
                <a:ea typeface="+mj-ea"/>
              </a:rPr>
              <a:t>INDICE DEGLI ARGOMENTI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676718" y="2210817"/>
            <a:ext cx="4245297" cy="6477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1331" tIns="45665" rIns="91331" bIns="45665" anchor="ctr" anchorCtr="1"/>
          <a:lstStyle/>
          <a:p>
            <a:pPr algn="ctr" eaLnBrk="1" hangingPunct="1">
              <a:defRPr/>
            </a:pPr>
            <a:r>
              <a:rPr lang="it-IT" dirty="0"/>
              <a:t>Dichiarazioni integrative e ravvedimento operoso</a:t>
            </a:r>
          </a:p>
        </p:txBody>
      </p:sp>
      <p:sp>
        <p:nvSpPr>
          <p:cNvPr id="6148" name="AutoShape 8"/>
          <p:cNvSpPr>
            <a:spLocks noChangeArrowheads="1"/>
          </p:cNvSpPr>
          <p:nvPr/>
        </p:nvSpPr>
        <p:spPr bwMode="auto">
          <a:xfrm>
            <a:off x="6342870" y="2960605"/>
            <a:ext cx="756695" cy="273661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70C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78677" tIns="39338" rIns="78677" bIns="39338" anchor="ctr">
            <a:spAutoFit/>
          </a:bodyPr>
          <a:lstStyle/>
          <a:p>
            <a:pPr eaLnBrk="1" hangingPunct="1">
              <a:lnSpc>
                <a:spcPct val="50000"/>
              </a:lnSpc>
            </a:pPr>
            <a:endParaRPr lang="it-IT" altLang="it-IT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50537" y="1131317"/>
            <a:ext cx="4105439" cy="6445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1331" tIns="45665" rIns="91331" bIns="45665" anchor="ctr" anchorCtr="1"/>
          <a:lstStyle/>
          <a:p>
            <a:pPr algn="ctr" eaLnBrk="1" hangingPunct="1">
              <a:defRPr/>
            </a:pPr>
            <a:r>
              <a:rPr lang="it-IT" dirty="0"/>
              <a:t> Modifiche al riporto delle perdite dei soggetti semplificati </a:t>
            </a:r>
          </a:p>
        </p:txBody>
      </p:sp>
      <p:sp>
        <p:nvSpPr>
          <p:cNvPr id="6150" name="AutoShape 14"/>
          <p:cNvSpPr>
            <a:spLocks noChangeArrowheads="1"/>
          </p:cNvSpPr>
          <p:nvPr/>
        </p:nvSpPr>
        <p:spPr bwMode="auto">
          <a:xfrm>
            <a:off x="1964191" y="2947905"/>
            <a:ext cx="709986" cy="273661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70C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78677" tIns="39338" rIns="78677" bIns="39338" anchor="ctr">
            <a:spAutoFit/>
          </a:bodyPr>
          <a:lstStyle/>
          <a:p>
            <a:pPr eaLnBrk="1" hangingPunct="1">
              <a:lnSpc>
                <a:spcPct val="50000"/>
              </a:lnSpc>
            </a:pPr>
            <a:endParaRPr lang="it-IT" altLang="it-IT"/>
          </a:p>
        </p:txBody>
      </p:sp>
      <p:sp>
        <p:nvSpPr>
          <p:cNvPr id="6151" name="AutoShape 18"/>
          <p:cNvSpPr>
            <a:spLocks noChangeArrowheads="1"/>
          </p:cNvSpPr>
          <p:nvPr/>
        </p:nvSpPr>
        <p:spPr bwMode="auto">
          <a:xfrm>
            <a:off x="6346045" y="1861262"/>
            <a:ext cx="756695" cy="273661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70C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78677" tIns="39338" rIns="78677" bIns="39338" anchor="ctr">
            <a:spAutoFit/>
          </a:bodyPr>
          <a:lstStyle/>
          <a:p>
            <a:pPr eaLnBrk="1" hangingPunct="1">
              <a:lnSpc>
                <a:spcPct val="50000"/>
              </a:lnSpc>
            </a:pPr>
            <a:endParaRPr lang="it-IT" altLang="it-IT"/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4644008" y="1131317"/>
            <a:ext cx="4281182" cy="6445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1331" tIns="45665" rIns="91331" bIns="45665" anchor="ctr" anchorCtr="1"/>
          <a:lstStyle/>
          <a:p>
            <a:pPr algn="ctr" eaLnBrk="1" hangingPunct="1">
              <a:defRPr/>
            </a:pPr>
            <a:r>
              <a:rPr lang="it-IT" dirty="0"/>
              <a:t>Estensione del regime forfettario e ultimi chiarimenti dell’Agenzia delle entrate </a:t>
            </a: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250537" y="2210817"/>
            <a:ext cx="4105439" cy="6477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1331" tIns="45665" rIns="91331" bIns="45665" anchor="ctr" anchorCtr="1"/>
          <a:lstStyle/>
          <a:p>
            <a:pPr algn="ctr" eaLnBrk="1" hangingPunct="1">
              <a:defRPr/>
            </a:pPr>
            <a:r>
              <a:rPr lang="it-IT" dirty="0"/>
              <a:t>Tassazione dei redditi di capitale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676718" y="3280792"/>
            <a:ext cx="4245297" cy="6477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1331" tIns="45665" rIns="91331" bIns="45665" anchor="ctr" anchorCtr="1"/>
          <a:lstStyle/>
          <a:p>
            <a:pPr algn="ctr" eaLnBrk="1" hangingPunct="1">
              <a:defRPr/>
            </a:pPr>
            <a:r>
              <a:rPr lang="it-IT" dirty="0"/>
              <a:t>Autonoma organizzazione ai fini Irap e analisi della più recente giurisprudenza</a:t>
            </a:r>
          </a:p>
        </p:txBody>
      </p:sp>
      <p:sp>
        <p:nvSpPr>
          <p:cNvPr id="6155" name="AutoShape 8"/>
          <p:cNvSpPr>
            <a:spLocks noChangeArrowheads="1"/>
          </p:cNvSpPr>
          <p:nvPr/>
        </p:nvSpPr>
        <p:spPr bwMode="auto">
          <a:xfrm>
            <a:off x="1984828" y="4028199"/>
            <a:ext cx="689701" cy="273661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70C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78677" tIns="39338" rIns="78677" bIns="39338" anchor="ctr">
            <a:spAutoFit/>
          </a:bodyPr>
          <a:lstStyle/>
          <a:p>
            <a:pPr eaLnBrk="1" hangingPunct="1">
              <a:lnSpc>
                <a:spcPct val="50000"/>
              </a:lnSpc>
            </a:pPr>
            <a:endParaRPr lang="it-IT" altLang="it-IT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250537" y="4381971"/>
            <a:ext cx="4105439" cy="6461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1331" tIns="45665" rIns="91331" bIns="45665" anchor="ctr" anchorCtr="1"/>
          <a:lstStyle/>
          <a:p>
            <a:pPr algn="ctr" eaLnBrk="1" hangingPunct="1">
              <a:defRPr/>
            </a:pPr>
            <a:r>
              <a:rPr lang="it-IT" dirty="0"/>
              <a:t>Gli indicatore sintetici di affidabilità fiscale - ISA</a:t>
            </a:r>
          </a:p>
        </p:txBody>
      </p:sp>
      <p:sp>
        <p:nvSpPr>
          <p:cNvPr id="6157" name="AutoShape 8"/>
          <p:cNvSpPr>
            <a:spLocks noChangeArrowheads="1"/>
          </p:cNvSpPr>
          <p:nvPr/>
        </p:nvSpPr>
        <p:spPr bwMode="auto">
          <a:xfrm>
            <a:off x="6342870" y="4032168"/>
            <a:ext cx="756695" cy="273661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70C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78677" tIns="39338" rIns="78677" bIns="39338" anchor="ctr">
            <a:spAutoFit/>
          </a:bodyPr>
          <a:lstStyle/>
          <a:p>
            <a:pPr eaLnBrk="1" hangingPunct="1">
              <a:lnSpc>
                <a:spcPct val="50000"/>
              </a:lnSpc>
            </a:pPr>
            <a:endParaRPr lang="it-IT" altLang="it-IT"/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679014" y="5445224"/>
            <a:ext cx="4246175" cy="6461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1331" tIns="45665" rIns="91331" bIns="45665" anchor="ctr" anchorCtr="1"/>
          <a:lstStyle/>
          <a:p>
            <a:pPr algn="ctr" eaLnBrk="1" hangingPunct="1">
              <a:defRPr/>
            </a:pPr>
            <a:r>
              <a:rPr lang="it-IT" dirty="0"/>
              <a:t>La trasmissione telematica dei corrispettivi giornalieri</a:t>
            </a:r>
          </a:p>
        </p:txBody>
      </p:sp>
      <p:sp>
        <p:nvSpPr>
          <p:cNvPr id="6159" name="AutoShape 8"/>
          <p:cNvSpPr>
            <a:spLocks noChangeArrowheads="1"/>
          </p:cNvSpPr>
          <p:nvPr/>
        </p:nvSpPr>
        <p:spPr bwMode="auto">
          <a:xfrm>
            <a:off x="1984828" y="5108741"/>
            <a:ext cx="689701" cy="273661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70C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78677" tIns="39338" rIns="78677" bIns="39338" anchor="ctr">
            <a:spAutoFit/>
          </a:bodyPr>
          <a:lstStyle/>
          <a:p>
            <a:pPr eaLnBrk="1" hangingPunct="1">
              <a:lnSpc>
                <a:spcPct val="50000"/>
              </a:lnSpc>
            </a:pPr>
            <a:endParaRPr lang="it-IT" altLang="it-IT"/>
          </a:p>
        </p:txBody>
      </p:sp>
      <p:sp>
        <p:nvSpPr>
          <p:cNvPr id="6160" name="AutoShape 8"/>
          <p:cNvSpPr>
            <a:spLocks noChangeArrowheads="1"/>
          </p:cNvSpPr>
          <p:nvPr/>
        </p:nvSpPr>
        <p:spPr bwMode="auto">
          <a:xfrm>
            <a:off x="6342870" y="5108741"/>
            <a:ext cx="756695" cy="273661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70C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78677" tIns="39338" rIns="78677" bIns="39338" anchor="ctr">
            <a:spAutoFit/>
          </a:bodyPr>
          <a:lstStyle/>
          <a:p>
            <a:pPr eaLnBrk="1" hangingPunct="1">
              <a:lnSpc>
                <a:spcPct val="50000"/>
              </a:lnSpc>
            </a:pPr>
            <a:endParaRPr lang="it-IT" altLang="it-IT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250537" y="5445596"/>
            <a:ext cx="4105439" cy="6477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1331" tIns="45665" rIns="91331" bIns="45665" anchor="ctr" anchorCtr="1"/>
          <a:lstStyle/>
          <a:p>
            <a:pPr algn="ctr" eaLnBrk="1" hangingPunct="1">
              <a:defRPr/>
            </a:pPr>
            <a:r>
              <a:rPr lang="it-IT" dirty="0"/>
              <a:t> Le novità del Decreto Crescita 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250216" y="3284984"/>
            <a:ext cx="4104456" cy="6477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1331" tIns="45665" rIns="91331" bIns="45665" anchor="ctr" anchorCtr="1"/>
          <a:lstStyle/>
          <a:p>
            <a:pPr algn="ctr" eaLnBrk="1" hangingPunct="1">
              <a:defRPr/>
            </a:pPr>
            <a:r>
              <a:rPr lang="it-IT" dirty="0"/>
              <a:t> Compensazione crediti ed apposizione visto di conformità</a:t>
            </a: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4676718" y="4372446"/>
            <a:ext cx="4245297" cy="6477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1331" tIns="45665" rIns="91331" bIns="45665" anchor="ctr" anchorCtr="1"/>
          <a:lstStyle/>
          <a:p>
            <a:pPr algn="ctr" eaLnBrk="1" hangingPunct="1">
              <a:defRPr/>
            </a:pPr>
            <a:r>
              <a:rPr lang="it-IT" dirty="0"/>
              <a:t> Indicazione dei contributi, sovvenzioni e vantaggi economici dalla P.A. </a:t>
            </a:r>
          </a:p>
        </p:txBody>
      </p:sp>
      <p:sp>
        <p:nvSpPr>
          <p:cNvPr id="6164" name="AutoShape 18"/>
          <p:cNvSpPr>
            <a:spLocks noChangeArrowheads="1"/>
          </p:cNvSpPr>
          <p:nvPr/>
        </p:nvSpPr>
        <p:spPr bwMode="auto">
          <a:xfrm>
            <a:off x="1894341" y="1861262"/>
            <a:ext cx="755239" cy="273661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70C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78677" tIns="39338" rIns="78677" bIns="39338" anchor="ctr">
            <a:spAutoFit/>
          </a:bodyPr>
          <a:lstStyle/>
          <a:p>
            <a:pPr eaLnBrk="1" hangingPunct="1">
              <a:lnSpc>
                <a:spcPct val="50000"/>
              </a:lnSpc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6447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179512" y="3935016"/>
            <a:ext cx="4033143" cy="107816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/>
            <a:r>
              <a:rPr lang="it-IT" sz="2000" dirty="0">
                <a:latin typeface="Arial" pitchFamily="34" charset="0"/>
                <a:cs typeface="Arial" pitchFamily="34" charset="0"/>
              </a:rPr>
              <a:t>Gli enti e le associazioni del terzo settore che svolgono attività commerciali</a:t>
            </a:r>
          </a:p>
        </p:txBody>
      </p:sp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5076056" y="3935016"/>
            <a:ext cx="3888557" cy="107816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/>
            <a:r>
              <a:rPr lang="it-IT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Se in regime di contabilità semplificata, </a:t>
            </a:r>
            <a:r>
              <a:rPr lang="it-IT" sz="2000">
                <a:latin typeface="Arial" pitchFamily="34" charset="0"/>
                <a:cs typeface="Arial" pitchFamily="34" charset="0"/>
                <a:sym typeface="Wingdings" pitchFamily="2" charset="2"/>
              </a:rPr>
              <a:t>applicano anch’esse il </a:t>
            </a:r>
            <a:r>
              <a:rPr lang="it-IT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criterio di cassa</a:t>
            </a:r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251520" y="1844824"/>
            <a:ext cx="8712968" cy="79010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367" tIns="45684" rIns="91367" bIns="45684" anchor="ctr"/>
          <a:lstStyle/>
          <a:p>
            <a:pPr algn="ctr"/>
            <a:r>
              <a:rPr lang="it-IT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 regole per la determinazione del reddito per gli enti non commerciali</a:t>
            </a:r>
          </a:p>
        </p:txBody>
      </p:sp>
      <p:cxnSp>
        <p:nvCxnSpPr>
          <p:cNvPr id="184325" name="AutoShape 5"/>
          <p:cNvCxnSpPr>
            <a:cxnSpLocks noChangeShapeType="1"/>
            <a:stCxn id="184324" idx="2"/>
            <a:endCxn id="184322" idx="0"/>
          </p:cNvCxnSpPr>
          <p:nvPr/>
        </p:nvCxnSpPr>
        <p:spPr bwMode="auto">
          <a:xfrm rot="5400000">
            <a:off x="2752000" y="2079012"/>
            <a:ext cx="1300088" cy="241192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84326" name="AutoShape 6"/>
          <p:cNvCxnSpPr>
            <a:cxnSpLocks noChangeShapeType="1"/>
            <a:stCxn id="184324" idx="2"/>
            <a:endCxn id="184323" idx="0"/>
          </p:cNvCxnSpPr>
          <p:nvPr/>
        </p:nvCxnSpPr>
        <p:spPr bwMode="auto">
          <a:xfrm rot="16200000" flipH="1">
            <a:off x="5164125" y="2078806"/>
            <a:ext cx="1300088" cy="2412331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84328" name="Rectangle 8"/>
          <p:cNvSpPr>
            <a:spLocks noChangeArrowheads="1"/>
          </p:cNvSpPr>
          <p:nvPr/>
        </p:nvSpPr>
        <p:spPr bwMode="auto">
          <a:xfrm>
            <a:off x="7524328" y="6381328"/>
            <a:ext cx="352425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40" tIns="45670" rIns="91340" bIns="45670" anchor="ctr"/>
          <a:lstStyle/>
          <a:p>
            <a:pPr algn="ctr"/>
            <a:endParaRPr lang="it-IT" sz="1000" dirty="0">
              <a:latin typeface="Univers 47 CondensedLight"/>
            </a:endParaRPr>
          </a:p>
        </p:txBody>
      </p:sp>
      <p:sp>
        <p:nvSpPr>
          <p:cNvPr id="6" name="Freccia destra 5"/>
          <p:cNvSpPr/>
          <p:nvPr/>
        </p:nvSpPr>
        <p:spPr>
          <a:xfrm>
            <a:off x="4283968" y="4221088"/>
            <a:ext cx="792088" cy="484632"/>
          </a:xfrm>
          <a:prstGeom prst="rightArrow">
            <a:avLst/>
          </a:prstGeom>
          <a:solidFill>
            <a:srgbClr val="00009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Segnaposto testo 3">
            <a:extLst>
              <a:ext uri="{FF2B5EF4-FFF2-40B4-BE49-F238E27FC236}">
                <a16:creationId xmlns:a16="http://schemas.microsoft.com/office/drawing/2014/main" id="{42134890-85D9-D748-906F-05932A795A65}"/>
              </a:ext>
            </a:extLst>
          </p:cNvPr>
          <p:cNvSpPr txBox="1">
            <a:spLocks/>
          </p:cNvSpPr>
          <p:nvPr/>
        </p:nvSpPr>
        <p:spPr>
          <a:xfrm>
            <a:off x="179512" y="188640"/>
            <a:ext cx="7632847" cy="477842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Regime di cassa per le imprese in contabilità semplificata</a:t>
            </a:r>
          </a:p>
        </p:txBody>
      </p:sp>
    </p:spTree>
    <p:extLst>
      <p:ext uri="{BB962C8B-B14F-4D97-AF65-F5344CB8AC3E}">
        <p14:creationId xmlns:p14="http://schemas.microsoft.com/office/powerpoint/2010/main" val="301046533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179512" y="2350840"/>
            <a:ext cx="4249738" cy="136619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>
              <a:lnSpc>
                <a:spcPts val="2400"/>
              </a:lnSpc>
            </a:pPr>
            <a:r>
              <a:rPr lang="it-IT" sz="2000" dirty="0">
                <a:latin typeface="Arial" pitchFamily="34" charset="0"/>
                <a:cs typeface="Arial" pitchFamily="34" charset="0"/>
              </a:rPr>
              <a:t>Istituire appositi registri degli incassi e pagamenti dove annotare in ordine cronologico i ricavi incassati e i costi effettivamente sostenuti  </a:t>
            </a:r>
          </a:p>
        </p:txBody>
      </p:sp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4788470" y="2350840"/>
            <a:ext cx="4176713" cy="136619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>
              <a:lnSpc>
                <a:spcPts val="2400"/>
              </a:lnSpc>
            </a:pPr>
            <a:r>
              <a:rPr lang="it-IT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Utilizzare i registri IVA anche ai fini delle imposte sui redditi indicando entro il 30/09 dell’anno successivo i mancati incassi e pagamenti</a:t>
            </a:r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180207" y="1052736"/>
            <a:ext cx="8712968" cy="64608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367" tIns="45684" rIns="91367" bIns="45684" anchor="ctr"/>
          <a:lstStyle/>
          <a:p>
            <a:pPr algn="ctr">
              <a:lnSpc>
                <a:spcPts val="2400"/>
              </a:lnSpc>
            </a:pPr>
            <a:r>
              <a:rPr lang="it-IT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 tre modalità previste dalla legge per la tenuta dei registri </a:t>
            </a:r>
          </a:p>
        </p:txBody>
      </p:sp>
      <p:cxnSp>
        <p:nvCxnSpPr>
          <p:cNvPr id="184325" name="AutoShape 5"/>
          <p:cNvCxnSpPr>
            <a:cxnSpLocks noChangeShapeType="1"/>
            <a:stCxn id="184324" idx="2"/>
            <a:endCxn id="184322" idx="0"/>
          </p:cNvCxnSpPr>
          <p:nvPr/>
        </p:nvCxnSpPr>
        <p:spPr bwMode="auto">
          <a:xfrm rot="5400000">
            <a:off x="3094528" y="908677"/>
            <a:ext cx="652016" cy="223231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84326" name="AutoShape 6"/>
          <p:cNvCxnSpPr>
            <a:cxnSpLocks noChangeShapeType="1"/>
            <a:stCxn id="184324" idx="2"/>
            <a:endCxn id="184323" idx="0"/>
          </p:cNvCxnSpPr>
          <p:nvPr/>
        </p:nvCxnSpPr>
        <p:spPr bwMode="auto">
          <a:xfrm rot="16200000" flipH="1">
            <a:off x="5380751" y="854764"/>
            <a:ext cx="652016" cy="2340136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84327" name="AutoShape 7"/>
          <p:cNvCxnSpPr>
            <a:cxnSpLocks noChangeShapeType="1"/>
          </p:cNvCxnSpPr>
          <p:nvPr/>
        </p:nvCxnSpPr>
        <p:spPr bwMode="auto">
          <a:xfrm>
            <a:off x="6874668" y="3789040"/>
            <a:ext cx="1588" cy="431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4329" name="Rectangle 9"/>
          <p:cNvSpPr>
            <a:spLocks noChangeArrowheads="1"/>
          </p:cNvSpPr>
          <p:nvPr/>
        </p:nvSpPr>
        <p:spPr bwMode="auto">
          <a:xfrm>
            <a:off x="180207" y="4293096"/>
            <a:ext cx="8712968" cy="1008112"/>
          </a:xfrm>
          <a:prstGeom prst="rect">
            <a:avLst/>
          </a:prstGeom>
          <a:solidFill>
            <a:srgbClr val="B4DCF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>
              <a:lnSpc>
                <a:spcPts val="2400"/>
              </a:lnSpc>
            </a:pPr>
            <a:r>
              <a:rPr lang="it-IT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Tenere soltanto i registri IVA senza alcuna annotazione relativa agli incassi o pagamenti in quanto opera la presunzione che la data di registrazione dei documenti coincide con quella di incasso o pagamento </a:t>
            </a:r>
          </a:p>
        </p:txBody>
      </p:sp>
      <p:cxnSp>
        <p:nvCxnSpPr>
          <p:cNvPr id="184330" name="AutoShape 10"/>
          <p:cNvCxnSpPr>
            <a:cxnSpLocks noChangeShapeType="1"/>
          </p:cNvCxnSpPr>
          <p:nvPr/>
        </p:nvCxnSpPr>
        <p:spPr bwMode="auto">
          <a:xfrm>
            <a:off x="2266851" y="3789040"/>
            <a:ext cx="1588" cy="431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80207" y="5733256"/>
            <a:ext cx="7128792" cy="864096"/>
          </a:xfrm>
          <a:prstGeom prst="rect">
            <a:avLst/>
          </a:prstGeom>
          <a:solidFill>
            <a:srgbClr val="D3FFF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>
              <a:lnSpc>
                <a:spcPts val="2400"/>
              </a:lnSpc>
            </a:pPr>
            <a:r>
              <a:rPr lang="it-IT" sz="2000" dirty="0">
                <a:latin typeface="Arial" pitchFamily="34" charset="0"/>
                <a:cs typeface="Arial" pitchFamily="34" charset="0"/>
              </a:rPr>
              <a:t>L’ultima delle modalità </a:t>
            </a:r>
            <a:r>
              <a:rPr lang="it-IT" sz="2000" u="sng" dirty="0">
                <a:latin typeface="Arial" pitchFamily="34" charset="0"/>
                <a:cs typeface="Arial" pitchFamily="34" charset="0"/>
              </a:rPr>
              <a:t>è l’unica ad essere soggetta a specifica opzione 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(a consuntivo) con validità minima triennale </a:t>
            </a:r>
          </a:p>
        </p:txBody>
      </p:sp>
      <p:cxnSp>
        <p:nvCxnSpPr>
          <p:cNvPr id="18" name="AutoShape 10"/>
          <p:cNvCxnSpPr>
            <a:cxnSpLocks noChangeShapeType="1"/>
          </p:cNvCxnSpPr>
          <p:nvPr/>
        </p:nvCxnSpPr>
        <p:spPr bwMode="auto">
          <a:xfrm>
            <a:off x="754683" y="5301208"/>
            <a:ext cx="1588" cy="431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10"/>
          <p:cNvCxnSpPr>
            <a:cxnSpLocks noChangeShapeType="1"/>
          </p:cNvCxnSpPr>
          <p:nvPr/>
        </p:nvCxnSpPr>
        <p:spPr bwMode="auto">
          <a:xfrm>
            <a:off x="6083275" y="5301208"/>
            <a:ext cx="1588" cy="431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" name="Freccia in giù 14"/>
          <p:cNvSpPr/>
          <p:nvPr/>
        </p:nvSpPr>
        <p:spPr>
          <a:xfrm>
            <a:off x="1404342" y="1844824"/>
            <a:ext cx="647377" cy="432048"/>
          </a:xfrm>
          <a:prstGeom prst="downArrow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it-IT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6" name="Freccia in giù 15"/>
          <p:cNvSpPr/>
          <p:nvPr/>
        </p:nvSpPr>
        <p:spPr>
          <a:xfrm>
            <a:off x="7381006" y="1844824"/>
            <a:ext cx="647377" cy="432048"/>
          </a:xfrm>
          <a:prstGeom prst="downArrow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it-IT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0" name="Freccia in giù 19"/>
          <p:cNvSpPr/>
          <p:nvPr/>
        </p:nvSpPr>
        <p:spPr>
          <a:xfrm>
            <a:off x="4283968" y="3789040"/>
            <a:ext cx="627953" cy="432048"/>
          </a:xfrm>
          <a:prstGeom prst="downArrow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it-IT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1" name="Segnaposto testo 3">
            <a:extLst>
              <a:ext uri="{FF2B5EF4-FFF2-40B4-BE49-F238E27FC236}">
                <a16:creationId xmlns:a16="http://schemas.microsoft.com/office/drawing/2014/main" id="{660CF8E4-F8B3-764B-80E4-5480BED60759}"/>
              </a:ext>
            </a:extLst>
          </p:cNvPr>
          <p:cNvSpPr txBox="1">
            <a:spLocks/>
          </p:cNvSpPr>
          <p:nvPr/>
        </p:nvSpPr>
        <p:spPr>
          <a:xfrm>
            <a:off x="179512" y="188640"/>
            <a:ext cx="7632847" cy="477842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Regime di cassa per le imprese in contabilità semplificata</a:t>
            </a:r>
          </a:p>
        </p:txBody>
      </p:sp>
    </p:spTree>
    <p:extLst>
      <p:ext uri="{BB962C8B-B14F-4D97-AF65-F5344CB8AC3E}">
        <p14:creationId xmlns:p14="http://schemas.microsoft.com/office/powerpoint/2010/main" val="3870713613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179512" y="2278832"/>
            <a:ext cx="3960440" cy="100811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/>
            <a:r>
              <a:rPr lang="it-IT" sz="1900" dirty="0">
                <a:latin typeface="Arial" pitchFamily="34" charset="0"/>
                <a:cs typeface="Arial" pitchFamily="34" charset="0"/>
              </a:rPr>
              <a:t>Ai fini IVA si tengono i registri corrispettivi, fatture emesse e fatture di acquisto</a:t>
            </a:r>
          </a:p>
        </p:txBody>
      </p:sp>
      <p:cxnSp>
        <p:nvCxnSpPr>
          <p:cNvPr id="184327" name="AutoShape 7"/>
          <p:cNvCxnSpPr>
            <a:cxnSpLocks noChangeShapeType="1"/>
          </p:cNvCxnSpPr>
          <p:nvPr/>
        </p:nvCxnSpPr>
        <p:spPr bwMode="auto">
          <a:xfrm flipH="1">
            <a:off x="7020271" y="3284984"/>
            <a:ext cx="1" cy="28803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4329" name="Rectangle 9"/>
          <p:cNvSpPr>
            <a:spLocks noChangeArrowheads="1"/>
          </p:cNvSpPr>
          <p:nvPr/>
        </p:nvSpPr>
        <p:spPr bwMode="auto">
          <a:xfrm>
            <a:off x="179512" y="3573016"/>
            <a:ext cx="8784976" cy="108012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>
              <a:lnSpc>
                <a:spcPct val="120000"/>
              </a:lnSpc>
            </a:pPr>
            <a:r>
              <a:rPr lang="it-IT" sz="1900" dirty="0">
                <a:latin typeface="Arial" pitchFamily="34" charset="0"/>
                <a:cs typeface="Arial" pitchFamily="34" charset="0"/>
                <a:sym typeface="Wingdings" pitchFamily="2" charset="2"/>
              </a:rPr>
              <a:t>Sui registri degli incassi e dei pagamenti si dovrà indicare entro 60 giorni ogni singolo incasso o pagamento, anche in acconto e scorporato dell’eventuale IVA (</a:t>
            </a:r>
            <a:r>
              <a:rPr lang="it-IT" sz="1900" u="sng" dirty="0">
                <a:latin typeface="Arial" pitchFamily="34" charset="0"/>
                <a:cs typeface="Arial" pitchFamily="34" charset="0"/>
                <a:sym typeface="Wingdings" pitchFamily="2" charset="2"/>
              </a:rPr>
              <a:t>che non è un costo/ricavo bensì un credito/debito</a:t>
            </a:r>
            <a:r>
              <a:rPr lang="it-IT" sz="1900" dirty="0">
                <a:latin typeface="Arial" pitchFamily="34" charset="0"/>
                <a:cs typeface="Arial" pitchFamily="34" charset="0"/>
                <a:sym typeface="Wingdings" pitchFamily="2" charset="2"/>
              </a:rPr>
              <a:t>) </a:t>
            </a:r>
          </a:p>
        </p:txBody>
      </p:sp>
      <p:cxnSp>
        <p:nvCxnSpPr>
          <p:cNvPr id="20" name="AutoShape 7"/>
          <p:cNvCxnSpPr>
            <a:cxnSpLocks noChangeShapeType="1"/>
          </p:cNvCxnSpPr>
          <p:nvPr/>
        </p:nvCxnSpPr>
        <p:spPr bwMode="auto">
          <a:xfrm flipH="1">
            <a:off x="2195735" y="3284984"/>
            <a:ext cx="1" cy="28803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Callout con freccia in giù 16"/>
          <p:cNvSpPr/>
          <p:nvPr/>
        </p:nvSpPr>
        <p:spPr>
          <a:xfrm>
            <a:off x="3923928" y="1412776"/>
            <a:ext cx="1296144" cy="770384"/>
          </a:xfrm>
          <a:prstGeom prst="down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5004048" y="2276872"/>
            <a:ext cx="3960440" cy="100811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/>
            <a:r>
              <a:rPr lang="it-IT" sz="1900" dirty="0">
                <a:latin typeface="Arial" pitchFamily="34" charset="0"/>
                <a:cs typeface="Arial" pitchFamily="34" charset="0"/>
              </a:rPr>
              <a:t>Ai fini </a:t>
            </a:r>
            <a:r>
              <a:rPr lang="it-IT" sz="1900" dirty="0" err="1">
                <a:latin typeface="Arial" pitchFamily="34" charset="0"/>
                <a:cs typeface="Arial" pitchFamily="34" charset="0"/>
              </a:rPr>
              <a:t>II.DD</a:t>
            </a:r>
            <a:r>
              <a:rPr lang="it-IT" sz="1900" dirty="0">
                <a:latin typeface="Arial" pitchFamily="34" charset="0"/>
                <a:cs typeface="Arial" pitchFamily="34" charset="0"/>
              </a:rPr>
              <a:t>. si tengono i registri degli incassi e pagamenti </a:t>
            </a:r>
          </a:p>
        </p:txBody>
      </p:sp>
      <p:cxnSp>
        <p:nvCxnSpPr>
          <p:cNvPr id="19" name="AutoShape 7"/>
          <p:cNvCxnSpPr>
            <a:cxnSpLocks noChangeShapeType="1"/>
          </p:cNvCxnSpPr>
          <p:nvPr/>
        </p:nvCxnSpPr>
        <p:spPr bwMode="auto">
          <a:xfrm flipH="1">
            <a:off x="7020271" y="4653136"/>
            <a:ext cx="1" cy="28803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179512" y="4941168"/>
            <a:ext cx="3960440" cy="108012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>
              <a:lnSpc>
                <a:spcPct val="120000"/>
              </a:lnSpc>
            </a:pPr>
            <a:r>
              <a:rPr lang="it-IT" sz="1900" b="1" u="sng" dirty="0">
                <a:latin typeface="Arial" pitchFamily="34" charset="0"/>
                <a:cs typeface="Arial" pitchFamily="34" charset="0"/>
                <a:sym typeface="Wingdings" pitchFamily="2" charset="2"/>
              </a:rPr>
              <a:t>1^ difficoltà</a:t>
            </a:r>
            <a:r>
              <a:rPr lang="it-IT" sz="1900" dirty="0">
                <a:latin typeface="Arial" pitchFamily="34" charset="0"/>
                <a:cs typeface="Arial" pitchFamily="34" charset="0"/>
                <a:sym typeface="Wingdings" pitchFamily="2" charset="2"/>
              </a:rPr>
              <a:t>: la necessità della prima nota anche per i soggetti in contabilità semplificata  </a:t>
            </a:r>
          </a:p>
        </p:txBody>
      </p:sp>
      <p:cxnSp>
        <p:nvCxnSpPr>
          <p:cNvPr id="24" name="AutoShape 7"/>
          <p:cNvCxnSpPr>
            <a:cxnSpLocks noChangeShapeType="1"/>
          </p:cNvCxnSpPr>
          <p:nvPr/>
        </p:nvCxnSpPr>
        <p:spPr bwMode="auto">
          <a:xfrm flipH="1">
            <a:off x="2195735" y="4653136"/>
            <a:ext cx="1" cy="28803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5004048" y="4941168"/>
            <a:ext cx="3960440" cy="108012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>
              <a:lnSpc>
                <a:spcPct val="120000"/>
              </a:lnSpc>
            </a:pPr>
            <a:r>
              <a:rPr lang="it-IT" sz="1900" b="1" u="sng" dirty="0">
                <a:latin typeface="Arial" pitchFamily="34" charset="0"/>
                <a:cs typeface="Arial" pitchFamily="34" charset="0"/>
                <a:sym typeface="Wingdings" pitchFamily="2" charset="2"/>
              </a:rPr>
              <a:t>2^ difficoltà</a:t>
            </a:r>
            <a:r>
              <a:rPr lang="it-IT" sz="1900" dirty="0">
                <a:latin typeface="Arial" pitchFamily="34" charset="0"/>
                <a:cs typeface="Arial" pitchFamily="34" charset="0"/>
                <a:sym typeface="Wingdings" pitchFamily="2" charset="2"/>
              </a:rPr>
              <a:t>: ricordarsi di non indicare incassi e pagamenti già tassati o dedotti in anni precedenti</a:t>
            </a:r>
          </a:p>
        </p:txBody>
      </p:sp>
      <p:sp>
        <p:nvSpPr>
          <p:cNvPr id="13" name="Segnaposto testo 3">
            <a:extLst>
              <a:ext uri="{FF2B5EF4-FFF2-40B4-BE49-F238E27FC236}">
                <a16:creationId xmlns:a16="http://schemas.microsoft.com/office/drawing/2014/main" id="{EDC51B59-E70D-714C-AEED-8C31ECEC90DD}"/>
              </a:ext>
            </a:extLst>
          </p:cNvPr>
          <p:cNvSpPr txBox="1">
            <a:spLocks/>
          </p:cNvSpPr>
          <p:nvPr/>
        </p:nvSpPr>
        <p:spPr>
          <a:xfrm>
            <a:off x="179512" y="188640"/>
            <a:ext cx="7632847" cy="477842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Regime di cassa per le imprese in contabilità semplificata</a:t>
            </a:r>
          </a:p>
        </p:txBody>
      </p:sp>
    </p:spTree>
    <p:extLst>
      <p:ext uri="{BB962C8B-B14F-4D97-AF65-F5344CB8AC3E}">
        <p14:creationId xmlns:p14="http://schemas.microsoft.com/office/powerpoint/2010/main" val="3832879206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323528" y="2206824"/>
            <a:ext cx="3960440" cy="1008112"/>
          </a:xfrm>
          <a:prstGeom prst="rect">
            <a:avLst/>
          </a:prstGeom>
          <a:solidFill>
            <a:srgbClr val="B4DCF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/>
            <a:r>
              <a:rPr lang="it-IT" sz="2000" dirty="0">
                <a:latin typeface="Arial" pitchFamily="34" charset="0"/>
                <a:cs typeface="Arial" pitchFamily="34" charset="0"/>
              </a:rPr>
              <a:t>Si tengono normalmente ai fini IVA i registri corrispettivi, fatture emesse e fatture di acquisto</a:t>
            </a:r>
          </a:p>
        </p:txBody>
      </p:sp>
      <p:cxnSp>
        <p:nvCxnSpPr>
          <p:cNvPr id="184327" name="AutoShape 7"/>
          <p:cNvCxnSpPr>
            <a:cxnSpLocks noChangeShapeType="1"/>
          </p:cNvCxnSpPr>
          <p:nvPr/>
        </p:nvCxnSpPr>
        <p:spPr bwMode="auto">
          <a:xfrm flipH="1">
            <a:off x="7020271" y="3212976"/>
            <a:ext cx="1" cy="28803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4329" name="Rectangle 9"/>
          <p:cNvSpPr>
            <a:spLocks noChangeArrowheads="1"/>
          </p:cNvSpPr>
          <p:nvPr/>
        </p:nvSpPr>
        <p:spPr bwMode="auto">
          <a:xfrm>
            <a:off x="323528" y="3501008"/>
            <a:ext cx="8496944" cy="1006152"/>
          </a:xfrm>
          <a:prstGeom prst="rect">
            <a:avLst/>
          </a:prstGeom>
          <a:solidFill>
            <a:srgbClr val="B4DCF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/>
            <a:r>
              <a:rPr lang="it-IT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Indicando in calce l’elenco delle fatture emesse o ricevute già registrate ai fini IVA che non sono state (totalmente o parzialmente) incassate o pagate alla fine dell’esercizio </a:t>
            </a:r>
          </a:p>
        </p:txBody>
      </p:sp>
      <p:cxnSp>
        <p:nvCxnSpPr>
          <p:cNvPr id="20" name="AutoShape 7"/>
          <p:cNvCxnSpPr>
            <a:cxnSpLocks noChangeShapeType="1"/>
          </p:cNvCxnSpPr>
          <p:nvPr/>
        </p:nvCxnSpPr>
        <p:spPr bwMode="auto">
          <a:xfrm flipH="1">
            <a:off x="2195735" y="3212976"/>
            <a:ext cx="1" cy="28803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Callout con freccia in giù 16"/>
          <p:cNvSpPr/>
          <p:nvPr/>
        </p:nvSpPr>
        <p:spPr>
          <a:xfrm>
            <a:off x="3923928" y="1340768"/>
            <a:ext cx="1296144" cy="770384"/>
          </a:xfrm>
          <a:prstGeom prst="down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4860032" y="2204864"/>
            <a:ext cx="3960440" cy="1008112"/>
          </a:xfrm>
          <a:prstGeom prst="rect">
            <a:avLst/>
          </a:prstGeom>
          <a:solidFill>
            <a:srgbClr val="B4DCF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/>
            <a:r>
              <a:rPr lang="it-IT" sz="2000" dirty="0">
                <a:latin typeface="Arial" pitchFamily="34" charset="0"/>
                <a:cs typeface="Arial" pitchFamily="34" charset="0"/>
              </a:rPr>
              <a:t>Ai fini </a:t>
            </a:r>
            <a:r>
              <a:rPr lang="it-IT" sz="2000" dirty="0" err="1">
                <a:latin typeface="Arial" pitchFamily="34" charset="0"/>
                <a:cs typeface="Arial" pitchFamily="34" charset="0"/>
              </a:rPr>
              <a:t>II.DD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. gli stessi registri vengono integrati entro il termine per l’invio della dichiarazione</a:t>
            </a:r>
          </a:p>
        </p:txBody>
      </p:sp>
      <p:cxnSp>
        <p:nvCxnSpPr>
          <p:cNvPr id="19" name="AutoShape 7"/>
          <p:cNvCxnSpPr>
            <a:cxnSpLocks noChangeShapeType="1"/>
          </p:cNvCxnSpPr>
          <p:nvPr/>
        </p:nvCxnSpPr>
        <p:spPr bwMode="auto">
          <a:xfrm flipH="1">
            <a:off x="7020271" y="4509120"/>
            <a:ext cx="1" cy="28803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323528" y="4797152"/>
            <a:ext cx="3888432" cy="108012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>
              <a:lnSpc>
                <a:spcPct val="120000"/>
              </a:lnSpc>
            </a:pPr>
            <a:r>
              <a:rPr lang="it-IT" sz="1900" b="1" u="sng" dirty="0">
                <a:latin typeface="Arial" pitchFamily="34" charset="0"/>
                <a:cs typeface="Arial" pitchFamily="34" charset="0"/>
                <a:sym typeface="Wingdings" pitchFamily="2" charset="2"/>
              </a:rPr>
              <a:t>1^ vantaggio</a:t>
            </a:r>
            <a:r>
              <a:rPr lang="it-IT" sz="1900" dirty="0">
                <a:latin typeface="Arial" pitchFamily="34" charset="0"/>
                <a:cs typeface="Arial" pitchFamily="34" charset="0"/>
                <a:sym typeface="Wingdings" pitchFamily="2" charset="2"/>
              </a:rPr>
              <a:t>: a questo punto la prima nota non è più necessaria</a:t>
            </a:r>
          </a:p>
        </p:txBody>
      </p:sp>
      <p:cxnSp>
        <p:nvCxnSpPr>
          <p:cNvPr id="24" name="AutoShape 7"/>
          <p:cNvCxnSpPr>
            <a:cxnSpLocks noChangeShapeType="1"/>
          </p:cNvCxnSpPr>
          <p:nvPr/>
        </p:nvCxnSpPr>
        <p:spPr bwMode="auto">
          <a:xfrm flipH="1">
            <a:off x="2195735" y="4509120"/>
            <a:ext cx="1" cy="28803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4860032" y="4797152"/>
            <a:ext cx="3960440" cy="144016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>
              <a:lnSpc>
                <a:spcPct val="120000"/>
              </a:lnSpc>
            </a:pPr>
            <a:r>
              <a:rPr lang="it-IT" sz="1900" b="1" u="sng" dirty="0">
                <a:latin typeface="Arial" pitchFamily="34" charset="0"/>
                <a:cs typeface="Arial" pitchFamily="34" charset="0"/>
                <a:sym typeface="Wingdings" pitchFamily="2" charset="2"/>
              </a:rPr>
              <a:t>2^ vantaggio</a:t>
            </a:r>
            <a:r>
              <a:rPr lang="it-IT" sz="1900" dirty="0">
                <a:latin typeface="Arial" pitchFamily="34" charset="0"/>
                <a:cs typeface="Arial" pitchFamily="34" charset="0"/>
                <a:sym typeface="Wingdings" pitchFamily="2" charset="2"/>
              </a:rPr>
              <a:t>: Non si rilevano rischi da normativa antiriciclaggio in quanto è il cliente a fornire un elenco di crediti/debiti a fine anno </a:t>
            </a:r>
          </a:p>
        </p:txBody>
      </p:sp>
      <p:sp>
        <p:nvSpPr>
          <p:cNvPr id="13" name="Segnaposto testo 3">
            <a:extLst>
              <a:ext uri="{FF2B5EF4-FFF2-40B4-BE49-F238E27FC236}">
                <a16:creationId xmlns:a16="http://schemas.microsoft.com/office/drawing/2014/main" id="{6C177B1B-A133-C240-991E-711152826610}"/>
              </a:ext>
            </a:extLst>
          </p:cNvPr>
          <p:cNvSpPr txBox="1">
            <a:spLocks/>
          </p:cNvSpPr>
          <p:nvPr/>
        </p:nvSpPr>
        <p:spPr>
          <a:xfrm>
            <a:off x="179512" y="188640"/>
            <a:ext cx="7632847" cy="477842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Regime di cassa per le imprese in contabilità semplificata</a:t>
            </a:r>
          </a:p>
        </p:txBody>
      </p:sp>
    </p:spTree>
    <p:extLst>
      <p:ext uri="{BB962C8B-B14F-4D97-AF65-F5344CB8AC3E}">
        <p14:creationId xmlns:p14="http://schemas.microsoft.com/office/powerpoint/2010/main" val="2618741830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323528" y="1918792"/>
            <a:ext cx="3960440" cy="934144"/>
          </a:xfrm>
          <a:prstGeom prst="rect">
            <a:avLst/>
          </a:prstGeom>
          <a:solidFill>
            <a:srgbClr val="B4DCF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>
              <a:lnSpc>
                <a:spcPts val="2400"/>
              </a:lnSpc>
            </a:pPr>
            <a:r>
              <a:rPr lang="it-IT" sz="2000" dirty="0">
                <a:latin typeface="Arial" pitchFamily="34" charset="0"/>
                <a:cs typeface="Arial" pitchFamily="34" charset="0"/>
              </a:rPr>
              <a:t>Si tengono i soli registri IVA senza annotare incassi e pagamenti </a:t>
            </a:r>
          </a:p>
        </p:txBody>
      </p:sp>
      <p:cxnSp>
        <p:nvCxnSpPr>
          <p:cNvPr id="184327" name="AutoShape 7"/>
          <p:cNvCxnSpPr>
            <a:cxnSpLocks noChangeShapeType="1"/>
          </p:cNvCxnSpPr>
          <p:nvPr/>
        </p:nvCxnSpPr>
        <p:spPr bwMode="auto">
          <a:xfrm flipH="1">
            <a:off x="7020271" y="2852936"/>
            <a:ext cx="1" cy="28803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4329" name="Rectangle 9"/>
          <p:cNvSpPr>
            <a:spLocks noChangeArrowheads="1"/>
          </p:cNvSpPr>
          <p:nvPr/>
        </p:nvSpPr>
        <p:spPr bwMode="auto">
          <a:xfrm>
            <a:off x="323528" y="3140968"/>
            <a:ext cx="8496944" cy="1080120"/>
          </a:xfrm>
          <a:prstGeom prst="rect">
            <a:avLst/>
          </a:prstGeom>
          <a:solidFill>
            <a:srgbClr val="B4DCF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>
              <a:lnSpc>
                <a:spcPts val="2400"/>
              </a:lnSpc>
            </a:pPr>
            <a:r>
              <a:rPr lang="it-IT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Entra in gioco la presunzione legale secondo la quale la data di registrazione ai fini dell’IVA coincide con quella d’incasso o pagamento </a:t>
            </a:r>
            <a:r>
              <a:rPr lang="it-IT" sz="2000" u="sng" dirty="0">
                <a:latin typeface="Arial" pitchFamily="34" charset="0"/>
                <a:cs typeface="Arial" pitchFamily="34" charset="0"/>
                <a:sym typeface="Wingdings" pitchFamily="2" charset="2"/>
              </a:rPr>
              <a:t>anche in presenza di bonifici o assegni in entrata o in uscita</a:t>
            </a:r>
          </a:p>
        </p:txBody>
      </p:sp>
      <p:cxnSp>
        <p:nvCxnSpPr>
          <p:cNvPr id="20" name="AutoShape 7"/>
          <p:cNvCxnSpPr>
            <a:cxnSpLocks noChangeShapeType="1"/>
          </p:cNvCxnSpPr>
          <p:nvPr/>
        </p:nvCxnSpPr>
        <p:spPr bwMode="auto">
          <a:xfrm flipH="1">
            <a:off x="2195735" y="2852936"/>
            <a:ext cx="1" cy="28803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Callout con freccia in giù 16"/>
          <p:cNvSpPr/>
          <p:nvPr/>
        </p:nvSpPr>
        <p:spPr>
          <a:xfrm>
            <a:off x="3923928" y="1146448"/>
            <a:ext cx="1368152" cy="770384"/>
          </a:xfrm>
          <a:prstGeom prst="down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it-IT" sz="24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4860032" y="1916832"/>
            <a:ext cx="3960440" cy="934144"/>
          </a:xfrm>
          <a:prstGeom prst="rect">
            <a:avLst/>
          </a:prstGeom>
          <a:solidFill>
            <a:srgbClr val="B4DCF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>
              <a:lnSpc>
                <a:spcPts val="2400"/>
              </a:lnSpc>
            </a:pPr>
            <a:r>
              <a:rPr lang="it-IT" sz="2000" dirty="0">
                <a:latin typeface="Arial" pitchFamily="34" charset="0"/>
                <a:cs typeface="Arial" pitchFamily="34" charset="0"/>
              </a:rPr>
              <a:t>Non devono neanche essere compilate le liste dei crediti/debiti alla fine dell’esercizio</a:t>
            </a:r>
          </a:p>
        </p:txBody>
      </p:sp>
      <p:cxnSp>
        <p:nvCxnSpPr>
          <p:cNvPr id="19" name="AutoShape 7"/>
          <p:cNvCxnSpPr>
            <a:cxnSpLocks noChangeShapeType="1"/>
          </p:cNvCxnSpPr>
          <p:nvPr/>
        </p:nvCxnSpPr>
        <p:spPr bwMode="auto">
          <a:xfrm flipH="1">
            <a:off x="7020271" y="4221088"/>
            <a:ext cx="1" cy="28803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323528" y="4509120"/>
            <a:ext cx="3888432" cy="936104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>
              <a:lnSpc>
                <a:spcPts val="2400"/>
              </a:lnSpc>
            </a:pPr>
            <a:r>
              <a:rPr lang="it-IT" sz="1900" b="1" u="sng" dirty="0">
                <a:latin typeface="Arial" pitchFamily="34" charset="0"/>
                <a:cs typeface="Arial" pitchFamily="34" charset="0"/>
                <a:sym typeface="Wingdings" pitchFamily="2" charset="2"/>
              </a:rPr>
              <a:t>1^ vantaggio</a:t>
            </a:r>
            <a:r>
              <a:rPr lang="it-IT" sz="1900" dirty="0">
                <a:latin typeface="Arial" pitchFamily="34" charset="0"/>
                <a:cs typeface="Arial" pitchFamily="34" charset="0"/>
                <a:sym typeface="Wingdings" pitchFamily="2" charset="2"/>
              </a:rPr>
              <a:t>: La tracciabilità di incassi e pagamenti non ha più alcuna importanza</a:t>
            </a:r>
          </a:p>
        </p:txBody>
      </p:sp>
      <p:cxnSp>
        <p:nvCxnSpPr>
          <p:cNvPr id="24" name="AutoShape 7"/>
          <p:cNvCxnSpPr>
            <a:cxnSpLocks noChangeShapeType="1"/>
          </p:cNvCxnSpPr>
          <p:nvPr/>
        </p:nvCxnSpPr>
        <p:spPr bwMode="auto">
          <a:xfrm flipH="1">
            <a:off x="2195735" y="4221088"/>
            <a:ext cx="1" cy="28803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4860032" y="4509120"/>
            <a:ext cx="3960440" cy="936104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>
              <a:lnSpc>
                <a:spcPts val="2400"/>
              </a:lnSpc>
            </a:pPr>
            <a:r>
              <a:rPr lang="it-IT" sz="1900" b="1" u="sng" dirty="0">
                <a:latin typeface="Arial" pitchFamily="34" charset="0"/>
                <a:cs typeface="Arial" pitchFamily="34" charset="0"/>
                <a:sym typeface="Wingdings" pitchFamily="2" charset="2"/>
              </a:rPr>
              <a:t>2^ vantaggio</a:t>
            </a:r>
            <a:r>
              <a:rPr lang="it-IT" sz="1900" dirty="0">
                <a:latin typeface="Arial" pitchFamily="34" charset="0"/>
                <a:cs typeface="Arial" pitchFamily="34" charset="0"/>
                <a:sym typeface="Wingdings" pitchFamily="2" charset="2"/>
              </a:rPr>
              <a:t>: Si potrà “</a:t>
            </a:r>
            <a:r>
              <a:rPr lang="it-IT" sz="1900" i="1" dirty="0">
                <a:latin typeface="Arial" pitchFamily="34" charset="0"/>
                <a:cs typeface="Arial" pitchFamily="34" charset="0"/>
                <a:sym typeface="Wingdings" pitchFamily="2" charset="2"/>
              </a:rPr>
              <a:t>gestire”</a:t>
            </a:r>
            <a:r>
              <a:rPr lang="it-IT" sz="1900" dirty="0">
                <a:latin typeface="Arial" pitchFamily="34" charset="0"/>
                <a:cs typeface="Arial" pitchFamily="34" charset="0"/>
                <a:sym typeface="Wingdings" pitchFamily="2" charset="2"/>
              </a:rPr>
              <a:t> il conto economico (ad esempio anticipando l’emissione fatture)   </a:t>
            </a:r>
          </a:p>
        </p:txBody>
      </p:sp>
      <p:cxnSp>
        <p:nvCxnSpPr>
          <p:cNvPr id="14" name="AutoShape 7"/>
          <p:cNvCxnSpPr>
            <a:cxnSpLocks noChangeShapeType="1"/>
          </p:cNvCxnSpPr>
          <p:nvPr/>
        </p:nvCxnSpPr>
        <p:spPr bwMode="auto">
          <a:xfrm flipH="1">
            <a:off x="7020271" y="5445224"/>
            <a:ext cx="1" cy="28803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323528" y="5733256"/>
            <a:ext cx="8496944" cy="7920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>
              <a:lnSpc>
                <a:spcPts val="2400"/>
              </a:lnSpc>
            </a:pPr>
            <a:r>
              <a:rPr lang="it-IT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Attenzione, la presunzione di incasso/pagamento coincidente con la registrazione vale solo per i documenti rilevanti ai fini Iva</a:t>
            </a:r>
          </a:p>
        </p:txBody>
      </p:sp>
      <p:cxnSp>
        <p:nvCxnSpPr>
          <p:cNvPr id="16" name="AutoShape 7"/>
          <p:cNvCxnSpPr>
            <a:cxnSpLocks noChangeShapeType="1"/>
          </p:cNvCxnSpPr>
          <p:nvPr/>
        </p:nvCxnSpPr>
        <p:spPr bwMode="auto">
          <a:xfrm flipH="1">
            <a:off x="2195735" y="5445224"/>
            <a:ext cx="1" cy="28803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Segnaposto testo 3">
            <a:extLst>
              <a:ext uri="{FF2B5EF4-FFF2-40B4-BE49-F238E27FC236}">
                <a16:creationId xmlns:a16="http://schemas.microsoft.com/office/drawing/2014/main" id="{6425C55F-114D-C14A-96DF-956F8BBED55F}"/>
              </a:ext>
            </a:extLst>
          </p:cNvPr>
          <p:cNvSpPr txBox="1">
            <a:spLocks/>
          </p:cNvSpPr>
          <p:nvPr/>
        </p:nvSpPr>
        <p:spPr>
          <a:xfrm>
            <a:off x="179512" y="188640"/>
            <a:ext cx="7632847" cy="477842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Regime di cassa per le imprese in contabilità semplificata</a:t>
            </a:r>
          </a:p>
        </p:txBody>
      </p:sp>
    </p:spTree>
    <p:extLst>
      <p:ext uri="{BB962C8B-B14F-4D97-AF65-F5344CB8AC3E}">
        <p14:creationId xmlns:p14="http://schemas.microsoft.com/office/powerpoint/2010/main" val="3814287108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egnaposto testo 3"/>
          <p:cNvSpPr>
            <a:spLocks noGrp="1"/>
          </p:cNvSpPr>
          <p:nvPr>
            <p:ph type="body" sz="quarter" idx="13"/>
          </p:nvPr>
        </p:nvSpPr>
        <p:spPr>
          <a:xfrm>
            <a:off x="323155" y="1988841"/>
            <a:ext cx="8569325" cy="4536503"/>
          </a:xfrm>
          <a:solidFill>
            <a:srgbClr val="DFF5FD"/>
          </a:solidFill>
          <a:ln w="28575">
            <a:noFill/>
          </a:ln>
          <a:effectLst>
            <a:glow rad="101600">
              <a:schemeClr val="bg2">
                <a:lumMod val="90000"/>
                <a:alpha val="75000"/>
              </a:schemeClr>
            </a:glow>
          </a:effectLst>
        </p:spPr>
        <p:txBody>
          <a:bodyPr anchor="ctr">
            <a:normAutofit/>
          </a:bodyPr>
          <a:lstStyle/>
          <a:p>
            <a:pPr marL="285750" indent="-285750" algn="just">
              <a:spcBef>
                <a:spcPts val="1200"/>
              </a:spcBef>
              <a:buFont typeface="Wingdings" charset="2"/>
              <a:buChar char="Ø"/>
              <a:defRPr/>
            </a:pPr>
            <a:r>
              <a:rPr lang="it-IT" altLang="it-IT" sz="2000" dirty="0">
                <a:solidFill>
                  <a:schemeClr val="tx1"/>
                </a:solidFill>
                <a:latin typeface="Arial"/>
                <a:cs typeface="Arial"/>
              </a:rPr>
              <a:t>Integrazione della dichiarazione a favore del contribuente consentita entro i termini di decadenza del potere accertativo (</a:t>
            </a:r>
            <a:r>
              <a:rPr lang="it-IT" altLang="it-IT" sz="2000" u="sng" dirty="0">
                <a:solidFill>
                  <a:schemeClr val="tx1"/>
                </a:solidFill>
                <a:latin typeface="Arial"/>
                <a:cs typeface="Arial"/>
              </a:rPr>
              <a:t>non più entro l’anno</a:t>
            </a:r>
            <a:r>
              <a:rPr lang="it-IT" altLang="it-IT" sz="2000" dirty="0">
                <a:solidFill>
                  <a:schemeClr val="tx1"/>
                </a:solidFill>
                <a:latin typeface="Arial"/>
                <a:cs typeface="Arial"/>
              </a:rPr>
              <a:t>);</a:t>
            </a:r>
          </a:p>
          <a:p>
            <a:pPr marL="285750" indent="-285750" algn="just">
              <a:spcBef>
                <a:spcPts val="1200"/>
              </a:spcBef>
              <a:buFont typeface="Wingdings" charset="2"/>
              <a:buChar char="Ø"/>
              <a:defRPr/>
            </a:pPr>
            <a:r>
              <a:rPr lang="it-IT" altLang="it-IT" sz="2000" dirty="0">
                <a:solidFill>
                  <a:schemeClr val="tx1"/>
                </a:solidFill>
                <a:latin typeface="Arial"/>
                <a:cs typeface="Arial"/>
              </a:rPr>
              <a:t>Facoltà di utilizzo in compensazione dei crediti dal 10^ giorno successivo se la trasmissione dell’integrativa avviene prima dell’invio della successiva annualità;</a:t>
            </a:r>
          </a:p>
          <a:p>
            <a:pPr marL="285750" indent="-285750" algn="just">
              <a:spcBef>
                <a:spcPts val="1200"/>
              </a:spcBef>
              <a:buFont typeface="Wingdings" charset="2"/>
              <a:buChar char="Ø"/>
              <a:defRPr/>
            </a:pPr>
            <a:r>
              <a:rPr lang="it-IT" altLang="it-IT" sz="2000" dirty="0">
                <a:solidFill>
                  <a:schemeClr val="tx1"/>
                </a:solidFill>
                <a:latin typeface="Arial"/>
                <a:cs typeface="Arial"/>
              </a:rPr>
              <a:t>Se l’integrativa viene presentata oltre l’anno, la compensazione potrà avvenire soltanto dal 1^ gennaio dell’anno successivo alla trasmissione;</a:t>
            </a:r>
          </a:p>
          <a:p>
            <a:pPr marL="285750" indent="-285750" algn="just">
              <a:spcBef>
                <a:spcPts val="1200"/>
              </a:spcBef>
              <a:buFont typeface="Wingdings" charset="2"/>
              <a:buChar char="Ø"/>
              <a:defRPr/>
            </a:pPr>
            <a:r>
              <a:rPr lang="it-IT" altLang="it-IT" sz="2000" dirty="0">
                <a:solidFill>
                  <a:schemeClr val="tx1"/>
                </a:solidFill>
                <a:latin typeface="Arial"/>
                <a:cs typeface="Arial"/>
              </a:rPr>
              <a:t>Sono stati istituiti appositi nuovi quadri VN - DI – IS in dichiarazione per gestire la procedura di segnalazione ed utilizzo in compensazione;  </a:t>
            </a:r>
          </a:p>
          <a:p>
            <a:pPr marL="285750" indent="-285750" algn="just">
              <a:spcBef>
                <a:spcPts val="1200"/>
              </a:spcBef>
              <a:buFont typeface="Wingdings" charset="2"/>
              <a:buChar char="Ø"/>
              <a:defRPr/>
            </a:pPr>
            <a:r>
              <a:rPr lang="it-IT" altLang="it-IT" sz="2000" dirty="0">
                <a:solidFill>
                  <a:schemeClr val="tx1"/>
                </a:solidFill>
                <a:latin typeface="Arial"/>
                <a:cs typeface="Arial"/>
              </a:rPr>
              <a:t>La proroga dei termini di accertamento, da parte dell’Agenzia delle Entrate, opera solo per le parti modificate della dichiarazione. </a:t>
            </a:r>
          </a:p>
        </p:txBody>
      </p:sp>
      <p:sp>
        <p:nvSpPr>
          <p:cNvPr id="5" name="Segnaposto testo 3">
            <a:extLst>
              <a:ext uri="{FF2B5EF4-FFF2-40B4-BE49-F238E27FC236}">
                <a16:creationId xmlns:a16="http://schemas.microsoft.com/office/drawing/2014/main" id="{72EFABCC-795E-2246-BEA5-9A4DD65F2E97}"/>
              </a:ext>
            </a:extLst>
          </p:cNvPr>
          <p:cNvSpPr txBox="1">
            <a:spLocks/>
          </p:cNvSpPr>
          <p:nvPr/>
        </p:nvSpPr>
        <p:spPr>
          <a:xfrm>
            <a:off x="179512" y="188640"/>
            <a:ext cx="7632847" cy="477842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Dichiarazione integrativa a favore</a:t>
            </a:r>
          </a:p>
        </p:txBody>
      </p:sp>
      <p:sp>
        <p:nvSpPr>
          <p:cNvPr id="4" name="Callout con freccia in giù 3">
            <a:extLst>
              <a:ext uri="{FF2B5EF4-FFF2-40B4-BE49-F238E27FC236}">
                <a16:creationId xmlns:a16="http://schemas.microsoft.com/office/drawing/2014/main" id="{E5F2119F-D8B2-2D45-8440-98CD2C7330A0}"/>
              </a:ext>
            </a:extLst>
          </p:cNvPr>
          <p:cNvSpPr/>
          <p:nvPr/>
        </p:nvSpPr>
        <p:spPr>
          <a:xfrm>
            <a:off x="1619672" y="1146448"/>
            <a:ext cx="5976664" cy="770384"/>
          </a:xfrm>
          <a:prstGeom prst="down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Novità introdotte dall’art. 5 del Dl. 193/2016</a:t>
            </a:r>
          </a:p>
        </p:txBody>
      </p:sp>
    </p:spTree>
    <p:extLst>
      <p:ext uri="{BB962C8B-B14F-4D97-AF65-F5344CB8AC3E}">
        <p14:creationId xmlns:p14="http://schemas.microsoft.com/office/powerpoint/2010/main" val="39275647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egnaposto testo 3"/>
          <p:cNvSpPr>
            <a:spLocks noGrp="1"/>
          </p:cNvSpPr>
          <p:nvPr>
            <p:ph type="body" sz="quarter" idx="13"/>
          </p:nvPr>
        </p:nvSpPr>
        <p:spPr>
          <a:xfrm>
            <a:off x="395536" y="1268760"/>
            <a:ext cx="8424936" cy="5040560"/>
          </a:xfrm>
          <a:solidFill>
            <a:srgbClr val="DFF5FD"/>
          </a:solidFill>
          <a:ln w="28575">
            <a:noFill/>
          </a:ln>
        </p:spPr>
        <p:txBody>
          <a:bodyPr anchor="ctr">
            <a:normAutofit/>
          </a:bodyPr>
          <a:lstStyle/>
          <a:p>
            <a:pPr marL="285750" indent="-285750" algn="just">
              <a:lnSpc>
                <a:spcPct val="120000"/>
              </a:lnSpc>
              <a:spcBef>
                <a:spcPts val="1200"/>
              </a:spcBef>
              <a:buFont typeface="Wingdings" charset="2"/>
              <a:buChar char="Ø"/>
              <a:defRPr/>
            </a:pPr>
            <a:r>
              <a:rPr lang="it-IT" altLang="it-IT" sz="2000" dirty="0">
                <a:solidFill>
                  <a:schemeClr val="tx1"/>
                </a:solidFill>
                <a:latin typeface="Arial"/>
                <a:cs typeface="Arial"/>
              </a:rPr>
              <a:t>La differenza a credito risultante dall’integrativa deve prioritariamente essere utilizzata in riduzione del debito a saldo anno 2018;</a:t>
            </a:r>
          </a:p>
          <a:p>
            <a:pPr marL="285750" indent="-285750" algn="just">
              <a:lnSpc>
                <a:spcPct val="120000"/>
              </a:lnSpc>
              <a:spcBef>
                <a:spcPts val="1200"/>
              </a:spcBef>
              <a:buFont typeface="Wingdings" charset="2"/>
              <a:buChar char="Ø"/>
              <a:defRPr/>
            </a:pPr>
            <a:r>
              <a:rPr lang="it-IT" altLang="it-IT" sz="2000" dirty="0">
                <a:solidFill>
                  <a:schemeClr val="tx1"/>
                </a:solidFill>
                <a:latin typeface="Arial"/>
                <a:cs typeface="Arial"/>
              </a:rPr>
              <a:t>In assenza di saldo 2018 da versare, tale importo va ad incrementare il credito e potrà essere normalmente utilizzato in compensazione (codice 3800/2018, 4001/2018 o 2001/2018);</a:t>
            </a:r>
          </a:p>
          <a:p>
            <a:pPr marL="285750" indent="-285750" algn="just">
              <a:lnSpc>
                <a:spcPct val="120000"/>
              </a:lnSpc>
              <a:spcBef>
                <a:spcPts val="1200"/>
              </a:spcBef>
              <a:buFont typeface="Wingdings" charset="2"/>
              <a:buChar char="Ø"/>
              <a:defRPr/>
            </a:pPr>
            <a:r>
              <a:rPr lang="it-IT" altLang="it-IT" sz="2000" dirty="0">
                <a:solidFill>
                  <a:schemeClr val="tx1"/>
                </a:solidFill>
                <a:latin typeface="Arial"/>
                <a:cs typeface="Arial"/>
              </a:rPr>
              <a:t>Soltanto le dichiarazioni integrative a sfavore comportano l’obbligo di versamento della sanzione, </a:t>
            </a:r>
            <a:r>
              <a:rPr lang="it-IT" altLang="it-IT" sz="2000" u="sng" dirty="0">
                <a:solidFill>
                  <a:schemeClr val="tx1"/>
                </a:solidFill>
                <a:latin typeface="Arial"/>
                <a:cs typeface="Arial"/>
              </a:rPr>
              <a:t>non le dichiarazioni integrative a favore;</a:t>
            </a:r>
          </a:p>
          <a:p>
            <a:pPr marL="285750" indent="-285750" algn="just">
              <a:lnSpc>
                <a:spcPct val="120000"/>
              </a:lnSpc>
              <a:spcBef>
                <a:spcPts val="1200"/>
              </a:spcBef>
              <a:buFont typeface="Wingdings" charset="2"/>
              <a:buChar char="Ø"/>
              <a:defRPr/>
            </a:pPr>
            <a:r>
              <a:rPr lang="it-IT" altLang="it-IT" sz="2000" dirty="0">
                <a:solidFill>
                  <a:schemeClr val="tx1"/>
                </a:solidFill>
                <a:latin typeface="Arial"/>
                <a:cs typeface="Arial"/>
              </a:rPr>
              <a:t>A decorrere dalle dichiarazioni presentate per l’anno 2016, il termine di decadenza del potere accertativo è fissato al 5^ anno successivo;</a:t>
            </a:r>
          </a:p>
          <a:p>
            <a:pPr marL="285750" indent="-285750" algn="just">
              <a:lnSpc>
                <a:spcPct val="120000"/>
              </a:lnSpc>
              <a:spcBef>
                <a:spcPts val="1200"/>
              </a:spcBef>
              <a:buFont typeface="Wingdings" charset="2"/>
              <a:buChar char="Ø"/>
              <a:defRPr/>
            </a:pPr>
            <a:r>
              <a:rPr lang="it-IT" altLang="it-IT" sz="2000" dirty="0">
                <a:solidFill>
                  <a:schemeClr val="tx1"/>
                </a:solidFill>
                <a:latin typeface="Arial"/>
                <a:cs typeface="Arial"/>
              </a:rPr>
              <a:t>Non è consentita la trasmissione di “</a:t>
            </a:r>
            <a:r>
              <a:rPr lang="it-IT" altLang="it-IT" sz="2000" i="1" u="sng" dirty="0">
                <a:solidFill>
                  <a:schemeClr val="tx1"/>
                </a:solidFill>
                <a:latin typeface="Arial"/>
                <a:cs typeface="Arial"/>
              </a:rPr>
              <a:t>dichiarazioni integrative a catena”</a:t>
            </a:r>
            <a:r>
              <a:rPr lang="it-IT" altLang="it-IT" sz="2000" dirty="0">
                <a:solidFill>
                  <a:schemeClr val="tx1"/>
                </a:solidFill>
                <a:latin typeface="Arial"/>
                <a:cs typeface="Arial"/>
              </a:rPr>
              <a:t> con l’obiettivo di accelerare la fruizione del credito in compensazione. </a:t>
            </a:r>
          </a:p>
        </p:txBody>
      </p:sp>
      <p:sp>
        <p:nvSpPr>
          <p:cNvPr id="5" name="Segnaposto testo 3">
            <a:extLst>
              <a:ext uri="{FF2B5EF4-FFF2-40B4-BE49-F238E27FC236}">
                <a16:creationId xmlns:a16="http://schemas.microsoft.com/office/drawing/2014/main" id="{E58022ED-C0AC-534E-B0D6-ADD57CA410DC}"/>
              </a:ext>
            </a:extLst>
          </p:cNvPr>
          <p:cNvSpPr txBox="1">
            <a:spLocks/>
          </p:cNvSpPr>
          <p:nvPr/>
        </p:nvSpPr>
        <p:spPr>
          <a:xfrm>
            <a:off x="179512" y="188640"/>
            <a:ext cx="7632847" cy="477842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Dichiarazione integrativa a favore</a:t>
            </a:r>
          </a:p>
        </p:txBody>
      </p:sp>
    </p:spTree>
    <p:extLst>
      <p:ext uri="{BB962C8B-B14F-4D97-AF65-F5344CB8AC3E}">
        <p14:creationId xmlns:p14="http://schemas.microsoft.com/office/powerpoint/2010/main" val="5428195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Segnaposto testo 4"/>
          <p:cNvSpPr>
            <a:spLocks noGrp="1"/>
          </p:cNvSpPr>
          <p:nvPr>
            <p:ph type="body" sz="quarter" idx="14"/>
          </p:nvPr>
        </p:nvSpPr>
        <p:spPr bwMode="auto">
          <a:xfrm>
            <a:off x="180207" y="4622339"/>
            <a:ext cx="8712968" cy="1830997"/>
          </a:xfrm>
          <a:solidFill>
            <a:schemeClr val="accent3">
              <a:lumMod val="60000"/>
              <a:lumOff val="40000"/>
            </a:schemeClr>
          </a:solidFill>
          <a:ln w="28575">
            <a:solidFill>
              <a:srgbClr val="405C58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ts val="2400"/>
              </a:lnSpc>
            </a:pPr>
            <a:r>
              <a:rPr lang="it-IT" altLang="it-IT" b="1" i="1" u="sng" dirty="0"/>
              <a:t>dichiarazione infedele (Sanzione dal 90% al 180%):</a:t>
            </a:r>
          </a:p>
          <a:p>
            <a:pPr lvl="1" algn="just" eaLnBrk="1" hangingPunct="1">
              <a:lnSpc>
                <a:spcPts val="2400"/>
              </a:lnSpc>
            </a:pPr>
            <a:r>
              <a:rPr lang="it-IT" altLang="it-IT" dirty="0"/>
              <a:t>si tratta della omessa o carente dichiarazione di un reddito/ricavo ovvero dell’indicazione di un componente negativo non spettante; </a:t>
            </a:r>
          </a:p>
          <a:p>
            <a:pPr lvl="1" algn="just" eaLnBrk="1" hangingPunct="1">
              <a:lnSpc>
                <a:spcPts val="2400"/>
              </a:lnSpc>
            </a:pPr>
            <a:r>
              <a:rPr lang="it-IT" altLang="it-IT" dirty="0"/>
              <a:t>La violazione comporta che l’atto da notificare sia un avviso di accertamento e non un “avviso bonario”.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58C67B7D-B445-DB47-97AD-82949C64542C}"/>
              </a:ext>
            </a:extLst>
          </p:cNvPr>
          <p:cNvSpPr txBox="1">
            <a:spLocks/>
          </p:cNvSpPr>
          <p:nvPr/>
        </p:nvSpPr>
        <p:spPr bwMode="auto">
          <a:xfrm>
            <a:off x="144016" y="116632"/>
            <a:ext cx="651621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000" dirty="0">
                <a:solidFill>
                  <a:srgbClr val="002060"/>
                </a:solidFill>
                <a:ea typeface="+mj-ea"/>
              </a:rPr>
              <a:t>D</a:t>
            </a:r>
            <a:r>
              <a:rPr kumimoji="0" 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j-ea"/>
              </a:rPr>
              <a:t>ichiarazione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j-ea"/>
              </a:rPr>
              <a:t> integrativa e ravvedimento operoso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5AB23B-3295-2F40-AF30-9A9245A86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207" y="949931"/>
            <a:ext cx="8712968" cy="64608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367" tIns="45684" rIns="91367" bIns="45684" anchor="ctr"/>
          <a:lstStyle/>
          <a:p>
            <a:pPr algn="ctr">
              <a:lnSpc>
                <a:spcPts val="2400"/>
              </a:lnSpc>
            </a:pPr>
            <a:r>
              <a:rPr lang="it-IT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 principali tipologie di violazioni dichiarative </a:t>
            </a:r>
          </a:p>
        </p:txBody>
      </p:sp>
      <p:sp>
        <p:nvSpPr>
          <p:cNvPr id="6" name="Segnaposto testo 4">
            <a:extLst>
              <a:ext uri="{FF2B5EF4-FFF2-40B4-BE49-F238E27FC236}">
                <a16:creationId xmlns:a16="http://schemas.microsoft.com/office/drawing/2014/main" id="{92CE3330-6F00-E94C-8378-9F3F786BE821}"/>
              </a:ext>
            </a:extLst>
          </p:cNvPr>
          <p:cNvSpPr txBox="1">
            <a:spLocks/>
          </p:cNvSpPr>
          <p:nvPr/>
        </p:nvSpPr>
        <p:spPr bwMode="auto">
          <a:xfrm>
            <a:off x="179512" y="1886035"/>
            <a:ext cx="8712968" cy="240706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rgbClr val="405C58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marL="228600" indent="-22860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ü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-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lnSpc>
                <a:spcPts val="2400"/>
              </a:lnSpc>
              <a:spcAft>
                <a:spcPts val="0"/>
              </a:spcAft>
            </a:pPr>
            <a:r>
              <a:rPr lang="it-IT" altLang="it-IT" b="1" i="1" u="sng" dirty="0"/>
              <a:t>dichiarazione irregolare (Sanzione del 30%):</a:t>
            </a:r>
          </a:p>
          <a:p>
            <a:pPr lvl="1" algn="just" fontAlgn="auto">
              <a:lnSpc>
                <a:spcPts val="2400"/>
              </a:lnSpc>
              <a:spcAft>
                <a:spcPts val="0"/>
              </a:spcAft>
            </a:pPr>
            <a:r>
              <a:rPr lang="it-IT" altLang="it-IT" dirty="0"/>
              <a:t>si tratta di e</a:t>
            </a:r>
            <a:r>
              <a:rPr lang="it-IT" altLang="it-IT" dirty="0">
                <a:ea typeface="ＭＳ Ｐゴシック" pitchFamily="34" charset="-128"/>
              </a:rPr>
              <a:t>rrori od omissioni rilevabili in sede di liquidazione e controllo formale della dichiarazione (art. 36/bis e 36/ter </a:t>
            </a:r>
            <a:r>
              <a:rPr lang="it-IT" altLang="it-IT" dirty="0" err="1">
                <a:ea typeface="ＭＳ Ｐゴシック" pitchFamily="34" charset="-128"/>
              </a:rPr>
              <a:t>Dpr</a:t>
            </a:r>
            <a:r>
              <a:rPr lang="it-IT" altLang="it-IT" dirty="0">
                <a:ea typeface="ＭＳ Ｐゴシック" pitchFamily="34" charset="-128"/>
              </a:rPr>
              <a:t> 600/73, art. 54/bis </a:t>
            </a:r>
            <a:r>
              <a:rPr lang="it-IT" altLang="it-IT" dirty="0" err="1">
                <a:ea typeface="ＭＳ Ｐゴシック" pitchFamily="34" charset="-128"/>
              </a:rPr>
              <a:t>Dpr</a:t>
            </a:r>
            <a:r>
              <a:rPr lang="it-IT" altLang="it-IT" dirty="0">
                <a:ea typeface="ＭＳ Ｐゴシック" pitchFamily="34" charset="-128"/>
              </a:rPr>
              <a:t> 633/72) quali omessi o carenti versamenti, ritenute, oneri deducibili e detraibili indicati ma non spettanti;</a:t>
            </a:r>
            <a:endParaRPr lang="it-IT" altLang="it-IT" dirty="0"/>
          </a:p>
          <a:p>
            <a:pPr lvl="1" algn="just" fontAlgn="auto">
              <a:lnSpc>
                <a:spcPts val="2400"/>
              </a:lnSpc>
              <a:spcAft>
                <a:spcPts val="0"/>
              </a:spcAft>
            </a:pPr>
            <a:r>
              <a:rPr lang="it-IT" altLang="it-IT" dirty="0"/>
              <a:t>La violazione comporta che l’atto da notificare sia un «avviso bonario» e non un avviso di accertamento.</a:t>
            </a:r>
          </a:p>
        </p:txBody>
      </p:sp>
    </p:spTree>
    <p:extLst>
      <p:ext uri="{BB962C8B-B14F-4D97-AF65-F5344CB8AC3E}">
        <p14:creationId xmlns:p14="http://schemas.microsoft.com/office/powerpoint/2010/main" val="15061731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4"/>
          <p:cNvSpPr>
            <a:spLocks noGrp="1"/>
          </p:cNvSpPr>
          <p:nvPr>
            <p:ph type="body" sz="quarter" idx="14"/>
          </p:nvPr>
        </p:nvSpPr>
        <p:spPr>
          <a:xfrm>
            <a:off x="395536" y="2420888"/>
            <a:ext cx="8318624" cy="3888432"/>
          </a:xfrm>
          <a:solidFill>
            <a:schemeClr val="accent3">
              <a:lumMod val="60000"/>
              <a:lumOff val="40000"/>
            </a:schemeClr>
          </a:solidFill>
          <a:ln w="28575">
            <a:solidFill>
              <a:srgbClr val="DE353A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1" algn="just">
              <a:lnSpc>
                <a:spcPts val="2200"/>
              </a:lnSpc>
            </a:pPr>
            <a:r>
              <a:rPr lang="it-IT" dirty="0"/>
              <a:t>1/10 se il versamento anche in acconto viene effettuato nei 30 giorni successivi alla scadenza  (o 1/20); </a:t>
            </a:r>
          </a:p>
          <a:p>
            <a:pPr lvl="1" algn="just" eaLnBrk="1" hangingPunct="1">
              <a:lnSpc>
                <a:spcPts val="2200"/>
              </a:lnSpc>
            </a:pPr>
            <a:r>
              <a:rPr lang="it-IT" dirty="0"/>
              <a:t>1/9 se il versamento anche in acconto viene effettuato nei 90 giorni successivi alla scadenza (o 1/18); </a:t>
            </a:r>
          </a:p>
          <a:p>
            <a:pPr marL="0" indent="0" algn="just" eaLnBrk="1" hangingPunct="1">
              <a:lnSpc>
                <a:spcPts val="2200"/>
              </a:lnSpc>
              <a:buNone/>
            </a:pPr>
            <a:r>
              <a:rPr lang="it-IT" b="1" i="1" dirty="0"/>
              <a:t>New</a:t>
            </a:r>
            <a:r>
              <a:rPr lang="it-IT" b="1" dirty="0"/>
              <a:t>: sanzioni per omesso versamento sono ridotte alla metà se i pagamenti sono effettuati entro 90 giorni dalla scadenza </a:t>
            </a:r>
          </a:p>
          <a:p>
            <a:pPr lvl="1" algn="just" eaLnBrk="1" hangingPunct="1">
              <a:lnSpc>
                <a:spcPts val="2200"/>
              </a:lnSpc>
            </a:pPr>
            <a:r>
              <a:rPr lang="it-IT" dirty="0"/>
              <a:t>1/8 se entro il termine della dichiarazione successiva (ad esempio saldo anno 2017 entro 30.9.2019);</a:t>
            </a:r>
          </a:p>
          <a:p>
            <a:pPr lvl="1" algn="just" eaLnBrk="1" hangingPunct="1">
              <a:lnSpc>
                <a:spcPts val="2200"/>
              </a:lnSpc>
            </a:pPr>
            <a:r>
              <a:rPr lang="it-IT" dirty="0"/>
              <a:t>1/7 se entro il termine della seconda dichiarazione successiva (ad esempio saldo anno 2016 entro 30.9.2019);</a:t>
            </a:r>
          </a:p>
          <a:p>
            <a:pPr lvl="1" algn="just" eaLnBrk="1" hangingPunct="1">
              <a:lnSpc>
                <a:spcPts val="2200"/>
              </a:lnSpc>
            </a:pPr>
            <a:r>
              <a:rPr lang="it-IT" dirty="0"/>
              <a:t>1/6 se entro il termine di accertamento del periodo di imposta (ad esempio saldo anno 2014 entro il 31.12.2019).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79C929BE-05DB-4A44-BB6A-8054C4AD074B}"/>
              </a:ext>
            </a:extLst>
          </p:cNvPr>
          <p:cNvSpPr txBox="1">
            <a:spLocks/>
          </p:cNvSpPr>
          <p:nvPr/>
        </p:nvSpPr>
        <p:spPr bwMode="auto">
          <a:xfrm>
            <a:off x="144016" y="116632"/>
            <a:ext cx="651621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000" dirty="0">
                <a:solidFill>
                  <a:srgbClr val="002060"/>
                </a:solidFill>
                <a:ea typeface="+mj-ea"/>
              </a:rPr>
              <a:t>D</a:t>
            </a:r>
            <a:r>
              <a:rPr kumimoji="0" 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j-ea"/>
              </a:rPr>
              <a:t>ichiarazione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j-ea"/>
              </a:rPr>
              <a:t> integrativa e ravvedimento operoso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546C2F0-6E28-FD4C-A4D7-B6D428BBD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5" y="1301541"/>
            <a:ext cx="8318625" cy="8313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367" tIns="45684" rIns="91367" bIns="45684" anchor="ctr"/>
          <a:lstStyle/>
          <a:p>
            <a:pPr algn="ctr">
              <a:lnSpc>
                <a:spcPts val="2400"/>
              </a:lnSpc>
            </a:pPr>
            <a:r>
              <a:rPr lang="it-IT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scansione delle riduzioni di sanzione in presenza </a:t>
            </a:r>
          </a:p>
          <a:p>
            <a:pPr algn="ctr">
              <a:lnSpc>
                <a:spcPts val="2400"/>
              </a:lnSpc>
            </a:pPr>
            <a:r>
              <a:rPr lang="it-IT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 ravvedimento operoso</a:t>
            </a:r>
          </a:p>
        </p:txBody>
      </p:sp>
    </p:spTree>
    <p:extLst>
      <p:ext uri="{BB962C8B-B14F-4D97-AF65-F5344CB8AC3E}">
        <p14:creationId xmlns:p14="http://schemas.microsoft.com/office/powerpoint/2010/main" val="8500990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AutoShape 15"/>
          <p:cNvSpPr>
            <a:spLocks noChangeArrowheads="1"/>
          </p:cNvSpPr>
          <p:nvPr/>
        </p:nvSpPr>
        <p:spPr bwMode="auto">
          <a:xfrm>
            <a:off x="187325" y="2781300"/>
            <a:ext cx="5680075" cy="989013"/>
          </a:xfrm>
          <a:prstGeom prst="chevron">
            <a:avLst>
              <a:gd name="adj" fmla="val 143579"/>
            </a:avLst>
          </a:prstGeom>
          <a:solidFill>
            <a:srgbClr val="364D47"/>
          </a:solidFill>
          <a:ln>
            <a:solidFill>
              <a:srgbClr val="364D4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t-IT" altLang="it-IT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QUALSIASI TIPOLOGIA </a:t>
            </a:r>
          </a:p>
          <a:p>
            <a:pPr algn="ctr" eaLnBrk="1" hangingPunct="1">
              <a:defRPr/>
            </a:pPr>
            <a:r>
              <a:rPr lang="it-IT" altLang="it-IT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ERRORE</a:t>
            </a: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187325" y="4076700"/>
            <a:ext cx="84883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ts val="28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it-IT" altLang="it-IT" sz="2000" dirty="0">
                <a:ea typeface="ＭＳ Ｐゴシック" pitchFamily="34" charset="-128"/>
              </a:rPr>
              <a:t>Anche la singola violazione</a:t>
            </a:r>
          </a:p>
          <a:p>
            <a:pPr marL="342900" indent="-342900" eaLnBrk="1" hangingPunct="1">
              <a:lnSpc>
                <a:spcPts val="28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it-IT" altLang="it-IT" sz="2000" dirty="0">
                <a:ea typeface="ＭＳ Ｐゴシック" pitchFamily="34" charset="-128"/>
              </a:rPr>
              <a:t>Salvo violazioni art. 6, co. 3 e art. 11, co. 5 </a:t>
            </a:r>
            <a:r>
              <a:rPr lang="it-IT" altLang="it-IT" sz="2000" dirty="0" err="1">
                <a:ea typeface="ＭＳ Ｐゴシック" pitchFamily="34" charset="-128"/>
              </a:rPr>
              <a:t>D.Lgs</a:t>
            </a:r>
            <a:r>
              <a:rPr lang="it-IT" altLang="it-IT" sz="2000" dirty="0">
                <a:ea typeface="ＭＳ Ｐゴシック" pitchFamily="34" charset="-128"/>
              </a:rPr>
              <a:t> 471/97</a:t>
            </a:r>
          </a:p>
          <a:p>
            <a:pPr marL="342900" indent="-342900" eaLnBrk="1" hangingPunct="1">
              <a:lnSpc>
                <a:spcPts val="28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it-IT" altLang="it-IT" sz="2000" dirty="0">
                <a:ea typeface="ＭＳ Ｐゴシック" pitchFamily="34" charset="-128"/>
              </a:rPr>
              <a:t>Calcolo “fai da te”</a:t>
            </a:r>
          </a:p>
        </p:txBody>
      </p:sp>
      <p:sp>
        <p:nvSpPr>
          <p:cNvPr id="14" name="Rettangolo arrotondato 13"/>
          <p:cNvSpPr/>
          <p:nvPr/>
        </p:nvSpPr>
        <p:spPr>
          <a:xfrm>
            <a:off x="6227763" y="2959100"/>
            <a:ext cx="2305050" cy="6477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364D4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it-IT" altLang="it-IT" sz="2000" b="1" dirty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1/5</a:t>
            </a:r>
          </a:p>
        </p:txBody>
      </p:sp>
      <p:sp>
        <p:nvSpPr>
          <p:cNvPr id="19465" name="Text Box 1027"/>
          <p:cNvSpPr txBox="1">
            <a:spLocks noChangeArrowheads="1"/>
          </p:cNvSpPr>
          <p:nvPr/>
        </p:nvSpPr>
        <p:spPr bwMode="auto">
          <a:xfrm>
            <a:off x="233363" y="1340768"/>
            <a:ext cx="6138837" cy="648072"/>
          </a:xfrm>
          <a:prstGeom prst="rect">
            <a:avLst/>
          </a:prstGeom>
          <a:solidFill>
            <a:srgbClr val="E5404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ts val="2800"/>
              </a:lnSpc>
              <a:spcBef>
                <a:spcPct val="20000"/>
              </a:spcBef>
            </a:pPr>
            <a:r>
              <a:rPr lang="it-IT" altLang="it-IT" sz="3200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IL RAVVEDIMENTO DEI PVC</a:t>
            </a: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D6C65CAF-EE3A-3E46-9947-09C75E13883B}"/>
              </a:ext>
            </a:extLst>
          </p:cNvPr>
          <p:cNvSpPr txBox="1">
            <a:spLocks/>
          </p:cNvSpPr>
          <p:nvPr/>
        </p:nvSpPr>
        <p:spPr bwMode="auto">
          <a:xfrm>
            <a:off x="144016" y="116632"/>
            <a:ext cx="651621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000" dirty="0">
                <a:solidFill>
                  <a:srgbClr val="002060"/>
                </a:solidFill>
                <a:ea typeface="+mj-ea"/>
              </a:rPr>
              <a:t>D</a:t>
            </a:r>
            <a:r>
              <a:rPr kumimoji="0" 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j-ea"/>
              </a:rPr>
              <a:t>ichiarazione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j-ea"/>
              </a:rPr>
              <a:t> integrativa e ravvedimento operoso</a:t>
            </a:r>
          </a:p>
        </p:txBody>
      </p:sp>
    </p:spTree>
    <p:extLst>
      <p:ext uri="{BB962C8B-B14F-4D97-AF65-F5344CB8AC3E}">
        <p14:creationId xmlns:p14="http://schemas.microsoft.com/office/powerpoint/2010/main" val="803737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1124744"/>
            <a:ext cx="8496944" cy="868628"/>
          </a:xfrm>
          <a:prstGeom prst="rect">
            <a:avLst/>
          </a:prstGeom>
          <a:solidFill>
            <a:srgbClr val="0070C0"/>
          </a:solidFill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it-IT" sz="2000" dirty="0">
                <a:latin typeface="Arial"/>
                <a:cs typeface="Arial"/>
              </a:rPr>
              <a:t>Dal 2018 (modello Redditi SP, ENC e PF 2019) viene uniformata alle società di capitali la disciplina del riporto perdite dei soggetti semplificati 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618D5A1-41E6-634D-A2A6-1FB064109E0F}"/>
              </a:ext>
            </a:extLst>
          </p:cNvPr>
          <p:cNvSpPr/>
          <p:nvPr/>
        </p:nvSpPr>
        <p:spPr>
          <a:xfrm>
            <a:off x="323528" y="2425420"/>
            <a:ext cx="8496944" cy="3667876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800"/>
              </a:lnSpc>
            </a:pPr>
            <a:r>
              <a:rPr lang="it-IT" sz="2000" b="1" i="1" u="sng" dirty="0">
                <a:solidFill>
                  <a:srgbClr val="002060"/>
                </a:solidFill>
                <a:latin typeface="Arial"/>
                <a:cs typeface="Arial"/>
              </a:rPr>
              <a:t>Disciplina ante modifica:</a:t>
            </a:r>
          </a:p>
          <a:p>
            <a:pPr marL="342900" indent="-342900">
              <a:lnSpc>
                <a:spcPts val="2800"/>
              </a:lnSpc>
              <a:buFontTx/>
              <a:buChar char="-"/>
            </a:pPr>
            <a:r>
              <a:rPr lang="it-IT" sz="2000" dirty="0">
                <a:solidFill>
                  <a:srgbClr val="002060"/>
                </a:solidFill>
                <a:latin typeface="Arial"/>
                <a:cs typeface="Arial"/>
              </a:rPr>
              <a:t>I soggetti </a:t>
            </a:r>
            <a:r>
              <a:rPr lang="it-IT" sz="2000" dirty="0" err="1">
                <a:solidFill>
                  <a:srgbClr val="002060"/>
                </a:solidFill>
                <a:latin typeface="Arial"/>
                <a:cs typeface="Arial"/>
              </a:rPr>
              <a:t>Ires</a:t>
            </a:r>
            <a:r>
              <a:rPr lang="it-IT" sz="2000" dirty="0">
                <a:solidFill>
                  <a:srgbClr val="002060"/>
                </a:solidFill>
                <a:latin typeface="Arial"/>
                <a:cs typeface="Arial"/>
              </a:rPr>
              <a:t> possono riportare le perdite ai successivi esercizi senza limiti temporali ma nel limite dell’80% dei futuri redditi dichiarati;</a:t>
            </a:r>
          </a:p>
          <a:p>
            <a:pPr marL="342900" indent="-342900">
              <a:lnSpc>
                <a:spcPts val="2800"/>
              </a:lnSpc>
              <a:buFontTx/>
              <a:buChar char="-"/>
            </a:pPr>
            <a:r>
              <a:rPr lang="it-IT" sz="2000" dirty="0">
                <a:solidFill>
                  <a:srgbClr val="002060"/>
                </a:solidFill>
                <a:latin typeface="Arial"/>
                <a:cs typeface="Arial"/>
              </a:rPr>
              <a:t>I soggetti Irpef in contabilità ordinaria possono riportare le perdite d’impresa ai successivi esercizi ma non oltre il quinto;</a:t>
            </a:r>
          </a:p>
          <a:p>
            <a:pPr marL="342900" indent="-342900">
              <a:lnSpc>
                <a:spcPts val="2800"/>
              </a:lnSpc>
              <a:buFontTx/>
              <a:buChar char="-"/>
            </a:pPr>
            <a:r>
              <a:rPr lang="it-IT" sz="2000" dirty="0">
                <a:solidFill>
                  <a:srgbClr val="002060"/>
                </a:solidFill>
                <a:latin typeface="Arial"/>
                <a:cs typeface="Arial"/>
              </a:rPr>
              <a:t>I soggetti Irpef in contabilità semplificata (imprese e professionisti) non possono riportarle ma devono utilizzarle nello stesso anno in compensazione orizzontale con redditi di altre categorie;</a:t>
            </a:r>
          </a:p>
          <a:p>
            <a:pPr marL="342900" indent="-342900">
              <a:lnSpc>
                <a:spcPts val="2800"/>
              </a:lnSpc>
              <a:buFontTx/>
              <a:buChar char="-"/>
            </a:pPr>
            <a:r>
              <a:rPr lang="it-IT" sz="2000" dirty="0">
                <a:solidFill>
                  <a:srgbClr val="002060"/>
                </a:solidFill>
                <a:latin typeface="Arial"/>
                <a:cs typeface="Arial"/>
              </a:rPr>
              <a:t>Le perdite da start-up (primi 3 anni) dei soggetti ordinari sono riportabili senza limiti quantitativi o temporali.  </a:t>
            </a:r>
          </a:p>
        </p:txBody>
      </p:sp>
      <p:sp>
        <p:nvSpPr>
          <p:cNvPr id="7" name="Segnaposto testo 3">
            <a:extLst>
              <a:ext uri="{FF2B5EF4-FFF2-40B4-BE49-F238E27FC236}">
                <a16:creationId xmlns:a16="http://schemas.microsoft.com/office/drawing/2014/main" id="{FEAE9CD9-F7D5-C643-8CF8-181E0F31150D}"/>
              </a:ext>
            </a:extLst>
          </p:cNvPr>
          <p:cNvSpPr txBox="1">
            <a:spLocks/>
          </p:cNvSpPr>
          <p:nvPr/>
        </p:nvSpPr>
        <p:spPr bwMode="auto">
          <a:xfrm>
            <a:off x="107505" y="259309"/>
            <a:ext cx="561662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 fontAlgn="auto">
              <a:spcAft>
                <a:spcPts val="0"/>
              </a:spcAft>
            </a:pPr>
            <a:r>
              <a:rPr lang="it-IT" sz="2000" dirty="0">
                <a:solidFill>
                  <a:srgbClr val="000090"/>
                </a:solidFill>
                <a:ea typeface="+mj-ea"/>
              </a:rPr>
              <a:t>Il riporto delle perdite dei soggetti semplificati</a:t>
            </a:r>
          </a:p>
        </p:txBody>
      </p:sp>
    </p:spTree>
    <p:extLst>
      <p:ext uri="{BB962C8B-B14F-4D97-AF65-F5344CB8AC3E}">
        <p14:creationId xmlns:p14="http://schemas.microsoft.com/office/powerpoint/2010/main" val="25836413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11"/>
          <p:cNvSpPr txBox="1">
            <a:spLocks noChangeArrowheads="1"/>
          </p:cNvSpPr>
          <p:nvPr/>
        </p:nvSpPr>
        <p:spPr bwMode="auto">
          <a:xfrm>
            <a:off x="468510" y="2389256"/>
            <a:ext cx="8135938" cy="34778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1" hangingPunct="1"/>
            <a:r>
              <a:rPr lang="it-IT" altLang="it-IT" sz="2000" b="1" dirty="0">
                <a:solidFill>
                  <a:srgbClr val="C00000"/>
                </a:solidFill>
                <a:ea typeface="ＭＳ Ｐゴシック" pitchFamily="34" charset="-128"/>
              </a:rPr>
              <a:t>IL RAVVEDIMENTO NON </a:t>
            </a:r>
            <a:r>
              <a:rPr lang="it-IT" altLang="it-IT" sz="2000" b="1" dirty="0">
                <a:solidFill>
                  <a:srgbClr val="C00000"/>
                </a:solidFill>
                <a:ea typeface="ＭＳ Ｐゴシック" pitchFamily="34" charset="-128"/>
                <a:cs typeface="Arial" charset="0"/>
              </a:rPr>
              <a:t>È POSSIBILE</a:t>
            </a:r>
          </a:p>
          <a:p>
            <a:pPr algn="just" eaLnBrk="1" hangingPunct="1"/>
            <a:r>
              <a:rPr lang="it-IT" altLang="it-IT" sz="2000" dirty="0">
                <a:ea typeface="ＭＳ Ｐゴシック" pitchFamily="34" charset="-128"/>
                <a:cs typeface="Arial" charset="0"/>
              </a:rPr>
              <a:t>Quando si ha la formale </a:t>
            </a:r>
            <a:r>
              <a:rPr lang="it-IT" altLang="it-IT" sz="2000" b="1" dirty="0">
                <a:ea typeface="ＭＳ Ｐゴシック" pitchFamily="34" charset="-128"/>
                <a:cs typeface="Arial" charset="0"/>
              </a:rPr>
              <a:t>notifica di un atto di liquidazione o accertamento o si ricevono le comunicazioni di irregolarità</a:t>
            </a:r>
            <a:r>
              <a:rPr lang="it-IT" altLang="it-IT" sz="2000" dirty="0">
                <a:ea typeface="ＭＳ Ｐゴシック" pitchFamily="34" charset="-128"/>
                <a:cs typeface="Arial" charset="0"/>
              </a:rPr>
              <a:t> di cui agli articoli 36-</a:t>
            </a:r>
            <a:r>
              <a:rPr lang="it-IT" altLang="it-IT" sz="2000" i="1" dirty="0">
                <a:ea typeface="ＭＳ Ｐゴシック" pitchFamily="34" charset="-128"/>
                <a:cs typeface="Arial" charset="0"/>
              </a:rPr>
              <a:t>bis</a:t>
            </a:r>
            <a:r>
              <a:rPr lang="it-IT" altLang="it-IT" sz="2000" dirty="0">
                <a:ea typeface="ＭＳ Ｐゴシック" pitchFamily="34" charset="-128"/>
                <a:cs typeface="Arial" charset="0"/>
              </a:rPr>
              <a:t> DPR 600/73 e 54-</a:t>
            </a:r>
            <a:r>
              <a:rPr lang="it-IT" altLang="it-IT" sz="2000" i="1" dirty="0">
                <a:ea typeface="ＭＳ Ｐゴシック" pitchFamily="34" charset="-128"/>
                <a:cs typeface="Arial" charset="0"/>
              </a:rPr>
              <a:t>bis</a:t>
            </a:r>
            <a:r>
              <a:rPr lang="it-IT" altLang="it-IT" sz="2000" dirty="0">
                <a:ea typeface="ＭＳ Ｐゴシック" pitchFamily="34" charset="-128"/>
                <a:cs typeface="Arial" charset="0"/>
              </a:rPr>
              <a:t> DPR 633/72 e degli esiti del controllo formale di cui all’articolo 36-</a:t>
            </a:r>
            <a:r>
              <a:rPr lang="it-IT" altLang="it-IT" sz="2000" i="1" dirty="0">
                <a:ea typeface="ＭＳ Ｐゴシック" pitchFamily="34" charset="-128"/>
                <a:cs typeface="Arial" charset="0"/>
              </a:rPr>
              <a:t>ter </a:t>
            </a:r>
            <a:r>
              <a:rPr lang="it-IT" altLang="it-IT" sz="2000" dirty="0">
                <a:ea typeface="ＭＳ Ｐゴシック" pitchFamily="34" charset="-128"/>
                <a:cs typeface="Arial" charset="0"/>
              </a:rPr>
              <a:t>DPR 600/73.</a:t>
            </a:r>
          </a:p>
          <a:p>
            <a:pPr algn="just" eaLnBrk="1" hangingPunct="1"/>
            <a:endParaRPr lang="it-IT" altLang="it-IT" sz="2000" dirty="0">
              <a:solidFill>
                <a:srgbClr val="C00000"/>
              </a:solidFill>
              <a:ea typeface="ＭＳ Ｐゴシック" pitchFamily="34" charset="-128"/>
              <a:cs typeface="Arial" charset="0"/>
            </a:endParaRPr>
          </a:p>
          <a:p>
            <a:pPr algn="just" eaLnBrk="1" hangingPunct="1"/>
            <a:r>
              <a:rPr lang="it-IT" altLang="it-IT" sz="2000" b="1" dirty="0">
                <a:solidFill>
                  <a:srgbClr val="C00000"/>
                </a:solidFill>
                <a:ea typeface="ＭＳ Ｐゴシック" pitchFamily="34" charset="-128"/>
                <a:cs typeface="Arial" charset="0"/>
              </a:rPr>
              <a:t>IL RAVVEDIMENTO È  POSSIBILE </a:t>
            </a:r>
          </a:p>
          <a:p>
            <a:pPr algn="just" eaLnBrk="1" hangingPunct="1"/>
            <a:r>
              <a:rPr lang="it-IT" altLang="it-IT" sz="2000" dirty="0">
                <a:ea typeface="ＭＳ Ｐゴシック" pitchFamily="34" charset="-128"/>
                <a:cs typeface="Arial" charset="0"/>
              </a:rPr>
              <a:t>A prescindere dalla circostanza che la </a:t>
            </a:r>
            <a:r>
              <a:rPr lang="it-IT" altLang="it-IT" sz="2000" b="1" dirty="0">
                <a:ea typeface="ＭＳ Ｐゴシック" pitchFamily="34" charset="-128"/>
                <a:cs typeface="Arial" charset="0"/>
              </a:rPr>
              <a:t>violazione</a:t>
            </a:r>
            <a:r>
              <a:rPr lang="it-IT" altLang="it-IT" sz="2000" dirty="0">
                <a:ea typeface="ＭＳ Ｐゴシック" pitchFamily="34" charset="-128"/>
                <a:cs typeface="Arial" charset="0"/>
              </a:rPr>
              <a:t> sia già stata </a:t>
            </a:r>
            <a:r>
              <a:rPr lang="it-IT" altLang="it-IT" sz="2000" b="1" dirty="0">
                <a:ea typeface="ＭＳ Ｐゴシック" pitchFamily="34" charset="-128"/>
                <a:cs typeface="Arial" charset="0"/>
              </a:rPr>
              <a:t>constatata ovvero che siano iniziati accessi, ispezioni, verifiche o altre attività amministrative di accertamento, delle quali i soggetti interessati abbiano avuto formale conoscenza</a:t>
            </a:r>
            <a:r>
              <a:rPr lang="it-IT" altLang="it-IT" sz="2000" dirty="0">
                <a:ea typeface="ＭＳ Ｐゴシック" pitchFamily="34" charset="-128"/>
                <a:cs typeface="Arial" charset="0"/>
              </a:rPr>
              <a:t>.</a:t>
            </a:r>
            <a:endParaRPr lang="it-IT" altLang="it-IT" sz="2000" b="1" dirty="0">
              <a:ea typeface="ＭＳ Ｐゴシック" pitchFamily="34" charset="-128"/>
              <a:cs typeface="Arial" charset="0"/>
            </a:endParaRPr>
          </a:p>
        </p:txBody>
      </p:sp>
      <p:sp>
        <p:nvSpPr>
          <p:cNvPr id="7" name="Text Box 1027"/>
          <p:cNvSpPr txBox="1">
            <a:spLocks noChangeArrowheads="1"/>
          </p:cNvSpPr>
          <p:nvPr/>
        </p:nvSpPr>
        <p:spPr bwMode="auto">
          <a:xfrm>
            <a:off x="468510" y="1283621"/>
            <a:ext cx="8135938" cy="533400"/>
          </a:xfrm>
          <a:prstGeom prst="rect">
            <a:avLst/>
          </a:prstGeom>
          <a:solidFill>
            <a:srgbClr val="E54046"/>
          </a:solidFill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2800" kern="1000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LE INIBITORIE NEL RAVVEDIMENTO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EA24DAE6-8D8D-9F44-8A8F-56D95BE4D0AF}"/>
              </a:ext>
            </a:extLst>
          </p:cNvPr>
          <p:cNvSpPr txBox="1">
            <a:spLocks/>
          </p:cNvSpPr>
          <p:nvPr/>
        </p:nvSpPr>
        <p:spPr bwMode="auto">
          <a:xfrm>
            <a:off x="144016" y="116632"/>
            <a:ext cx="651621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000" dirty="0">
                <a:solidFill>
                  <a:srgbClr val="002060"/>
                </a:solidFill>
                <a:ea typeface="+mj-ea"/>
              </a:rPr>
              <a:t>D</a:t>
            </a:r>
            <a:r>
              <a:rPr kumimoji="0" 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j-ea"/>
              </a:rPr>
              <a:t>ichiarazione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j-ea"/>
              </a:rPr>
              <a:t> integrativa e ravvedimento operoso</a:t>
            </a:r>
          </a:p>
        </p:txBody>
      </p:sp>
    </p:spTree>
    <p:extLst>
      <p:ext uri="{BB962C8B-B14F-4D97-AF65-F5344CB8AC3E}">
        <p14:creationId xmlns:p14="http://schemas.microsoft.com/office/powerpoint/2010/main" val="21658671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179512" y="3284984"/>
            <a:ext cx="4104456" cy="107816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/>
            <a:r>
              <a:rPr lang="it-IT" sz="2000" dirty="0">
                <a:latin typeface="Arial" pitchFamily="34" charset="0"/>
                <a:cs typeface="Arial" pitchFamily="34" charset="0"/>
              </a:rPr>
              <a:t>Trattasi di una serie di indicatori il cui superamento determina una maggiore affidabilità fiscale</a:t>
            </a:r>
          </a:p>
        </p:txBody>
      </p:sp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4860032" y="3284984"/>
            <a:ext cx="4104581" cy="107816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/>
            <a:r>
              <a:rPr lang="it-IT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Più alto sarà il voto conseguito (da 1 a 10) più ampio sarà il ventaglio di benefici a disposizione </a:t>
            </a:r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179511" y="1416696"/>
            <a:ext cx="8785101" cy="100220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367" tIns="45684" rIns="91367" bIns="45684" anchor="ctr"/>
          <a:lstStyle/>
          <a:p>
            <a:pPr algn="ctr"/>
            <a:r>
              <a:rPr lang="it-IT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 2018 (Modello Redditi 2019) gli Studi di settore sono sostituiti per tutti i </a:t>
            </a:r>
          </a:p>
          <a:p>
            <a:pPr algn="ctr"/>
            <a:r>
              <a:rPr lang="it-IT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contribuenti dagli ISA – Indicatori Sintetici di Affidabilità fiscale</a:t>
            </a:r>
          </a:p>
        </p:txBody>
      </p:sp>
      <p:cxnSp>
        <p:nvCxnSpPr>
          <p:cNvPr id="184325" name="AutoShape 5"/>
          <p:cNvCxnSpPr>
            <a:cxnSpLocks noChangeShapeType="1"/>
            <a:stCxn id="184324" idx="2"/>
            <a:endCxn id="184322" idx="0"/>
          </p:cNvCxnSpPr>
          <p:nvPr/>
        </p:nvCxnSpPr>
        <p:spPr bwMode="auto">
          <a:xfrm rot="5400000">
            <a:off x="2968861" y="1681783"/>
            <a:ext cx="866080" cy="2340322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84326" name="AutoShape 6"/>
          <p:cNvCxnSpPr>
            <a:cxnSpLocks noChangeShapeType="1"/>
            <a:stCxn id="184324" idx="2"/>
            <a:endCxn id="184323" idx="0"/>
          </p:cNvCxnSpPr>
          <p:nvPr/>
        </p:nvCxnSpPr>
        <p:spPr bwMode="auto">
          <a:xfrm rot="16200000" flipH="1">
            <a:off x="5309152" y="1681813"/>
            <a:ext cx="866080" cy="2340261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1" name="Segnaposto testo 3"/>
          <p:cNvSpPr txBox="1">
            <a:spLocks/>
          </p:cNvSpPr>
          <p:nvPr/>
        </p:nvSpPr>
        <p:spPr bwMode="auto">
          <a:xfrm>
            <a:off x="323529" y="259309"/>
            <a:ext cx="5832647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fontAlgn="auto">
              <a:spcAft>
                <a:spcPts val="0"/>
              </a:spcAft>
            </a:pPr>
            <a:r>
              <a:rPr lang="it-IT" sz="2000" dirty="0">
                <a:solidFill>
                  <a:srgbClr val="000090"/>
                </a:solidFill>
                <a:ea typeface="+mj-ea"/>
              </a:rPr>
              <a:t>Gli indicatori sintetici di affidabilità fiscale - ISA</a:t>
            </a: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3A52C70B-EBEB-3746-B591-AB70DBA9A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4871120"/>
            <a:ext cx="4104456" cy="107816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/>
            <a:r>
              <a:rPr lang="it-IT" sz="2000" dirty="0">
                <a:latin typeface="Arial" pitchFamily="34" charset="0"/>
                <a:cs typeface="Arial" pitchFamily="34" charset="0"/>
              </a:rPr>
              <a:t>Non vi sarà un responso finale di coerenza e/o congruità al quale doversi adeguare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BC5253EC-B3A6-F24E-BC11-09DE44017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032" y="4871120"/>
            <a:ext cx="4104581" cy="107816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/>
            <a:r>
              <a:rPr lang="it-IT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Si attende il provvedimento  attuativo che definirà il sistema premiale (</a:t>
            </a:r>
            <a:r>
              <a:rPr lang="it-IT" sz="2000" i="1" u="sng" dirty="0">
                <a:latin typeface="Arial" pitchFamily="34" charset="0"/>
                <a:cs typeface="Arial" pitchFamily="34" charset="0"/>
                <a:sym typeface="Wingdings" pitchFamily="2" charset="2"/>
              </a:rPr>
              <a:t>vedi slide successiva</a:t>
            </a:r>
            <a:r>
              <a:rPr lang="it-IT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763473853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179512" y="2564904"/>
            <a:ext cx="4104456" cy="107816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/>
            <a:r>
              <a:rPr lang="it-IT" sz="2000" dirty="0">
                <a:latin typeface="Arial" pitchFamily="34" charset="0"/>
                <a:cs typeface="Arial" pitchFamily="34" charset="0"/>
              </a:rPr>
              <a:t>Compensazione crediti Iva fino a € 50.000  e Imposte Dirette fino a € 20.000 senza visto di conformità</a:t>
            </a:r>
          </a:p>
        </p:txBody>
      </p:sp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4860032" y="2564904"/>
            <a:ext cx="4104581" cy="107816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/>
            <a:r>
              <a:rPr lang="it-IT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Rimborsi Iva fino a € 50.000 senza visto di conformità né garanzie bancarie o assicurative</a:t>
            </a:r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179511" y="1052736"/>
            <a:ext cx="8785101" cy="93412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367" tIns="45684" rIns="91367" bIns="45684" anchor="ctr"/>
          <a:lstStyle/>
          <a:p>
            <a:pPr algn="ctr"/>
            <a:r>
              <a:rPr lang="it-IT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principale differenza è che si passa da uno strumento di accertamento ad </a:t>
            </a:r>
          </a:p>
          <a:p>
            <a:pPr algn="ctr"/>
            <a:r>
              <a:rPr lang="it-IT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uno strumento di selezione e di </a:t>
            </a:r>
            <a:r>
              <a:rPr lang="it-IT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compliance</a:t>
            </a:r>
            <a:r>
              <a:rPr lang="it-IT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attraverso </a:t>
            </a:r>
            <a:r>
              <a:rPr lang="it-IT" sz="2000" b="1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 regime premiale</a:t>
            </a:r>
            <a:r>
              <a:rPr lang="it-IT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184325" name="AutoShape 5"/>
          <p:cNvCxnSpPr>
            <a:cxnSpLocks noChangeShapeType="1"/>
            <a:stCxn id="184324" idx="2"/>
            <a:endCxn id="184322" idx="0"/>
          </p:cNvCxnSpPr>
          <p:nvPr/>
        </p:nvCxnSpPr>
        <p:spPr bwMode="auto">
          <a:xfrm rot="5400000">
            <a:off x="3112877" y="1105719"/>
            <a:ext cx="578048" cy="2340322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84326" name="AutoShape 6"/>
          <p:cNvCxnSpPr>
            <a:cxnSpLocks noChangeShapeType="1"/>
            <a:stCxn id="184324" idx="2"/>
            <a:endCxn id="184323" idx="0"/>
          </p:cNvCxnSpPr>
          <p:nvPr/>
        </p:nvCxnSpPr>
        <p:spPr bwMode="auto">
          <a:xfrm rot="16200000" flipH="1">
            <a:off x="5453168" y="1105749"/>
            <a:ext cx="578048" cy="2340261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1" name="Segnaposto testo 3"/>
          <p:cNvSpPr txBox="1">
            <a:spLocks/>
          </p:cNvSpPr>
          <p:nvPr/>
        </p:nvSpPr>
        <p:spPr bwMode="auto">
          <a:xfrm>
            <a:off x="323529" y="259309"/>
            <a:ext cx="5832647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fontAlgn="auto">
              <a:spcAft>
                <a:spcPts val="0"/>
              </a:spcAft>
            </a:pPr>
            <a:r>
              <a:rPr lang="it-IT" sz="2000" dirty="0">
                <a:solidFill>
                  <a:srgbClr val="000090"/>
                </a:solidFill>
                <a:ea typeface="+mj-ea"/>
              </a:rPr>
              <a:t>Gli indicatori sintetici di affidabilità fiscale - ISA</a:t>
            </a: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3A52C70B-EBEB-3746-B591-AB70DBA9A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3861048"/>
            <a:ext cx="4104456" cy="107816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/>
            <a:r>
              <a:rPr lang="it-IT" sz="2000" dirty="0"/>
              <a:t>Esclusione dell’applicazione della disciplina delle società non operative e in perdita sistematica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BC5253EC-B3A6-F24E-BC11-09DE44017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032" y="3861048"/>
            <a:ext cx="4104581" cy="1078160"/>
          </a:xfrm>
          <a:prstGeom prst="rect">
            <a:avLst/>
          </a:prstGeom>
          <a:solidFill>
            <a:srgbClr val="92D05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/>
            <a:r>
              <a:rPr lang="it-IT" sz="2000" dirty="0"/>
              <a:t>Esclusione degli accertamenti basati sulle presunzioni semplici (accertamenti analitico-presuntivi)</a:t>
            </a:r>
            <a:endParaRPr lang="it-IT" sz="2000" dirty="0"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60B86894-511E-8444-A35B-595A4F2E1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5159152"/>
            <a:ext cx="4104456" cy="1366192"/>
          </a:xfrm>
          <a:prstGeom prst="rect">
            <a:avLst/>
          </a:prstGeom>
          <a:solidFill>
            <a:srgbClr val="92D05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/>
            <a:r>
              <a:rPr lang="it-IT" sz="2000" dirty="0"/>
              <a:t>Anticipazione, con graduazione in funzione del livello di affidabilità, dei termini di decadenza per l’attività di accertamento</a:t>
            </a: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EED76E61-7F2F-FD47-ADFE-C3994B822B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032" y="5159152"/>
            <a:ext cx="4104581" cy="136619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/>
            <a:r>
              <a:rPr lang="it-IT" sz="2000" dirty="0"/>
              <a:t>Esclusione da Redditometro a condizione che il reddito accertabile non ecceda di due terzi il reddito dichiarato</a:t>
            </a:r>
            <a:endParaRPr lang="it-IT" sz="2000" dirty="0"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27300602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179512" y="3284984"/>
            <a:ext cx="4104456" cy="107816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/>
            <a:r>
              <a:rPr lang="it-IT" sz="2000" dirty="0">
                <a:latin typeface="Arial" pitchFamily="34" charset="0"/>
                <a:cs typeface="Arial" pitchFamily="34" charset="0"/>
              </a:rPr>
              <a:t>Tali informazioni saranno disponibili nel cassetto fiscale (CF) nell’area privata del contribuente</a:t>
            </a:r>
          </a:p>
        </p:txBody>
      </p:sp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4860032" y="3284984"/>
            <a:ext cx="4104581" cy="107816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/>
            <a:r>
              <a:rPr lang="it-IT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L’intermediario abilitato potrà farsi delegare dal contribuente per l’acquisizione dei dati necessari</a:t>
            </a:r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179511" y="1416696"/>
            <a:ext cx="8785101" cy="100220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367" tIns="45684" rIns="91367" bIns="45684" anchor="ctr"/>
          <a:lstStyle/>
          <a:p>
            <a:pPr algn="ctr">
              <a:lnSpc>
                <a:spcPts val="2600"/>
              </a:lnSpc>
            </a:pPr>
            <a:r>
              <a:rPr lang="it-IT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 conoscere il livello di affidabilità fiscale il contribuente avrà bisogno  </a:t>
            </a:r>
          </a:p>
          <a:p>
            <a:pPr algn="ctr">
              <a:lnSpc>
                <a:spcPts val="2600"/>
              </a:lnSpc>
            </a:pPr>
            <a:r>
              <a:rPr lang="it-IT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dei dati dichiarati nell’anno in corso (2018) e nei sette precedenti </a:t>
            </a:r>
          </a:p>
        </p:txBody>
      </p:sp>
      <p:cxnSp>
        <p:nvCxnSpPr>
          <p:cNvPr id="184325" name="AutoShape 5"/>
          <p:cNvCxnSpPr>
            <a:cxnSpLocks noChangeShapeType="1"/>
            <a:stCxn id="184324" idx="2"/>
            <a:endCxn id="184322" idx="0"/>
          </p:cNvCxnSpPr>
          <p:nvPr/>
        </p:nvCxnSpPr>
        <p:spPr bwMode="auto">
          <a:xfrm rot="5400000">
            <a:off x="2968861" y="1681783"/>
            <a:ext cx="866080" cy="2340322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84326" name="AutoShape 6"/>
          <p:cNvCxnSpPr>
            <a:cxnSpLocks noChangeShapeType="1"/>
            <a:stCxn id="184324" idx="2"/>
            <a:endCxn id="184323" idx="0"/>
          </p:cNvCxnSpPr>
          <p:nvPr/>
        </p:nvCxnSpPr>
        <p:spPr bwMode="auto">
          <a:xfrm rot="16200000" flipH="1">
            <a:off x="5309152" y="1681813"/>
            <a:ext cx="866080" cy="2340261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1" name="Segnaposto testo 3"/>
          <p:cNvSpPr txBox="1">
            <a:spLocks/>
          </p:cNvSpPr>
          <p:nvPr/>
        </p:nvSpPr>
        <p:spPr bwMode="auto">
          <a:xfrm>
            <a:off x="323529" y="259309"/>
            <a:ext cx="5832647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fontAlgn="auto">
              <a:spcAft>
                <a:spcPts val="0"/>
              </a:spcAft>
            </a:pPr>
            <a:r>
              <a:rPr lang="it-IT" sz="2000" dirty="0">
                <a:solidFill>
                  <a:srgbClr val="000090"/>
                </a:solidFill>
                <a:ea typeface="+mj-ea"/>
              </a:rPr>
              <a:t>Gli indicatori sintetici di affidabilità fiscale - ISA</a:t>
            </a: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3A52C70B-EBEB-3746-B591-AB70DBA9A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4871120"/>
            <a:ext cx="4104456" cy="107816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/>
            <a:r>
              <a:rPr lang="it-IT" sz="2000" dirty="0">
                <a:latin typeface="Arial" pitchFamily="34" charset="0"/>
                <a:cs typeface="Arial" pitchFamily="34" charset="0"/>
              </a:rPr>
              <a:t>Prima di effettuare l’invio massivo l’Agenzia verifica il possesso della delega al cassetto fiscale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BC5253EC-B3A6-F24E-BC11-09DE44017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032" y="4871120"/>
            <a:ext cx="4104581" cy="107816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/>
            <a:r>
              <a:rPr lang="it-IT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Gli intermediari non provvisti di delega al CF dovranno rispondere ai quesiti di riscontro</a:t>
            </a:r>
          </a:p>
        </p:txBody>
      </p:sp>
    </p:spTree>
    <p:extLst>
      <p:ext uri="{BB962C8B-B14F-4D97-AF65-F5344CB8AC3E}">
        <p14:creationId xmlns:p14="http://schemas.microsoft.com/office/powerpoint/2010/main" val="481639527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756"/>
          <a:stretch>
            <a:fillRect/>
          </a:stretch>
        </p:blipFill>
        <p:spPr bwMode="auto">
          <a:xfrm>
            <a:off x="-36513" y="0"/>
            <a:ext cx="91805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4"/>
          <p:cNvSpPr/>
          <p:nvPr/>
        </p:nvSpPr>
        <p:spPr>
          <a:xfrm>
            <a:off x="-36513" y="1916832"/>
            <a:ext cx="9180513" cy="2305050"/>
          </a:xfrm>
          <a:prstGeom prst="rect">
            <a:avLst/>
          </a:prstGeom>
          <a:solidFill>
            <a:srgbClr val="DE353A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it-IT" sz="2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 bwMode="auto">
          <a:xfrm>
            <a:off x="107504" y="2492896"/>
            <a:ext cx="892899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4200"/>
              </a:lnSpc>
            </a:pPr>
            <a:r>
              <a:rPr lang="it-IT" altLang="it-IT" sz="3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SECONDA PARTE: IL DECRETO CRESCITA E LE ALTRE NOVITA’ DI PERIODO</a:t>
            </a:r>
          </a:p>
        </p:txBody>
      </p:sp>
    </p:spTree>
    <p:extLst>
      <p:ext uri="{BB962C8B-B14F-4D97-AF65-F5344CB8AC3E}">
        <p14:creationId xmlns:p14="http://schemas.microsoft.com/office/powerpoint/2010/main" val="7053077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179512" y="2564904"/>
            <a:ext cx="4104456" cy="108012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>
              <a:lnSpc>
                <a:spcPts val="2400"/>
              </a:lnSpc>
            </a:pPr>
            <a:r>
              <a:rPr lang="it-IT" dirty="0">
                <a:latin typeface="Arial" pitchFamily="34" charset="0"/>
                <a:cs typeface="Arial" pitchFamily="34" charset="0"/>
              </a:rPr>
              <a:t>Eliminata la riduzione del 9% di Irpef e </a:t>
            </a:r>
            <a:r>
              <a:rPr lang="it-IT" dirty="0" err="1">
                <a:latin typeface="Arial" pitchFamily="34" charset="0"/>
                <a:cs typeface="Arial" pitchFamily="34" charset="0"/>
              </a:rPr>
              <a:t>Ires</a:t>
            </a:r>
            <a:r>
              <a:rPr lang="it-IT" dirty="0">
                <a:latin typeface="Arial" pitchFamily="34" charset="0"/>
                <a:cs typeface="Arial" pitchFamily="34" charset="0"/>
              </a:rPr>
              <a:t> sulla parte di utile destinato ad assunzioni o investimenti  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679615" y="2564904"/>
            <a:ext cx="4356881" cy="108012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>
              <a:lnSpc>
                <a:spcPts val="2400"/>
              </a:lnSpc>
            </a:pPr>
            <a:r>
              <a:rPr lang="it-IT" dirty="0">
                <a:latin typeface="Arial" pitchFamily="34" charset="0"/>
                <a:cs typeface="Arial" pitchFamily="34" charset="0"/>
              </a:rPr>
              <a:t>Sostituita con la progressiva (2019/2022) riduzione del 3,5% di Irpef e </a:t>
            </a:r>
            <a:r>
              <a:rPr lang="it-IT" dirty="0" err="1">
                <a:latin typeface="Arial" pitchFamily="34" charset="0"/>
                <a:cs typeface="Arial" pitchFamily="34" charset="0"/>
              </a:rPr>
              <a:t>Ires</a:t>
            </a:r>
            <a:r>
              <a:rPr lang="it-IT" dirty="0">
                <a:latin typeface="Arial" pitchFamily="34" charset="0"/>
                <a:cs typeface="Arial" pitchFamily="34" charset="0"/>
              </a:rPr>
              <a:t> sulla parte di utile non distribuito</a:t>
            </a: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179512" y="4293096"/>
            <a:ext cx="4104456" cy="1728192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>
              <a:lnSpc>
                <a:spcPts val="2600"/>
              </a:lnSpc>
            </a:pPr>
            <a:r>
              <a:rPr lang="it-IT" sz="1900" b="1" i="1" u="sng" dirty="0">
                <a:latin typeface="Arial" pitchFamily="34" charset="0"/>
                <a:cs typeface="Arial" pitchFamily="34" charset="0"/>
              </a:rPr>
              <a:t>Riduzione delle aliquote:</a:t>
            </a:r>
          </a:p>
          <a:p>
            <a:pPr>
              <a:lnSpc>
                <a:spcPts val="2600"/>
              </a:lnSpc>
            </a:pPr>
            <a:r>
              <a:rPr lang="it-IT" sz="1900" dirty="0">
                <a:latin typeface="Arial" pitchFamily="34" charset="0"/>
                <a:cs typeface="Arial" pitchFamily="34" charset="0"/>
              </a:rPr>
              <a:t>2019: - 1,50% (</a:t>
            </a:r>
            <a:r>
              <a:rPr lang="it-IT" sz="1900" dirty="0" err="1">
                <a:latin typeface="Arial" pitchFamily="34" charset="0"/>
                <a:cs typeface="Arial" pitchFamily="34" charset="0"/>
              </a:rPr>
              <a:t>Ires</a:t>
            </a:r>
            <a:r>
              <a:rPr lang="it-IT" sz="1900" dirty="0">
                <a:latin typeface="Arial" pitchFamily="34" charset="0"/>
                <a:cs typeface="Arial" pitchFamily="34" charset="0"/>
              </a:rPr>
              <a:t> 22,50%)</a:t>
            </a:r>
          </a:p>
          <a:p>
            <a:pPr>
              <a:lnSpc>
                <a:spcPts val="2600"/>
              </a:lnSpc>
            </a:pPr>
            <a:r>
              <a:rPr lang="it-IT" sz="1900" dirty="0">
                <a:latin typeface="Arial" pitchFamily="34" charset="0"/>
                <a:cs typeface="Arial" pitchFamily="34" charset="0"/>
              </a:rPr>
              <a:t>2020: - 2,50% (</a:t>
            </a:r>
            <a:r>
              <a:rPr lang="it-IT" sz="1900" dirty="0" err="1">
                <a:latin typeface="Arial" pitchFamily="34" charset="0"/>
                <a:cs typeface="Arial" pitchFamily="34" charset="0"/>
              </a:rPr>
              <a:t>Ires</a:t>
            </a:r>
            <a:r>
              <a:rPr lang="it-IT" sz="1900" dirty="0">
                <a:latin typeface="Arial" pitchFamily="34" charset="0"/>
                <a:cs typeface="Arial" pitchFamily="34" charset="0"/>
              </a:rPr>
              <a:t> 21,50%)</a:t>
            </a:r>
          </a:p>
          <a:p>
            <a:pPr>
              <a:lnSpc>
                <a:spcPts val="2600"/>
              </a:lnSpc>
            </a:pPr>
            <a:r>
              <a:rPr lang="it-IT" sz="1900" dirty="0">
                <a:latin typeface="Arial" pitchFamily="34" charset="0"/>
                <a:cs typeface="Arial" pitchFamily="34" charset="0"/>
              </a:rPr>
              <a:t>2021: - 3,00% (</a:t>
            </a:r>
            <a:r>
              <a:rPr lang="it-IT" sz="1900" dirty="0" err="1">
                <a:latin typeface="Arial" pitchFamily="34" charset="0"/>
                <a:cs typeface="Arial" pitchFamily="34" charset="0"/>
              </a:rPr>
              <a:t>Ires</a:t>
            </a:r>
            <a:r>
              <a:rPr lang="it-IT" sz="1900" dirty="0">
                <a:latin typeface="Arial" pitchFamily="34" charset="0"/>
                <a:cs typeface="Arial" pitchFamily="34" charset="0"/>
              </a:rPr>
              <a:t> 21,00%)</a:t>
            </a:r>
          </a:p>
          <a:p>
            <a:pPr>
              <a:lnSpc>
                <a:spcPts val="2600"/>
              </a:lnSpc>
            </a:pPr>
            <a:r>
              <a:rPr lang="it-IT" sz="1900" dirty="0">
                <a:latin typeface="Arial" pitchFamily="34" charset="0"/>
                <a:cs typeface="Arial" pitchFamily="34" charset="0"/>
              </a:rPr>
              <a:t>2022: - 3,50% (</a:t>
            </a:r>
            <a:r>
              <a:rPr lang="it-IT" sz="1900" dirty="0" err="1">
                <a:latin typeface="Arial" pitchFamily="34" charset="0"/>
                <a:cs typeface="Arial" pitchFamily="34" charset="0"/>
              </a:rPr>
              <a:t>Ires</a:t>
            </a:r>
            <a:r>
              <a:rPr lang="it-IT" sz="1900" dirty="0">
                <a:latin typeface="Arial" pitchFamily="34" charset="0"/>
                <a:cs typeface="Arial" pitchFamily="34" charset="0"/>
              </a:rPr>
              <a:t> 20,50%) </a:t>
            </a:r>
          </a:p>
        </p:txBody>
      </p:sp>
      <p:sp>
        <p:nvSpPr>
          <p:cNvPr id="12" name="Text Box 20">
            <a:extLst>
              <a:ext uri="{FF2B5EF4-FFF2-40B4-BE49-F238E27FC236}">
                <a16:creationId xmlns:a16="http://schemas.microsoft.com/office/drawing/2014/main" id="{BD37267E-E91C-0346-B9A5-74E72EBB0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024" y="205697"/>
            <a:ext cx="7236296" cy="414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6180" tIns="53089" rIns="106180" bIns="53089">
            <a:spAutoFit/>
          </a:bodyPr>
          <a:lstStyle/>
          <a:p>
            <a:pPr defTabSz="1062038"/>
            <a:r>
              <a:rPr lang="it-IT" sz="2000" dirty="0">
                <a:solidFill>
                  <a:srgbClr val="002060"/>
                </a:solidFill>
                <a:latin typeface="Arial"/>
                <a:cs typeface="Arial"/>
              </a:rPr>
              <a:t>Le novità del Decreto Crescita (DL 30 aprile 2019 n. 34)</a:t>
            </a:r>
          </a:p>
        </p:txBody>
      </p:sp>
      <p:sp>
        <p:nvSpPr>
          <p:cNvPr id="9" name="AutoShape 11">
            <a:extLst>
              <a:ext uri="{FF2B5EF4-FFF2-40B4-BE49-F238E27FC236}">
                <a16:creationId xmlns:a16="http://schemas.microsoft.com/office/drawing/2014/main" id="{562BBC11-F1D7-A94F-859C-EEA5B3E11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3968" y="2708920"/>
            <a:ext cx="395647" cy="820490"/>
          </a:xfrm>
          <a:prstGeom prst="rightArrow">
            <a:avLst>
              <a:gd name="adj1" fmla="val 50000"/>
              <a:gd name="adj2" fmla="val 25758"/>
            </a:avLst>
          </a:prstGeom>
          <a:solidFill>
            <a:srgbClr val="007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ts val="2600"/>
              </a:lnSpc>
            </a:pPr>
            <a:endParaRPr lang="it-IT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llout con freccia in giù 9">
            <a:extLst>
              <a:ext uri="{FF2B5EF4-FFF2-40B4-BE49-F238E27FC236}">
                <a16:creationId xmlns:a16="http://schemas.microsoft.com/office/drawing/2014/main" id="{82552C97-D21D-CE41-A4F4-F0C25CF0AD56}"/>
              </a:ext>
            </a:extLst>
          </p:cNvPr>
          <p:cNvSpPr/>
          <p:nvPr/>
        </p:nvSpPr>
        <p:spPr>
          <a:xfrm>
            <a:off x="2411760" y="1340768"/>
            <a:ext cx="4127968" cy="1023041"/>
          </a:xfrm>
          <a:prstGeom prst="downArrowCallout">
            <a:avLst/>
          </a:prstGeom>
          <a:solidFill>
            <a:srgbClr val="FF0000"/>
          </a:solidFill>
          <a:ln w="12700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it-IT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 </a:t>
            </a:r>
            <a:r>
              <a:rPr lang="it-IT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Ires</a:t>
            </a:r>
            <a:r>
              <a:rPr lang="it-IT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2.0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3A0CCDF0-3092-A244-90E9-58BAAF188F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9615" y="4293096"/>
            <a:ext cx="4356881" cy="108012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>
              <a:lnSpc>
                <a:spcPts val="2400"/>
              </a:lnSpc>
            </a:pPr>
            <a:r>
              <a:rPr lang="it-IT" dirty="0">
                <a:latin typeface="Arial" pitchFamily="34" charset="0"/>
                <a:cs typeface="Arial" pitchFamily="34" charset="0"/>
              </a:rPr>
              <a:t>Ai fini Irpef il beneficio </a:t>
            </a:r>
            <a:r>
              <a:rPr lang="it-IT" u="sng" dirty="0">
                <a:latin typeface="Arial" pitchFamily="34" charset="0"/>
                <a:cs typeface="Arial" pitchFamily="34" charset="0"/>
              </a:rPr>
              <a:t>è vincolato alla tenuta della contabilità ordinaria</a:t>
            </a:r>
            <a:r>
              <a:rPr lang="it-IT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ts val="2400"/>
              </a:lnSpc>
            </a:pPr>
            <a:r>
              <a:rPr lang="it-IT" dirty="0">
                <a:latin typeface="Arial" pitchFamily="34" charset="0"/>
                <a:cs typeface="Arial" pitchFamily="34" charset="0"/>
              </a:rPr>
              <a:t>(per obbligo o per opzione)</a:t>
            </a:r>
          </a:p>
        </p:txBody>
      </p:sp>
      <p:sp>
        <p:nvSpPr>
          <p:cNvPr id="14" name="Freccia in giù 1">
            <a:extLst>
              <a:ext uri="{FF2B5EF4-FFF2-40B4-BE49-F238E27FC236}">
                <a16:creationId xmlns:a16="http://schemas.microsoft.com/office/drawing/2014/main" id="{13B87ECB-DACB-184F-908E-E40430C3EDE4}"/>
              </a:ext>
            </a:extLst>
          </p:cNvPr>
          <p:cNvSpPr/>
          <p:nvPr/>
        </p:nvSpPr>
        <p:spPr>
          <a:xfrm>
            <a:off x="1835696" y="3859336"/>
            <a:ext cx="735616" cy="361752"/>
          </a:xfrm>
          <a:prstGeom prst="downArrow">
            <a:avLst/>
          </a:prstGeom>
          <a:solidFill>
            <a:srgbClr val="405C58"/>
          </a:solidFill>
          <a:ln>
            <a:solidFill>
              <a:srgbClr val="405C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6" name="Freccia in giù 11">
            <a:extLst>
              <a:ext uri="{FF2B5EF4-FFF2-40B4-BE49-F238E27FC236}">
                <a16:creationId xmlns:a16="http://schemas.microsoft.com/office/drawing/2014/main" id="{988C71BF-CF33-6B4D-A30E-9E3FCEE1B1C7}"/>
              </a:ext>
            </a:extLst>
          </p:cNvPr>
          <p:cNvSpPr/>
          <p:nvPr/>
        </p:nvSpPr>
        <p:spPr>
          <a:xfrm>
            <a:off x="6502301" y="3859336"/>
            <a:ext cx="733995" cy="361752"/>
          </a:xfrm>
          <a:prstGeom prst="downArrow">
            <a:avLst/>
          </a:prstGeom>
          <a:solidFill>
            <a:srgbClr val="405C58"/>
          </a:solidFill>
          <a:ln>
            <a:solidFill>
              <a:srgbClr val="405C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037899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179510" y="2708920"/>
            <a:ext cx="4176465" cy="108012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>
              <a:lnSpc>
                <a:spcPts val="2400"/>
              </a:lnSpc>
            </a:pPr>
            <a:r>
              <a:rPr lang="it-IT" dirty="0">
                <a:latin typeface="Arial" pitchFamily="34" charset="0"/>
                <a:cs typeface="Arial" pitchFamily="34" charset="0"/>
              </a:rPr>
              <a:t>Torna l’incremento del 30% sulle quote di ammortamento per acquisto beni strumentali dall’01/04 al 31/12/2019 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88024" y="2708920"/>
            <a:ext cx="4176464" cy="108012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>
              <a:lnSpc>
                <a:spcPts val="2400"/>
              </a:lnSpc>
            </a:pPr>
            <a:r>
              <a:rPr lang="it-IT" dirty="0">
                <a:latin typeface="Arial" pitchFamily="34" charset="0"/>
                <a:cs typeface="Arial" pitchFamily="34" charset="0"/>
              </a:rPr>
              <a:t>Sono esclusi dall’agevolazione i fabbricati, le autovetture e le moto mentre sono agevolati gli autocarri </a:t>
            </a: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179511" y="4293096"/>
            <a:ext cx="4212865" cy="1584176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>
              <a:lnSpc>
                <a:spcPts val="2600"/>
              </a:lnSpc>
            </a:pPr>
            <a:r>
              <a:rPr lang="it-IT" dirty="0">
                <a:latin typeface="Arial" pitchFamily="34" charset="0"/>
                <a:cs typeface="Arial" pitchFamily="34" charset="0"/>
              </a:rPr>
              <a:t>L’agevolazione si applica anche agli acquisti di beni nuovi in leasing</a:t>
            </a:r>
          </a:p>
        </p:txBody>
      </p:sp>
      <p:sp>
        <p:nvSpPr>
          <p:cNvPr id="10" name="Callout con freccia in giù 9">
            <a:extLst>
              <a:ext uri="{FF2B5EF4-FFF2-40B4-BE49-F238E27FC236}">
                <a16:creationId xmlns:a16="http://schemas.microsoft.com/office/drawing/2014/main" id="{82552C97-D21D-CE41-A4F4-F0C25CF0AD56}"/>
              </a:ext>
            </a:extLst>
          </p:cNvPr>
          <p:cNvSpPr/>
          <p:nvPr/>
        </p:nvSpPr>
        <p:spPr>
          <a:xfrm>
            <a:off x="2460256" y="1412776"/>
            <a:ext cx="4127968" cy="1023041"/>
          </a:xfrm>
          <a:prstGeom prst="downArrowCallout">
            <a:avLst/>
          </a:prstGeom>
          <a:solidFill>
            <a:srgbClr val="FF0000"/>
          </a:solidFill>
          <a:ln w="12700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it-IT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Superammortamento</a:t>
            </a:r>
            <a:endParaRPr lang="it-IT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5891A51-D697-2742-97E2-D48E775D8D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8024" y="4293096"/>
            <a:ext cx="4176464" cy="1584176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>
              <a:lnSpc>
                <a:spcPts val="2600"/>
              </a:lnSpc>
            </a:pPr>
            <a:r>
              <a:rPr lang="it-IT" dirty="0">
                <a:latin typeface="Arial" pitchFamily="34" charset="0"/>
                <a:cs typeface="Arial" pitchFamily="34" charset="0"/>
              </a:rPr>
              <a:t>Indipendentemente dalla quota iscritta  in bilancio, l’agevolazione si applica sui coefficienti previsti dal DM 31/12/1988 (dimezzati nel primo esercizio) </a:t>
            </a:r>
          </a:p>
        </p:txBody>
      </p:sp>
      <p:sp>
        <p:nvSpPr>
          <p:cNvPr id="11" name="Freccia in giù 1">
            <a:extLst>
              <a:ext uri="{FF2B5EF4-FFF2-40B4-BE49-F238E27FC236}">
                <a16:creationId xmlns:a16="http://schemas.microsoft.com/office/drawing/2014/main" id="{DD090484-A630-7944-8BF9-D65B5FAB67A1}"/>
              </a:ext>
            </a:extLst>
          </p:cNvPr>
          <p:cNvSpPr/>
          <p:nvPr/>
        </p:nvSpPr>
        <p:spPr>
          <a:xfrm>
            <a:off x="1835696" y="3859336"/>
            <a:ext cx="735616" cy="361752"/>
          </a:xfrm>
          <a:prstGeom prst="downArrow">
            <a:avLst/>
          </a:prstGeom>
          <a:solidFill>
            <a:srgbClr val="405C58"/>
          </a:solidFill>
          <a:ln>
            <a:solidFill>
              <a:srgbClr val="405C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3" name="Freccia in giù 11">
            <a:extLst>
              <a:ext uri="{FF2B5EF4-FFF2-40B4-BE49-F238E27FC236}">
                <a16:creationId xmlns:a16="http://schemas.microsoft.com/office/drawing/2014/main" id="{73A46A56-3598-0247-9D64-27B11AC9DDFB}"/>
              </a:ext>
            </a:extLst>
          </p:cNvPr>
          <p:cNvSpPr/>
          <p:nvPr/>
        </p:nvSpPr>
        <p:spPr>
          <a:xfrm>
            <a:off x="6502301" y="3859336"/>
            <a:ext cx="733995" cy="361752"/>
          </a:xfrm>
          <a:prstGeom prst="downArrow">
            <a:avLst/>
          </a:prstGeom>
          <a:solidFill>
            <a:srgbClr val="405C58"/>
          </a:solidFill>
          <a:ln>
            <a:solidFill>
              <a:srgbClr val="405C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4" name="Text Box 20">
            <a:extLst>
              <a:ext uri="{FF2B5EF4-FFF2-40B4-BE49-F238E27FC236}">
                <a16:creationId xmlns:a16="http://schemas.microsoft.com/office/drawing/2014/main" id="{BD37267E-E91C-0346-B9A5-74E72EBB0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024" y="205697"/>
            <a:ext cx="6660232" cy="414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6180" tIns="53089" rIns="106180" bIns="53089">
            <a:spAutoFit/>
          </a:bodyPr>
          <a:lstStyle/>
          <a:p>
            <a:pPr defTabSz="1062038"/>
            <a:r>
              <a:rPr lang="it-IT" sz="2000" dirty="0">
                <a:solidFill>
                  <a:srgbClr val="002060"/>
                </a:solidFill>
                <a:latin typeface="Arial"/>
                <a:cs typeface="Arial"/>
              </a:rPr>
              <a:t>Le novità del Decreto Crescita (DL 30 aprile 2019 n. 34)</a:t>
            </a:r>
          </a:p>
        </p:txBody>
      </p:sp>
    </p:spTree>
    <p:extLst>
      <p:ext uri="{BB962C8B-B14F-4D97-AF65-F5344CB8AC3E}">
        <p14:creationId xmlns:p14="http://schemas.microsoft.com/office/powerpoint/2010/main" val="863481947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107504" y="2363809"/>
            <a:ext cx="4464498" cy="108012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>
              <a:lnSpc>
                <a:spcPts val="2400"/>
              </a:lnSpc>
            </a:pPr>
            <a:r>
              <a:rPr lang="it-IT" dirty="0">
                <a:latin typeface="Arial" pitchFamily="34" charset="0"/>
                <a:cs typeface="Arial" pitchFamily="34" charset="0"/>
              </a:rPr>
              <a:t>I contribuenti forfettari sono tenuti ad effettuare le ritenute sui redditi di lavoro dipendente ed assimilati (co.co.co.)  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88024" y="2363809"/>
            <a:ext cx="4248472" cy="108012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>
              <a:lnSpc>
                <a:spcPts val="2400"/>
              </a:lnSpc>
            </a:pPr>
            <a:r>
              <a:rPr lang="it-IT" dirty="0">
                <a:latin typeface="Arial" pitchFamily="34" charset="0"/>
                <a:cs typeface="Arial" pitchFamily="34" charset="0"/>
              </a:rPr>
              <a:t>La norma ha efficacia retroattiva e si applica a decorrere dal mese di gennaio scorso</a:t>
            </a: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107504" y="4092001"/>
            <a:ext cx="4464497" cy="1152128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>
              <a:lnSpc>
                <a:spcPts val="2600"/>
              </a:lnSpc>
            </a:pPr>
            <a:r>
              <a:rPr lang="it-IT" dirty="0">
                <a:latin typeface="Arial" pitchFamily="34" charset="0"/>
                <a:cs typeface="Arial" pitchFamily="34" charset="0"/>
              </a:rPr>
              <a:t>Le ritenute dei primi quattro mesi del 2019 dovranno essere trattenute e versate in tre rate mensili a partire da agosto</a:t>
            </a:r>
          </a:p>
        </p:txBody>
      </p:sp>
      <p:sp>
        <p:nvSpPr>
          <p:cNvPr id="10" name="Callout con freccia in giù 9">
            <a:extLst>
              <a:ext uri="{FF2B5EF4-FFF2-40B4-BE49-F238E27FC236}">
                <a16:creationId xmlns:a16="http://schemas.microsoft.com/office/drawing/2014/main" id="{82552C97-D21D-CE41-A4F4-F0C25CF0AD56}"/>
              </a:ext>
            </a:extLst>
          </p:cNvPr>
          <p:cNvSpPr/>
          <p:nvPr/>
        </p:nvSpPr>
        <p:spPr>
          <a:xfrm>
            <a:off x="2100216" y="1196752"/>
            <a:ext cx="4992064" cy="1023041"/>
          </a:xfrm>
          <a:prstGeom prst="downArrowCallout">
            <a:avLst/>
          </a:prstGeom>
          <a:solidFill>
            <a:srgbClr val="FF0000"/>
          </a:solidFill>
          <a:ln w="12700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it-IT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Ritenute sui dipendenti dei forfettari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5891A51-D697-2742-97E2-D48E775D8D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8024" y="4092001"/>
            <a:ext cx="4248472" cy="1152128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>
              <a:lnSpc>
                <a:spcPts val="2600"/>
              </a:lnSpc>
            </a:pPr>
            <a:r>
              <a:rPr lang="it-IT" dirty="0">
                <a:latin typeface="Arial" pitchFamily="34" charset="0"/>
                <a:cs typeface="Arial" pitchFamily="34" charset="0"/>
              </a:rPr>
              <a:t>Non devono essere operate le ritenute sui redditi di lavoro autonomo e d’impresa (professionisti e agenti)</a:t>
            </a:r>
          </a:p>
        </p:txBody>
      </p:sp>
      <p:sp>
        <p:nvSpPr>
          <p:cNvPr id="9" name="Freccia in giù 1">
            <a:extLst>
              <a:ext uri="{FF2B5EF4-FFF2-40B4-BE49-F238E27FC236}">
                <a16:creationId xmlns:a16="http://schemas.microsoft.com/office/drawing/2014/main" id="{212B0BE2-C417-494A-A51E-35DD4580B05A}"/>
              </a:ext>
            </a:extLst>
          </p:cNvPr>
          <p:cNvSpPr/>
          <p:nvPr/>
        </p:nvSpPr>
        <p:spPr>
          <a:xfrm>
            <a:off x="1907704" y="3586233"/>
            <a:ext cx="735616" cy="361752"/>
          </a:xfrm>
          <a:prstGeom prst="downArrow">
            <a:avLst/>
          </a:prstGeom>
          <a:solidFill>
            <a:srgbClr val="405C58"/>
          </a:solidFill>
          <a:ln>
            <a:solidFill>
              <a:srgbClr val="405C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1" name="Freccia in giù 11">
            <a:extLst>
              <a:ext uri="{FF2B5EF4-FFF2-40B4-BE49-F238E27FC236}">
                <a16:creationId xmlns:a16="http://schemas.microsoft.com/office/drawing/2014/main" id="{CD4FF069-7D13-9044-8415-4FBBA181D445}"/>
              </a:ext>
            </a:extLst>
          </p:cNvPr>
          <p:cNvSpPr/>
          <p:nvPr/>
        </p:nvSpPr>
        <p:spPr>
          <a:xfrm>
            <a:off x="6502301" y="3586233"/>
            <a:ext cx="733995" cy="361752"/>
          </a:xfrm>
          <a:prstGeom prst="downArrow">
            <a:avLst/>
          </a:prstGeom>
          <a:solidFill>
            <a:srgbClr val="405C58"/>
          </a:solidFill>
          <a:ln>
            <a:solidFill>
              <a:srgbClr val="405C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3" name="Callout con freccia in su 12">
            <a:extLst>
              <a:ext uri="{FF2B5EF4-FFF2-40B4-BE49-F238E27FC236}">
                <a16:creationId xmlns:a16="http://schemas.microsoft.com/office/drawing/2014/main" id="{B478C1C4-27B3-E44D-80BE-20FCC40B5B7D}"/>
              </a:ext>
            </a:extLst>
          </p:cNvPr>
          <p:cNvSpPr/>
          <p:nvPr/>
        </p:nvSpPr>
        <p:spPr>
          <a:xfrm>
            <a:off x="107504" y="5301208"/>
            <a:ext cx="4464496" cy="1008112"/>
          </a:xfrm>
          <a:prstGeom prst="upArrowCallou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In pratica per tre mesi a partire da agosto i dipendenti subiranno una ritenuta più elevata</a:t>
            </a:r>
          </a:p>
        </p:txBody>
      </p:sp>
      <p:sp>
        <p:nvSpPr>
          <p:cNvPr id="14" name="Text Box 20">
            <a:extLst>
              <a:ext uri="{FF2B5EF4-FFF2-40B4-BE49-F238E27FC236}">
                <a16:creationId xmlns:a16="http://schemas.microsoft.com/office/drawing/2014/main" id="{BD37267E-E91C-0346-B9A5-74E72EBB0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016" y="205697"/>
            <a:ext cx="7092280" cy="414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6180" tIns="53089" rIns="106180" bIns="53089">
            <a:spAutoFit/>
          </a:bodyPr>
          <a:lstStyle/>
          <a:p>
            <a:pPr defTabSz="1062038"/>
            <a:r>
              <a:rPr lang="it-IT" sz="2000" dirty="0">
                <a:solidFill>
                  <a:srgbClr val="002060"/>
                </a:solidFill>
                <a:latin typeface="Arial"/>
                <a:cs typeface="Arial"/>
              </a:rPr>
              <a:t>Le novità del Decreto Crescita (DL 30 aprile 2019 n. 34)</a:t>
            </a:r>
          </a:p>
        </p:txBody>
      </p:sp>
    </p:spTree>
    <p:extLst>
      <p:ext uri="{BB962C8B-B14F-4D97-AF65-F5344CB8AC3E}">
        <p14:creationId xmlns:p14="http://schemas.microsoft.com/office/powerpoint/2010/main" val="2147734670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323528" y="2867865"/>
            <a:ext cx="2391035" cy="807018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>
              <a:lnSpc>
                <a:spcPts val="2400"/>
              </a:lnSpc>
            </a:pPr>
            <a:r>
              <a:rPr lang="it-IT" sz="2000" dirty="0">
                <a:latin typeface="Arial" pitchFamily="34" charset="0"/>
                <a:cs typeface="Arial" pitchFamily="34" charset="0"/>
              </a:rPr>
              <a:t>Anno 2018: 20%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3275857" y="2852936"/>
            <a:ext cx="2455657" cy="807018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>
              <a:lnSpc>
                <a:spcPts val="2400"/>
              </a:lnSpc>
            </a:pPr>
            <a:r>
              <a:rPr lang="it-IT" sz="2000" dirty="0">
                <a:latin typeface="Arial" pitchFamily="34" charset="0"/>
                <a:cs typeface="Arial" pitchFamily="34" charset="0"/>
              </a:rPr>
              <a:t>Anno 2019: 50%</a:t>
            </a: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6300191" y="2852936"/>
            <a:ext cx="2520281" cy="807018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>
              <a:lnSpc>
                <a:spcPts val="2600"/>
              </a:lnSpc>
            </a:pPr>
            <a:r>
              <a:rPr lang="it-IT" sz="2000" dirty="0">
                <a:latin typeface="Arial" pitchFamily="34" charset="0"/>
                <a:cs typeface="Arial" pitchFamily="34" charset="0"/>
              </a:rPr>
              <a:t>Anno 2020: 60%</a:t>
            </a:r>
          </a:p>
        </p:txBody>
      </p:sp>
      <p:sp>
        <p:nvSpPr>
          <p:cNvPr id="10" name="Callout con freccia in giù 9">
            <a:extLst>
              <a:ext uri="{FF2B5EF4-FFF2-40B4-BE49-F238E27FC236}">
                <a16:creationId xmlns:a16="http://schemas.microsoft.com/office/drawing/2014/main" id="{82552C97-D21D-CE41-A4F4-F0C25CF0AD56}"/>
              </a:ext>
            </a:extLst>
          </p:cNvPr>
          <p:cNvSpPr/>
          <p:nvPr/>
        </p:nvSpPr>
        <p:spPr>
          <a:xfrm>
            <a:off x="2028208" y="1268760"/>
            <a:ext cx="4992064" cy="1368152"/>
          </a:xfrm>
          <a:prstGeom prst="downArrowCallout">
            <a:avLst/>
          </a:prstGeom>
          <a:solidFill>
            <a:srgbClr val="FF0000"/>
          </a:solidFill>
          <a:ln w="12700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it-IT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Nuova percentuale deducibilità </a:t>
            </a:r>
            <a:r>
              <a:rPr lang="it-IT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Imu</a:t>
            </a:r>
            <a:r>
              <a:rPr lang="it-IT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sui fabbricati strumentali</a:t>
            </a:r>
          </a:p>
        </p:txBody>
      </p:sp>
      <p:sp>
        <p:nvSpPr>
          <p:cNvPr id="13" name="Callout con freccia in su 12">
            <a:extLst>
              <a:ext uri="{FF2B5EF4-FFF2-40B4-BE49-F238E27FC236}">
                <a16:creationId xmlns:a16="http://schemas.microsoft.com/office/drawing/2014/main" id="{B478C1C4-27B3-E44D-80BE-20FCC40B5B7D}"/>
              </a:ext>
            </a:extLst>
          </p:cNvPr>
          <p:cNvSpPr/>
          <p:nvPr/>
        </p:nvSpPr>
        <p:spPr>
          <a:xfrm>
            <a:off x="179512" y="4797152"/>
            <a:ext cx="8784976" cy="1296144"/>
          </a:xfrm>
          <a:prstGeom prst="upArrowCallou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Si rammenta che l’agevolazione spetta sia alle imprese che ai professionisti, che si applica il regime di cassa e che l’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Imu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resta indeducibile ai fini Irap </a:t>
            </a:r>
          </a:p>
        </p:txBody>
      </p:sp>
      <p:sp>
        <p:nvSpPr>
          <p:cNvPr id="8" name="Text Box 20">
            <a:extLst>
              <a:ext uri="{FF2B5EF4-FFF2-40B4-BE49-F238E27FC236}">
                <a16:creationId xmlns:a16="http://schemas.microsoft.com/office/drawing/2014/main" id="{BD37267E-E91C-0346-B9A5-74E72EBB0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032" y="205697"/>
            <a:ext cx="6804248" cy="414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6180" tIns="53089" rIns="106180" bIns="53089">
            <a:spAutoFit/>
          </a:bodyPr>
          <a:lstStyle/>
          <a:p>
            <a:pPr defTabSz="1062038"/>
            <a:r>
              <a:rPr lang="it-IT" sz="2000" dirty="0">
                <a:solidFill>
                  <a:srgbClr val="002060"/>
                </a:solidFill>
                <a:latin typeface="Arial"/>
                <a:cs typeface="Arial"/>
              </a:rPr>
              <a:t>Le novità del Decreto Crescita (DL 30 aprile 2019 n. 34)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23528" y="3918126"/>
            <a:ext cx="2391035" cy="807018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>
              <a:lnSpc>
                <a:spcPts val="2400"/>
              </a:lnSpc>
            </a:pPr>
            <a:r>
              <a:rPr lang="it-IT" sz="2000" dirty="0">
                <a:latin typeface="Arial" pitchFamily="34" charset="0"/>
                <a:cs typeface="Arial" pitchFamily="34" charset="0"/>
              </a:rPr>
              <a:t>Anno 2021: 60%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275857" y="3903197"/>
            <a:ext cx="2455657" cy="807018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>
              <a:lnSpc>
                <a:spcPts val="2400"/>
              </a:lnSpc>
            </a:pPr>
            <a:r>
              <a:rPr lang="it-IT" sz="2000" dirty="0">
                <a:latin typeface="Arial" pitchFamily="34" charset="0"/>
                <a:cs typeface="Arial" pitchFamily="34" charset="0"/>
              </a:rPr>
              <a:t>Anno 2022: 70%</a:t>
            </a:r>
          </a:p>
        </p:txBody>
      </p:sp>
    </p:spTree>
    <p:extLst>
      <p:ext uri="{BB962C8B-B14F-4D97-AF65-F5344CB8AC3E}">
        <p14:creationId xmlns:p14="http://schemas.microsoft.com/office/powerpoint/2010/main" val="542699863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323528" y="2939873"/>
            <a:ext cx="8352928" cy="108012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>
              <a:lnSpc>
                <a:spcPts val="2400"/>
              </a:lnSpc>
            </a:pPr>
            <a:r>
              <a:rPr lang="it-IT" dirty="0">
                <a:latin typeface="Arial" pitchFamily="34" charset="0"/>
                <a:cs typeface="Arial" pitchFamily="34" charset="0"/>
              </a:rPr>
              <a:t>Sino al 31/12/2021 ai trasferimenti di interi fabbricati in favore di imprese di costruzione o ristrutturazione si applicano le imposte di registro, ipotecaria e catastale in misura fissa pari a € 200 ciascuna (complessivamente € 600)</a:t>
            </a:r>
          </a:p>
        </p:txBody>
      </p:sp>
      <p:sp>
        <p:nvSpPr>
          <p:cNvPr id="10" name="Callout con freccia in giù 9">
            <a:extLst>
              <a:ext uri="{FF2B5EF4-FFF2-40B4-BE49-F238E27FC236}">
                <a16:creationId xmlns:a16="http://schemas.microsoft.com/office/drawing/2014/main" id="{82552C97-D21D-CE41-A4F4-F0C25CF0AD56}"/>
              </a:ext>
            </a:extLst>
          </p:cNvPr>
          <p:cNvSpPr/>
          <p:nvPr/>
        </p:nvSpPr>
        <p:spPr>
          <a:xfrm>
            <a:off x="1979712" y="1412776"/>
            <a:ext cx="4992064" cy="1239065"/>
          </a:xfrm>
          <a:prstGeom prst="downArrowCallout">
            <a:avLst/>
          </a:prstGeom>
          <a:solidFill>
            <a:srgbClr val="FF0000"/>
          </a:solidFill>
          <a:ln w="12700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it-IT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Incentivi per la valorizzazione dell’edilizia</a:t>
            </a:r>
          </a:p>
        </p:txBody>
      </p:sp>
      <p:sp>
        <p:nvSpPr>
          <p:cNvPr id="13" name="Callout con freccia in su 12">
            <a:extLst>
              <a:ext uri="{FF2B5EF4-FFF2-40B4-BE49-F238E27FC236}">
                <a16:creationId xmlns:a16="http://schemas.microsoft.com/office/drawing/2014/main" id="{B478C1C4-27B3-E44D-80BE-20FCC40B5B7D}"/>
              </a:ext>
            </a:extLst>
          </p:cNvPr>
          <p:cNvSpPr/>
          <p:nvPr/>
        </p:nvSpPr>
        <p:spPr>
          <a:xfrm>
            <a:off x="323528" y="4221088"/>
            <a:ext cx="8352928" cy="1800200"/>
          </a:xfrm>
          <a:prstGeom prst="upArrowCallou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 condizione che le stesse provvedano, </a:t>
            </a:r>
            <a:r>
              <a:rPr lang="it-IT" u="sng" dirty="0">
                <a:latin typeface="Arial" panose="020B0604020202020204" pitchFamily="34" charset="0"/>
                <a:cs typeface="Arial" panose="020B0604020202020204" pitchFamily="34" charset="0"/>
              </a:rPr>
              <a:t>entro 10 anni dall’acquisto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, alla demolizione, ricostruzione (in classe energetica “A” o “B”) e vendita degli stessi anche con variazione volumetrica rispetto al fabbricato preesistente</a:t>
            </a:r>
          </a:p>
        </p:txBody>
      </p:sp>
      <p:sp>
        <p:nvSpPr>
          <p:cNvPr id="8" name="Text Box 20">
            <a:extLst>
              <a:ext uri="{FF2B5EF4-FFF2-40B4-BE49-F238E27FC236}">
                <a16:creationId xmlns:a16="http://schemas.microsoft.com/office/drawing/2014/main" id="{BD37267E-E91C-0346-B9A5-74E72EBB0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024" y="205697"/>
            <a:ext cx="6876256" cy="414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6180" tIns="53089" rIns="106180" bIns="53089">
            <a:spAutoFit/>
          </a:bodyPr>
          <a:lstStyle/>
          <a:p>
            <a:pPr defTabSz="1062038"/>
            <a:r>
              <a:rPr lang="it-IT" sz="2000" dirty="0">
                <a:solidFill>
                  <a:srgbClr val="002060"/>
                </a:solidFill>
                <a:latin typeface="Arial"/>
                <a:cs typeface="Arial"/>
              </a:rPr>
              <a:t>Le novità del Decreto Crescita (DL 30 aprile 2019 n. 34)</a:t>
            </a:r>
          </a:p>
        </p:txBody>
      </p:sp>
    </p:spTree>
    <p:extLst>
      <p:ext uri="{BB962C8B-B14F-4D97-AF65-F5344CB8AC3E}">
        <p14:creationId xmlns:p14="http://schemas.microsoft.com/office/powerpoint/2010/main" val="232580030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1268760"/>
            <a:ext cx="8568952" cy="1224136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it-IT" sz="2000" dirty="0">
                <a:latin typeface="Arial"/>
                <a:cs typeface="Arial"/>
              </a:rPr>
              <a:t>Viene introdotta la possibilità per le imprese, sia ordinarie che semplificate (non i Professionisti) di riportare in avanti le perdite subite </a:t>
            </a:r>
            <a:r>
              <a:rPr lang="it-IT" sz="2000" u="sng" dirty="0">
                <a:latin typeface="Arial"/>
                <a:cs typeface="Arial"/>
              </a:rPr>
              <a:t>senza limiti di tempo</a:t>
            </a:r>
            <a:r>
              <a:rPr lang="it-IT" sz="2000" dirty="0">
                <a:latin typeface="Arial"/>
                <a:cs typeface="Arial"/>
              </a:rPr>
              <a:t> ma con utilizzo limitato </a:t>
            </a:r>
            <a:r>
              <a:rPr lang="it-IT" sz="2000" u="sng" dirty="0">
                <a:latin typeface="Arial"/>
                <a:cs typeface="Arial"/>
              </a:rPr>
              <a:t>all’80%</a:t>
            </a:r>
            <a:r>
              <a:rPr lang="it-IT" sz="2000" dirty="0">
                <a:latin typeface="Arial"/>
                <a:cs typeface="Arial"/>
              </a:rPr>
              <a:t> dei futuri redditi  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618D5A1-41E6-634D-A2A6-1FB064109E0F}"/>
              </a:ext>
            </a:extLst>
          </p:cNvPr>
          <p:cNvSpPr/>
          <p:nvPr/>
        </p:nvSpPr>
        <p:spPr>
          <a:xfrm>
            <a:off x="323528" y="4077072"/>
            <a:ext cx="8568952" cy="936104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it-IT" sz="2000" dirty="0">
                <a:solidFill>
                  <a:srgbClr val="002060"/>
                </a:solidFill>
                <a:latin typeface="Arial"/>
                <a:cs typeface="Arial"/>
              </a:rPr>
              <a:t>Le perdite del biennio 2018 e 2019 potranno essere utilizzate in diminuzione dei redditi 2019 (sino al 40%) e del 2020 (sino al 60%)</a:t>
            </a:r>
          </a:p>
        </p:txBody>
      </p:sp>
      <p:sp>
        <p:nvSpPr>
          <p:cNvPr id="3" name="Callout con freccia in giù 2">
            <a:extLst>
              <a:ext uri="{FF2B5EF4-FFF2-40B4-BE49-F238E27FC236}">
                <a16:creationId xmlns:a16="http://schemas.microsoft.com/office/drawing/2014/main" id="{D3FA2069-1B1D-E14C-A5D6-08CBB5539355}"/>
              </a:ext>
            </a:extLst>
          </p:cNvPr>
          <p:cNvSpPr/>
          <p:nvPr/>
        </p:nvSpPr>
        <p:spPr>
          <a:xfrm>
            <a:off x="3347864" y="2780928"/>
            <a:ext cx="2520280" cy="1202432"/>
          </a:xfrm>
          <a:prstGeom prst="downArrowCallout">
            <a:avLst/>
          </a:prstGeom>
          <a:solidFill>
            <a:schemeClr val="accent3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Regime transitorio per i semplificati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B36A3BCA-D9FC-4646-9B6B-54DDA80A013A}"/>
              </a:ext>
            </a:extLst>
          </p:cNvPr>
          <p:cNvSpPr/>
          <p:nvPr/>
        </p:nvSpPr>
        <p:spPr>
          <a:xfrm>
            <a:off x="323528" y="5229200"/>
            <a:ext cx="8568952" cy="1152128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it-IT" sz="2000" dirty="0">
                <a:solidFill>
                  <a:srgbClr val="002060"/>
                </a:solidFill>
                <a:latin typeface="Arial"/>
                <a:cs typeface="Arial"/>
              </a:rPr>
              <a:t>Le perdite del 2017 (</a:t>
            </a:r>
            <a:r>
              <a:rPr lang="it-IT" sz="2000" u="sng" dirty="0">
                <a:solidFill>
                  <a:srgbClr val="002060"/>
                </a:solidFill>
                <a:latin typeface="Arial"/>
                <a:cs typeface="Arial"/>
              </a:rPr>
              <a:t>se già non compensate orizzontalmente</a:t>
            </a:r>
            <a:r>
              <a:rPr lang="it-IT" sz="2000" dirty="0">
                <a:solidFill>
                  <a:srgbClr val="002060"/>
                </a:solidFill>
                <a:latin typeface="Arial"/>
                <a:cs typeface="Arial"/>
              </a:rPr>
              <a:t>) potranno essere utilizzate in diminuzione dei redditi 2018 (sino al 40%), 2019 (sino al 40%) e del 2020 (sino al 60%)</a:t>
            </a:r>
          </a:p>
        </p:txBody>
      </p:sp>
      <p:sp>
        <p:nvSpPr>
          <p:cNvPr id="8" name="Segnaposto testo 3">
            <a:extLst>
              <a:ext uri="{FF2B5EF4-FFF2-40B4-BE49-F238E27FC236}">
                <a16:creationId xmlns:a16="http://schemas.microsoft.com/office/drawing/2014/main" id="{05C9E7AC-C6AB-2149-90AE-C0BEFEEC4E9F}"/>
              </a:ext>
            </a:extLst>
          </p:cNvPr>
          <p:cNvSpPr txBox="1">
            <a:spLocks/>
          </p:cNvSpPr>
          <p:nvPr/>
        </p:nvSpPr>
        <p:spPr bwMode="auto">
          <a:xfrm>
            <a:off x="107505" y="259309"/>
            <a:ext cx="561662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 fontAlgn="auto">
              <a:spcAft>
                <a:spcPts val="0"/>
              </a:spcAft>
            </a:pPr>
            <a:r>
              <a:rPr lang="it-IT" sz="2000" dirty="0">
                <a:solidFill>
                  <a:srgbClr val="000090"/>
                </a:solidFill>
                <a:ea typeface="+mj-ea"/>
              </a:rPr>
              <a:t>Il riporto delle perdite dei soggetti semplificati</a:t>
            </a:r>
          </a:p>
        </p:txBody>
      </p:sp>
    </p:spTree>
    <p:extLst>
      <p:ext uri="{BB962C8B-B14F-4D97-AF65-F5344CB8AC3E}">
        <p14:creationId xmlns:p14="http://schemas.microsoft.com/office/powerpoint/2010/main" val="23868613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539552" y="3155897"/>
            <a:ext cx="8064896" cy="108012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>
              <a:lnSpc>
                <a:spcPts val="2400"/>
              </a:lnSpc>
            </a:pPr>
            <a:r>
              <a:rPr lang="it-IT" sz="2000" dirty="0">
                <a:latin typeface="Arial" pitchFamily="34" charset="0"/>
                <a:cs typeface="Arial" pitchFamily="34" charset="0"/>
              </a:rPr>
              <a:t>L’obbligo di fatturazione elettronica viene esteso alle cessioni di beni ed alle prestazioni di servizi tra l’Italia e la Repubblica di San Marino (</a:t>
            </a:r>
            <a:r>
              <a:rPr lang="it-IT" sz="2000" u="sng" dirty="0">
                <a:latin typeface="Arial" pitchFamily="34" charset="0"/>
                <a:cs typeface="Arial" pitchFamily="34" charset="0"/>
              </a:rPr>
              <a:t>ferme restando le deroghe già previste dalla legge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0" name="Callout con freccia in giù 9">
            <a:extLst>
              <a:ext uri="{FF2B5EF4-FFF2-40B4-BE49-F238E27FC236}">
                <a16:creationId xmlns:a16="http://schemas.microsoft.com/office/drawing/2014/main" id="{82552C97-D21D-CE41-A4F4-F0C25CF0AD56}"/>
              </a:ext>
            </a:extLst>
          </p:cNvPr>
          <p:cNvSpPr/>
          <p:nvPr/>
        </p:nvSpPr>
        <p:spPr>
          <a:xfrm>
            <a:off x="2051720" y="1628800"/>
            <a:ext cx="4992064" cy="1239065"/>
          </a:xfrm>
          <a:prstGeom prst="downArrowCallout">
            <a:avLst/>
          </a:prstGeom>
          <a:solidFill>
            <a:srgbClr val="FF0000"/>
          </a:solidFill>
          <a:ln w="12700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it-IT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Scambi di beni e servizi con la Repubblica di San Marino</a:t>
            </a:r>
          </a:p>
        </p:txBody>
      </p:sp>
      <p:sp>
        <p:nvSpPr>
          <p:cNvPr id="13" name="Callout con freccia in su 12">
            <a:extLst>
              <a:ext uri="{FF2B5EF4-FFF2-40B4-BE49-F238E27FC236}">
                <a16:creationId xmlns:a16="http://schemas.microsoft.com/office/drawing/2014/main" id="{B478C1C4-27B3-E44D-80BE-20FCC40B5B7D}"/>
              </a:ext>
            </a:extLst>
          </p:cNvPr>
          <p:cNvSpPr/>
          <p:nvPr/>
        </p:nvSpPr>
        <p:spPr>
          <a:xfrm>
            <a:off x="539552" y="4437112"/>
            <a:ext cx="8064896" cy="1368152"/>
          </a:xfrm>
          <a:prstGeom prst="upArrowCallou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Con provvedimento del Direttore dell’Agenzia delle Entrate verranno stabilite le procedure tecniche per l’attuazione del Provvedimento</a:t>
            </a:r>
          </a:p>
        </p:txBody>
      </p:sp>
      <p:sp>
        <p:nvSpPr>
          <p:cNvPr id="6" name="Text Box 20">
            <a:extLst>
              <a:ext uri="{FF2B5EF4-FFF2-40B4-BE49-F238E27FC236}">
                <a16:creationId xmlns:a16="http://schemas.microsoft.com/office/drawing/2014/main" id="{BD37267E-E91C-0346-B9A5-74E72EBB0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277705"/>
            <a:ext cx="6768752" cy="414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6180" tIns="53089" rIns="106180" bIns="53089">
            <a:spAutoFit/>
          </a:bodyPr>
          <a:lstStyle/>
          <a:p>
            <a:pPr defTabSz="1062038"/>
            <a:r>
              <a:rPr lang="it-IT" sz="2000" dirty="0">
                <a:solidFill>
                  <a:srgbClr val="002060"/>
                </a:solidFill>
                <a:latin typeface="Arial"/>
                <a:cs typeface="Arial"/>
              </a:rPr>
              <a:t>Le novità del Decreto Crescita (DL 30 aprile 2019 n. 34)</a:t>
            </a:r>
          </a:p>
        </p:txBody>
      </p:sp>
    </p:spTree>
    <p:extLst>
      <p:ext uri="{BB962C8B-B14F-4D97-AF65-F5344CB8AC3E}">
        <p14:creationId xmlns:p14="http://schemas.microsoft.com/office/powerpoint/2010/main" val="2668812510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Rettangolo 7"/>
          <p:cNvGrpSpPr/>
          <p:nvPr/>
        </p:nvGrpSpPr>
        <p:grpSpPr>
          <a:xfrm>
            <a:off x="323526" y="3572642"/>
            <a:ext cx="8568956" cy="1152131"/>
            <a:chOff x="-1" y="-1"/>
            <a:chExt cx="8568954" cy="1152130"/>
          </a:xfrm>
          <a:solidFill>
            <a:srgbClr val="0070C0"/>
          </a:solidFill>
        </p:grpSpPr>
        <p:sp>
          <p:nvSpPr>
            <p:cNvPr id="975" name="Rettangolo"/>
            <p:cNvSpPr/>
            <p:nvPr/>
          </p:nvSpPr>
          <p:spPr>
            <a:xfrm>
              <a:off x="-1" y="-1"/>
              <a:ext cx="8568954" cy="1152130"/>
            </a:xfrm>
            <a:prstGeom prst="rect">
              <a:avLst/>
            </a:prstGeom>
            <a:grpFill/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u="sng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976" name="Quindi non è la posizione di controllo della Srl in se che fa perdere il diritto di accesso al regime forfettario, bensì la contemporanea emissione di fattura nei suoi confronti per qualsiasi importo"/>
            <p:cNvSpPr txBox="1"/>
            <p:nvPr/>
          </p:nvSpPr>
          <p:spPr>
            <a:xfrm>
              <a:off x="-1" y="114410"/>
              <a:ext cx="8568954" cy="923308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0" tIns="45710" rIns="45710" bIns="45710" numCol="1" anchor="ctr">
              <a:sp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lang="it-IT" b="1" dirty="0"/>
                <a:t>Quindi non è la posizione di controllo della </a:t>
              </a:r>
              <a:r>
                <a:rPr lang="it-IT" b="1" dirty="0" err="1"/>
                <a:t>Srl</a:t>
              </a:r>
              <a:r>
                <a:rPr lang="it-IT" b="1" dirty="0"/>
                <a:t> in </a:t>
              </a:r>
              <a:r>
                <a:rPr lang="it-IT" b="1" dirty="0" err="1"/>
                <a:t>sè</a:t>
              </a:r>
              <a:r>
                <a:rPr lang="it-IT" b="1" dirty="0"/>
                <a:t> che </a:t>
              </a:r>
              <a:r>
                <a:rPr lang="it-IT" b="1" dirty="0" err="1"/>
                <a:t>fà</a:t>
              </a:r>
              <a:r>
                <a:rPr lang="it-IT" b="1" dirty="0"/>
                <a:t> perdere il diritto di accesso al regime forfettario, bensì </a:t>
              </a:r>
              <a:r>
                <a:rPr lang="it-IT" b="1" u="sng" dirty="0"/>
                <a:t>la contemporanea emissione di fattura nei suoi confronti per qualsiasi importo</a:t>
              </a:r>
              <a:r>
                <a:rPr lang="it-IT" sz="1400" b="1" u="sng" dirty="0"/>
                <a:t> </a:t>
              </a:r>
            </a:p>
          </p:txBody>
        </p:sp>
      </p:grpSp>
      <p:grpSp>
        <p:nvGrpSpPr>
          <p:cNvPr id="3" name="Rettangolo 8"/>
          <p:cNvGrpSpPr/>
          <p:nvPr/>
        </p:nvGrpSpPr>
        <p:grpSpPr>
          <a:xfrm>
            <a:off x="323526" y="2148796"/>
            <a:ext cx="8568956" cy="1152501"/>
            <a:chOff x="-1" y="-1"/>
            <a:chExt cx="8568954" cy="1152500"/>
          </a:xfrm>
        </p:grpSpPr>
        <p:sp>
          <p:nvSpPr>
            <p:cNvPr id="978" name="Rettangolo"/>
            <p:cNvSpPr/>
            <p:nvPr/>
          </p:nvSpPr>
          <p:spPr>
            <a:xfrm>
              <a:off x="-1" y="-1"/>
              <a:ext cx="8568954" cy="1152500"/>
            </a:xfrm>
            <a:prstGeom prst="rect">
              <a:avLst/>
            </a:prstGeom>
            <a:solidFill>
              <a:srgbClr val="0D8B7B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dirty="0"/>
            </a:p>
          </p:txBody>
        </p:sp>
        <p:sp>
          <p:nvSpPr>
            <p:cNvPr id="979" name="Poiché la riconducibilità tra le attività della Srl controllata e l’attività svolta dal socio potrà essere verificata soltanto a fine anno,…"/>
            <p:cNvSpPr txBox="1"/>
            <p:nvPr/>
          </p:nvSpPr>
          <p:spPr>
            <a:xfrm>
              <a:off x="-1" y="101858"/>
              <a:ext cx="8568954" cy="9233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0" tIns="45710" rIns="45710" bIns="45710" numCol="1" anchor="ctr">
              <a:sp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lang="it-IT" b="1" dirty="0"/>
                <a:t>Poiché la riconducibilità tra le attività della Srl controllata e l’attività svolta dal socio potrà essere verificata soltanto a fine anno, </a:t>
              </a:r>
            </a:p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lang="it-IT" b="1" dirty="0"/>
                <a:t>l’eventuale </a:t>
              </a:r>
              <a:r>
                <a:rPr lang="it-IT" b="1" u="sng" dirty="0"/>
                <a:t>fuoriuscita dal regime forfettario scatterà dall’anno successivo</a:t>
              </a:r>
            </a:p>
          </p:txBody>
        </p:sp>
      </p:grpSp>
      <p:grpSp>
        <p:nvGrpSpPr>
          <p:cNvPr id="4" name="Rettangolo 10"/>
          <p:cNvGrpSpPr/>
          <p:nvPr/>
        </p:nvGrpSpPr>
        <p:grpSpPr>
          <a:xfrm>
            <a:off x="323526" y="4940796"/>
            <a:ext cx="8568956" cy="1224508"/>
            <a:chOff x="-1" y="0"/>
            <a:chExt cx="8568954" cy="1224506"/>
          </a:xfrm>
          <a:solidFill>
            <a:srgbClr val="0D8B7B"/>
          </a:solidFill>
        </p:grpSpPr>
        <p:sp>
          <p:nvSpPr>
            <p:cNvPr id="981" name="Rettangolo"/>
            <p:cNvSpPr/>
            <p:nvPr/>
          </p:nvSpPr>
          <p:spPr>
            <a:xfrm>
              <a:off x="-1" y="0"/>
              <a:ext cx="8568954" cy="1224506"/>
            </a:xfrm>
            <a:prstGeom prst="rect">
              <a:avLst/>
            </a:prstGeom>
            <a:grpFill/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u="sng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982" name="La riconducibilità potenziale delle due attività (quella della Srl controllata dal socio e quella che quest’ultimo svolge personalmente) è testimoniata…"/>
            <p:cNvSpPr txBox="1"/>
            <p:nvPr/>
          </p:nvSpPr>
          <p:spPr>
            <a:xfrm>
              <a:off x="-1" y="150599"/>
              <a:ext cx="8568954" cy="923307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0" tIns="45710" rIns="45710" bIns="45710" numCol="1" anchor="ctr">
              <a:sp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lang="it-IT" b="1"/>
                <a:t>La riconducibilità potenziale delle due attività (quella della Srl controllata dal socio e quella che quest’ultimo svolge personalmente) è testimoniata </a:t>
              </a:r>
            </a:p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lang="it-IT" b="1"/>
                <a:t>dalla </a:t>
              </a:r>
              <a:r>
                <a:rPr lang="it-IT" b="1" u="sng"/>
                <a:t>presenza dei due codici attività nella medesima sezione Ateco</a:t>
              </a:r>
            </a:p>
          </p:txBody>
        </p:sp>
      </p:grpSp>
      <p:grpSp>
        <p:nvGrpSpPr>
          <p:cNvPr id="5" name="Callout con freccia in giù 5"/>
          <p:cNvGrpSpPr/>
          <p:nvPr/>
        </p:nvGrpSpPr>
        <p:grpSpPr>
          <a:xfrm>
            <a:off x="323526" y="1141057"/>
            <a:ext cx="8568956" cy="919422"/>
            <a:chOff x="-1" y="0"/>
            <a:chExt cx="8568954" cy="919420"/>
          </a:xfrm>
        </p:grpSpPr>
        <p:sp>
          <p:nvSpPr>
            <p:cNvPr id="985" name="Forma"/>
            <p:cNvSpPr/>
            <p:nvPr/>
          </p:nvSpPr>
          <p:spPr>
            <a:xfrm>
              <a:off x="-1" y="0"/>
              <a:ext cx="8568954" cy="91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4035"/>
                  </a:lnTo>
                  <a:lnTo>
                    <a:pt x="11090" y="14035"/>
                  </a:lnTo>
                  <a:lnTo>
                    <a:pt x="11090" y="16200"/>
                  </a:lnTo>
                  <a:lnTo>
                    <a:pt x="11379" y="16200"/>
                  </a:lnTo>
                  <a:lnTo>
                    <a:pt x="10800" y="21600"/>
                  </a:lnTo>
                  <a:lnTo>
                    <a:pt x="10221" y="16200"/>
                  </a:lnTo>
                  <a:lnTo>
                    <a:pt x="10510" y="16200"/>
                  </a:lnTo>
                  <a:lnTo>
                    <a:pt x="10510" y="14035"/>
                  </a:lnTo>
                  <a:lnTo>
                    <a:pt x="0" y="14035"/>
                  </a:lnTo>
                  <a:close/>
                </a:path>
              </a:pathLst>
            </a:custGeom>
            <a:solidFill>
              <a:srgbClr val="DE353A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2000"/>
            </a:p>
          </p:txBody>
        </p:sp>
        <p:sp>
          <p:nvSpPr>
            <p:cNvPr id="986" name="Regime forfettario - 1"/>
            <p:cNvSpPr txBox="1"/>
            <p:nvPr/>
          </p:nvSpPr>
          <p:spPr>
            <a:xfrm>
              <a:off x="-1" y="98662"/>
              <a:ext cx="8568954" cy="4000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0" tIns="45710" rIns="45710" bIns="45710" numCol="1" anchor="ctr">
              <a:spAutoFit/>
            </a:bodyPr>
            <a:lstStyle>
              <a:lvl1pPr algn="ctr">
                <a:defRPr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sz="2000"/>
                <a:t>Regime forfettario - 1</a:t>
              </a:r>
            </a:p>
          </p:txBody>
        </p:sp>
      </p:grpSp>
      <p:sp>
        <p:nvSpPr>
          <p:cNvPr id="15" name="Titolo 1"/>
          <p:cNvSpPr txBox="1">
            <a:spLocks/>
          </p:cNvSpPr>
          <p:nvPr/>
        </p:nvSpPr>
        <p:spPr bwMode="auto">
          <a:xfrm>
            <a:off x="179512" y="202630"/>
            <a:ext cx="5868144" cy="34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000" dirty="0">
                <a:solidFill>
                  <a:srgbClr val="002060"/>
                </a:solidFill>
                <a:ea typeface="+mj-ea"/>
              </a:rPr>
              <a:t>I chiarimenti della Circolare n. 9/E/2019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14600750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Rettangolo 7"/>
          <p:cNvGrpSpPr/>
          <p:nvPr/>
        </p:nvGrpSpPr>
        <p:grpSpPr>
          <a:xfrm>
            <a:off x="323526" y="3716658"/>
            <a:ext cx="8568956" cy="1152131"/>
            <a:chOff x="-1" y="-1"/>
            <a:chExt cx="8568954" cy="1152130"/>
          </a:xfrm>
          <a:solidFill>
            <a:srgbClr val="0070C0"/>
          </a:solidFill>
        </p:grpSpPr>
        <p:sp>
          <p:nvSpPr>
            <p:cNvPr id="989" name="Rettangolo"/>
            <p:cNvSpPr/>
            <p:nvPr/>
          </p:nvSpPr>
          <p:spPr>
            <a:xfrm>
              <a:off x="-1" y="-1"/>
              <a:ext cx="8568954" cy="1152130"/>
            </a:xfrm>
            <a:prstGeom prst="rect">
              <a:avLst/>
            </a:prstGeom>
            <a:grpFill/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990" name="Ai fini del controllo indiretto si computano anche le quote in capo ai familiari quali il coniuge, i parenti entro il terzo grado e gli affini entro…"/>
            <p:cNvSpPr txBox="1"/>
            <p:nvPr/>
          </p:nvSpPr>
          <p:spPr>
            <a:xfrm>
              <a:off x="-1" y="114410"/>
              <a:ext cx="8568954" cy="923308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0" tIns="45710" rIns="45710" bIns="45710" numCol="1" anchor="ctr">
              <a:spAutoFit/>
            </a:bodyPr>
            <a:lstStyle/>
            <a:p>
              <a:pPr algn="ctr">
                <a:defRPr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lang="it-IT" dirty="0"/>
                <a:t>Ai fini del controllo indiretto si computano anche le quote in capo ai familiari quali il coniuge, i parenti entro il terzo grado e gli affini entro</a:t>
              </a:r>
            </a:p>
            <a:p>
              <a:pPr algn="ctr">
                <a:defRPr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lang="it-IT" dirty="0"/>
                <a:t> il secondo grado (Art. 5, comma 5 del TUIR) </a:t>
              </a:r>
            </a:p>
          </p:txBody>
        </p:sp>
      </p:grpSp>
      <p:grpSp>
        <p:nvGrpSpPr>
          <p:cNvPr id="3" name="Rettangolo 8"/>
          <p:cNvGrpSpPr/>
          <p:nvPr/>
        </p:nvGrpSpPr>
        <p:grpSpPr>
          <a:xfrm>
            <a:off x="323526" y="2348137"/>
            <a:ext cx="8568956" cy="1152501"/>
            <a:chOff x="-1" y="-1"/>
            <a:chExt cx="8568954" cy="1152500"/>
          </a:xfrm>
          <a:solidFill>
            <a:srgbClr val="0D8B7B"/>
          </a:solidFill>
        </p:grpSpPr>
        <p:sp>
          <p:nvSpPr>
            <p:cNvPr id="992" name="Rettangolo"/>
            <p:cNvSpPr/>
            <p:nvPr/>
          </p:nvSpPr>
          <p:spPr>
            <a:xfrm>
              <a:off x="-1" y="-1"/>
              <a:ext cx="8568954" cy="1152500"/>
            </a:xfrm>
            <a:prstGeom prst="rect">
              <a:avLst/>
            </a:prstGeom>
            <a:grpFill/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993" name="La causa ostativa opererà nel caso di partecipazione al 50% in una Srl da parte del socio che svolge attività personale in quanto risulta integrato…"/>
            <p:cNvSpPr txBox="1"/>
            <p:nvPr/>
          </p:nvSpPr>
          <p:spPr>
            <a:xfrm>
              <a:off x="-1" y="114595"/>
              <a:ext cx="8568954" cy="923308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0" tIns="45710" rIns="45710" bIns="45710" numCol="1" anchor="ctr">
              <a:sp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lang="it-IT" b="1" dirty="0"/>
                <a:t>La causa ostativa opererà nel caso di partecipazione al 50% in una </a:t>
              </a:r>
              <a:r>
                <a:rPr lang="it-IT" b="1" dirty="0" err="1"/>
                <a:t>Srl</a:t>
              </a:r>
              <a:r>
                <a:rPr lang="it-IT" b="1" dirty="0"/>
                <a:t> da parte del socio che svolge attività personale in quanto risulta integrato </a:t>
              </a:r>
            </a:p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lang="it-IT" b="1" dirty="0"/>
                <a:t>l’art. 2359, 1^ comma, n. 2: </a:t>
              </a:r>
              <a:r>
                <a:rPr lang="it-IT" b="1" u="sng" dirty="0"/>
                <a:t>influenza dominante nell’assemblea ordinaria</a:t>
              </a:r>
              <a:r>
                <a:rPr lang="it-IT" b="1" dirty="0"/>
                <a:t>  </a:t>
              </a:r>
            </a:p>
          </p:txBody>
        </p:sp>
      </p:grpSp>
      <p:grpSp>
        <p:nvGrpSpPr>
          <p:cNvPr id="4" name="Rettangolo 10"/>
          <p:cNvGrpSpPr/>
          <p:nvPr/>
        </p:nvGrpSpPr>
        <p:grpSpPr>
          <a:xfrm>
            <a:off x="323526" y="5084812"/>
            <a:ext cx="8568956" cy="1224508"/>
            <a:chOff x="-1" y="0"/>
            <a:chExt cx="8568954" cy="1224506"/>
          </a:xfrm>
          <a:solidFill>
            <a:srgbClr val="0D8B7B"/>
          </a:solidFill>
        </p:grpSpPr>
        <p:sp>
          <p:nvSpPr>
            <p:cNvPr id="995" name="Rettangolo"/>
            <p:cNvSpPr/>
            <p:nvPr/>
          </p:nvSpPr>
          <p:spPr>
            <a:xfrm>
              <a:off x="-1" y="0"/>
              <a:ext cx="8568954" cy="1224506"/>
            </a:xfrm>
            <a:prstGeom prst="rect">
              <a:avLst/>
            </a:prstGeom>
            <a:grpFill/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996" name="Anche il divieto di avvalersi del regime forfettario per i soggetti la cui attività sia esercitata prevalentemente nei confronti degli ex o attuali datori di lavoro,…"/>
            <p:cNvSpPr txBox="1"/>
            <p:nvPr/>
          </p:nvSpPr>
          <p:spPr>
            <a:xfrm>
              <a:off x="-1" y="150599"/>
              <a:ext cx="8568954" cy="923307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0" tIns="45710" rIns="45710" bIns="45710" numCol="1" anchor="ctr">
              <a:sp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lang="it-IT" b="1"/>
                <a:t>Anche il divieto di avvalersi del regime forfettario per i soggetti la cui attività sia esercitata </a:t>
              </a:r>
              <a:r>
                <a:rPr lang="it-IT" b="1" u="sng"/>
                <a:t>prevalentemente</a:t>
              </a:r>
              <a:r>
                <a:rPr lang="it-IT" b="1"/>
                <a:t> nei confronti degli ex o attuali datori di lavoro, </a:t>
              </a:r>
            </a:p>
            <a:p>
              <a:pPr algn="ctr">
                <a:defRPr u="sng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lang="it-IT" b="1"/>
                <a:t>scatta dall’anno successivo</a:t>
              </a:r>
              <a:r>
                <a:rPr lang="it-IT" b="1" u="none"/>
                <a:t> al verificarsi della causa ostativa </a:t>
              </a:r>
            </a:p>
          </p:txBody>
        </p:sp>
      </p:grpSp>
      <p:grpSp>
        <p:nvGrpSpPr>
          <p:cNvPr id="5" name="Callout con freccia in giù 5"/>
          <p:cNvGrpSpPr/>
          <p:nvPr/>
        </p:nvGrpSpPr>
        <p:grpSpPr>
          <a:xfrm>
            <a:off x="323526" y="1285073"/>
            <a:ext cx="8568956" cy="919422"/>
            <a:chOff x="-1" y="0"/>
            <a:chExt cx="8568954" cy="919420"/>
          </a:xfrm>
        </p:grpSpPr>
        <p:sp>
          <p:nvSpPr>
            <p:cNvPr id="999" name="Forma"/>
            <p:cNvSpPr/>
            <p:nvPr/>
          </p:nvSpPr>
          <p:spPr>
            <a:xfrm>
              <a:off x="-1" y="0"/>
              <a:ext cx="8568954" cy="91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4035"/>
                  </a:lnTo>
                  <a:lnTo>
                    <a:pt x="11090" y="14035"/>
                  </a:lnTo>
                  <a:lnTo>
                    <a:pt x="11090" y="16200"/>
                  </a:lnTo>
                  <a:lnTo>
                    <a:pt x="11379" y="16200"/>
                  </a:lnTo>
                  <a:lnTo>
                    <a:pt x="10800" y="21600"/>
                  </a:lnTo>
                  <a:lnTo>
                    <a:pt x="10221" y="16200"/>
                  </a:lnTo>
                  <a:lnTo>
                    <a:pt x="10510" y="16200"/>
                  </a:lnTo>
                  <a:lnTo>
                    <a:pt x="10510" y="14035"/>
                  </a:lnTo>
                  <a:lnTo>
                    <a:pt x="0" y="14035"/>
                  </a:lnTo>
                  <a:close/>
                </a:path>
              </a:pathLst>
            </a:custGeom>
            <a:solidFill>
              <a:srgbClr val="DE353A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2000"/>
            </a:p>
          </p:txBody>
        </p:sp>
        <p:sp>
          <p:nvSpPr>
            <p:cNvPr id="1000" name="Regime forfettario - 2"/>
            <p:cNvSpPr txBox="1"/>
            <p:nvPr/>
          </p:nvSpPr>
          <p:spPr>
            <a:xfrm>
              <a:off x="-1" y="98662"/>
              <a:ext cx="8568954" cy="4000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0" tIns="45710" rIns="45710" bIns="45710" numCol="1" anchor="ctr">
              <a:spAutoFit/>
            </a:bodyPr>
            <a:lstStyle>
              <a:lvl1pPr algn="ctr">
                <a:defRPr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sz="2000"/>
                <a:t>Regime forfettario - 2</a:t>
              </a:r>
            </a:p>
          </p:txBody>
        </p:sp>
      </p:grpSp>
      <p:sp>
        <p:nvSpPr>
          <p:cNvPr id="15" name="Titolo 1"/>
          <p:cNvSpPr txBox="1">
            <a:spLocks/>
          </p:cNvSpPr>
          <p:nvPr/>
        </p:nvSpPr>
        <p:spPr bwMode="auto">
          <a:xfrm>
            <a:off x="144016" y="274638"/>
            <a:ext cx="5580112" cy="34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000" dirty="0">
                <a:solidFill>
                  <a:srgbClr val="002060"/>
                </a:solidFill>
                <a:ea typeface="+mj-ea"/>
              </a:rPr>
              <a:t>I chiarimenti della Circolare n. 9/E/2019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87720373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Rettangolo 7"/>
          <p:cNvGrpSpPr/>
          <p:nvPr/>
        </p:nvGrpSpPr>
        <p:grpSpPr>
          <a:xfrm>
            <a:off x="323526" y="3573012"/>
            <a:ext cx="8568956" cy="1152132"/>
            <a:chOff x="-1" y="-1"/>
            <a:chExt cx="8568954" cy="1152130"/>
          </a:xfrm>
        </p:grpSpPr>
        <p:sp>
          <p:nvSpPr>
            <p:cNvPr id="1003" name="Rettangolo"/>
            <p:cNvSpPr/>
            <p:nvPr/>
          </p:nvSpPr>
          <p:spPr>
            <a:xfrm>
              <a:off x="-1" y="-1"/>
              <a:ext cx="8568954" cy="1152130"/>
            </a:xfrm>
            <a:prstGeom prst="rect">
              <a:avLst/>
            </a:prstGeom>
            <a:solidFill>
              <a:srgbClr val="0070C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004" name="Quindi se un soggetto entra nel regime forfettario nel 2019 ed esercita prevalentemente la sua attività nei confronti del suo ex datore di lavoro con…"/>
            <p:cNvSpPr txBox="1"/>
            <p:nvPr/>
          </p:nvSpPr>
          <p:spPr>
            <a:xfrm>
              <a:off x="-1" y="114411"/>
              <a:ext cx="8568954" cy="9233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0" tIns="45710" rIns="45710" bIns="45710" numCol="1" anchor="ctr">
              <a:sp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lang="it-IT" b="1" dirty="0"/>
                <a:t>Quindi se un soggetto entra nel regime forfettario nel 2019 ed esercita prevalentemente la sua attività nei confronti del suo ex datore di lavoro con</a:t>
              </a:r>
            </a:p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lang="it-IT" b="1" dirty="0"/>
                <a:t> cui il rapporto è cessato il 31/12/2016 </a:t>
              </a:r>
              <a:r>
                <a:rPr lang="it-IT" b="1" u="sng" dirty="0"/>
                <a:t>la causa ostativa non opera</a:t>
              </a:r>
              <a:r>
                <a:rPr lang="it-IT" sz="1400" b="1" dirty="0"/>
                <a:t>  </a:t>
              </a:r>
            </a:p>
          </p:txBody>
        </p:sp>
      </p:grpSp>
      <p:grpSp>
        <p:nvGrpSpPr>
          <p:cNvPr id="3" name="Rettangolo 8"/>
          <p:cNvGrpSpPr/>
          <p:nvPr/>
        </p:nvGrpSpPr>
        <p:grpSpPr>
          <a:xfrm>
            <a:off x="323526" y="2259814"/>
            <a:ext cx="8568956" cy="1152501"/>
            <a:chOff x="-1" y="-1"/>
            <a:chExt cx="8568954" cy="1152500"/>
          </a:xfrm>
          <a:solidFill>
            <a:srgbClr val="0D8B7B"/>
          </a:solidFill>
        </p:grpSpPr>
        <p:sp>
          <p:nvSpPr>
            <p:cNvPr id="1006" name="Rettangolo"/>
            <p:cNvSpPr/>
            <p:nvPr/>
          </p:nvSpPr>
          <p:spPr>
            <a:xfrm>
              <a:off x="-1" y="-1"/>
              <a:ext cx="8568954" cy="1152500"/>
            </a:xfrm>
            <a:prstGeom prst="rect">
              <a:avLst/>
            </a:prstGeom>
            <a:grpFill/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lang="it-IT" dirty="0"/>
            </a:p>
          </p:txBody>
        </p:sp>
        <p:sp>
          <p:nvSpPr>
            <p:cNvPr id="1007" name="La causa ostativa non si applica qualora la cessazione del rapporto di lavoro sia intervenuta anteriormente ai due periodi d’imposta…"/>
            <p:cNvSpPr txBox="1"/>
            <p:nvPr/>
          </p:nvSpPr>
          <p:spPr>
            <a:xfrm>
              <a:off x="-1" y="114595"/>
              <a:ext cx="8568954" cy="923308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0" tIns="45710" rIns="45710" bIns="45710" numCol="1" anchor="ctr">
              <a:sp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lang="it-IT" b="1"/>
                <a:t>La causa ostativa non si applica qualora la cessazione del rapporto di lavoro sia intervenuta anteriormente ai due periodi d’imposta </a:t>
              </a:r>
            </a:p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lang="it-IT" b="1"/>
                <a:t>precedenti a quello di applicazione del regime forfettario </a:t>
              </a:r>
            </a:p>
          </p:txBody>
        </p:sp>
      </p:grpSp>
      <p:grpSp>
        <p:nvGrpSpPr>
          <p:cNvPr id="4" name="Rettangolo 10"/>
          <p:cNvGrpSpPr/>
          <p:nvPr/>
        </p:nvGrpSpPr>
        <p:grpSpPr>
          <a:xfrm>
            <a:off x="323526" y="4869157"/>
            <a:ext cx="8568956" cy="1512171"/>
            <a:chOff x="-1" y="-1"/>
            <a:chExt cx="8568954" cy="1512170"/>
          </a:xfrm>
        </p:grpSpPr>
        <p:sp>
          <p:nvSpPr>
            <p:cNvPr id="1009" name="Rettangolo"/>
            <p:cNvSpPr/>
            <p:nvPr/>
          </p:nvSpPr>
          <p:spPr>
            <a:xfrm>
              <a:off x="-1" y="-1"/>
              <a:ext cx="8568954" cy="1512170"/>
            </a:xfrm>
            <a:prstGeom prst="rect">
              <a:avLst/>
            </a:prstGeom>
            <a:solidFill>
              <a:srgbClr val="0D8B7B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010" name="La causa ostativa riguarda esclusivamente i soggetti che hanno percepito redditi di lavoro dipendente e redditi assimilati con esclusione dei pensionati divenuti tali per obbligo di legge (in quanto manca la volontà di trasformare il reddito di lavoro dipendente in reddito di lavoro autonomo)"/>
            <p:cNvSpPr txBox="1"/>
            <p:nvPr/>
          </p:nvSpPr>
          <p:spPr>
            <a:xfrm>
              <a:off x="-1" y="155931"/>
              <a:ext cx="8568954" cy="12003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0" tIns="45710" rIns="45710" bIns="45710" numCol="1" anchor="ctr">
              <a:sp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lang="it-IT" b="1" dirty="0"/>
                <a:t>La causa ostativa riguarda esclusivamente i soggetti che hanno percepito redditi di lavoro dipendente e redditi assimilati </a:t>
              </a:r>
              <a:r>
                <a:rPr lang="it-IT" b="1" u="sng" dirty="0"/>
                <a:t>con esclusione dei pensionati divenuti tali per obbligo di legge</a:t>
              </a:r>
              <a:r>
                <a:rPr lang="it-IT" b="1" dirty="0"/>
                <a:t> (in quanto manca la volontà di trasformare il reddito di lavoro dipendente in reddito di lavoro autonomo)</a:t>
              </a:r>
            </a:p>
          </p:txBody>
        </p:sp>
      </p:grpSp>
      <p:grpSp>
        <p:nvGrpSpPr>
          <p:cNvPr id="5" name="Callout con freccia in giù 5"/>
          <p:cNvGrpSpPr/>
          <p:nvPr/>
        </p:nvGrpSpPr>
        <p:grpSpPr>
          <a:xfrm>
            <a:off x="323526" y="1268758"/>
            <a:ext cx="8568956" cy="919422"/>
            <a:chOff x="-1" y="0"/>
            <a:chExt cx="8568954" cy="919420"/>
          </a:xfrm>
        </p:grpSpPr>
        <p:sp>
          <p:nvSpPr>
            <p:cNvPr id="1013" name="Forma"/>
            <p:cNvSpPr/>
            <p:nvPr/>
          </p:nvSpPr>
          <p:spPr>
            <a:xfrm>
              <a:off x="-1" y="0"/>
              <a:ext cx="8568954" cy="91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4035"/>
                  </a:lnTo>
                  <a:lnTo>
                    <a:pt x="11090" y="14035"/>
                  </a:lnTo>
                  <a:lnTo>
                    <a:pt x="11090" y="16200"/>
                  </a:lnTo>
                  <a:lnTo>
                    <a:pt x="11379" y="16200"/>
                  </a:lnTo>
                  <a:lnTo>
                    <a:pt x="10800" y="21600"/>
                  </a:lnTo>
                  <a:lnTo>
                    <a:pt x="10221" y="16200"/>
                  </a:lnTo>
                  <a:lnTo>
                    <a:pt x="10510" y="16200"/>
                  </a:lnTo>
                  <a:lnTo>
                    <a:pt x="10510" y="14035"/>
                  </a:lnTo>
                  <a:lnTo>
                    <a:pt x="0" y="14035"/>
                  </a:lnTo>
                  <a:close/>
                </a:path>
              </a:pathLst>
            </a:custGeom>
            <a:solidFill>
              <a:srgbClr val="DE353A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2000"/>
            </a:p>
          </p:txBody>
        </p:sp>
        <p:sp>
          <p:nvSpPr>
            <p:cNvPr id="1014" name="Regime forfettario - 3"/>
            <p:cNvSpPr txBox="1"/>
            <p:nvPr/>
          </p:nvSpPr>
          <p:spPr>
            <a:xfrm>
              <a:off x="-1" y="98662"/>
              <a:ext cx="8568954" cy="4000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0" tIns="45710" rIns="45710" bIns="45710" numCol="1" anchor="ctr">
              <a:spAutoFit/>
            </a:bodyPr>
            <a:lstStyle>
              <a:lvl1pPr algn="ctr">
                <a:defRPr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sz="2000"/>
                <a:t>Regime forfettario - 3</a:t>
              </a:r>
            </a:p>
          </p:txBody>
        </p:sp>
      </p:grpSp>
      <p:sp>
        <p:nvSpPr>
          <p:cNvPr id="16" name="Titolo 1"/>
          <p:cNvSpPr txBox="1">
            <a:spLocks/>
          </p:cNvSpPr>
          <p:nvPr/>
        </p:nvSpPr>
        <p:spPr bwMode="auto">
          <a:xfrm>
            <a:off x="72008" y="274638"/>
            <a:ext cx="5580112" cy="34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000" dirty="0">
                <a:solidFill>
                  <a:srgbClr val="002060"/>
                </a:solidFill>
                <a:ea typeface="+mj-ea"/>
              </a:rPr>
              <a:t>I chiarimenti della Circolare n. 9/E/2019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05144406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Rettangolo 7"/>
          <p:cNvGrpSpPr/>
          <p:nvPr/>
        </p:nvGrpSpPr>
        <p:grpSpPr>
          <a:xfrm>
            <a:off x="323526" y="3628335"/>
            <a:ext cx="8568956" cy="1152131"/>
            <a:chOff x="-1" y="-1"/>
            <a:chExt cx="8568954" cy="1152130"/>
          </a:xfrm>
          <a:solidFill>
            <a:srgbClr val="0070C0"/>
          </a:solidFill>
        </p:grpSpPr>
        <p:sp>
          <p:nvSpPr>
            <p:cNvPr id="1017" name="Rettangolo"/>
            <p:cNvSpPr/>
            <p:nvPr/>
          </p:nvSpPr>
          <p:spPr>
            <a:xfrm>
              <a:off x="-1" y="-1"/>
              <a:ext cx="8568954" cy="1152130"/>
            </a:xfrm>
            <a:prstGeom prst="rect">
              <a:avLst/>
            </a:prstGeom>
            <a:grpFill/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018" name="Anche in questo caso, tra i soggetti direttamente o indirettamente riconducibili ai datori di lavoro si ricomprendono i soggetti controllanti, controllati,…"/>
            <p:cNvSpPr txBox="1"/>
            <p:nvPr/>
          </p:nvSpPr>
          <p:spPr>
            <a:xfrm>
              <a:off x="-1" y="114410"/>
              <a:ext cx="8568954" cy="923308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0" tIns="45710" rIns="45710" bIns="45710" numCol="1" anchor="ctr">
              <a:sp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lang="it-IT" b="1" dirty="0"/>
                <a:t>Anche in questo caso, tra i soggetti direttamente o indirettamente riconducibili ai datori di lavoro si ricomprendono i soggetti controllanti, controllati, collegati ed i familiari ex art. 5, comma 5 del TUIR </a:t>
              </a:r>
            </a:p>
          </p:txBody>
        </p:sp>
      </p:grpSp>
      <p:grpSp>
        <p:nvGrpSpPr>
          <p:cNvPr id="3" name="Rettangolo 8"/>
          <p:cNvGrpSpPr/>
          <p:nvPr/>
        </p:nvGrpSpPr>
        <p:grpSpPr>
          <a:xfrm>
            <a:off x="323526" y="2259814"/>
            <a:ext cx="8568956" cy="1152501"/>
            <a:chOff x="-1" y="-1"/>
            <a:chExt cx="8568954" cy="1152500"/>
          </a:xfrm>
          <a:solidFill>
            <a:srgbClr val="0D8B7B"/>
          </a:solidFill>
        </p:grpSpPr>
        <p:sp>
          <p:nvSpPr>
            <p:cNvPr id="1020" name="Rettangolo"/>
            <p:cNvSpPr/>
            <p:nvPr/>
          </p:nvSpPr>
          <p:spPr>
            <a:xfrm>
              <a:off x="-1" y="-1"/>
              <a:ext cx="8568954" cy="1152500"/>
            </a:xfrm>
            <a:prstGeom prst="rect">
              <a:avLst/>
            </a:prstGeom>
            <a:grpFill/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021" name="I sindaci ed i revisori non rientrano nell’ambito di applicazione della causa ostativa, mentre vi rientrano gli amministratori ed i co.co.co.…"/>
            <p:cNvSpPr txBox="1"/>
            <p:nvPr/>
          </p:nvSpPr>
          <p:spPr>
            <a:xfrm>
              <a:off x="-1" y="114595"/>
              <a:ext cx="8568954" cy="923308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0" tIns="45710" rIns="45710" bIns="45710" numCol="1" anchor="ctr">
              <a:sp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lang="it-IT" b="1" dirty="0"/>
                <a:t>I sindaci ed i revisori non rientrano nell’ambito di applicazione della causa ostativa, </a:t>
              </a:r>
              <a:r>
                <a:rPr lang="it-IT" b="1" u="sng" dirty="0"/>
                <a:t>mentre vi rientrano gli amministratori ed i </a:t>
              </a:r>
              <a:r>
                <a:rPr lang="it-IT" b="1" u="sng" dirty="0" err="1"/>
                <a:t>co.co.co.</a:t>
              </a:r>
              <a:r>
                <a:rPr lang="it-IT" b="1" dirty="0"/>
                <a:t> </a:t>
              </a:r>
            </a:p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lang="it-IT" b="1" dirty="0"/>
                <a:t>tranne che il rapporto di collaborazione non fosse preesistente al 2019 </a:t>
              </a:r>
            </a:p>
          </p:txBody>
        </p:sp>
      </p:grpSp>
      <p:grpSp>
        <p:nvGrpSpPr>
          <p:cNvPr id="4" name="Rettangolo 10"/>
          <p:cNvGrpSpPr/>
          <p:nvPr/>
        </p:nvGrpSpPr>
        <p:grpSpPr>
          <a:xfrm>
            <a:off x="323526" y="4996488"/>
            <a:ext cx="8568956" cy="1240824"/>
            <a:chOff x="-1" y="-1"/>
            <a:chExt cx="8568954" cy="1240823"/>
          </a:xfrm>
          <a:solidFill>
            <a:srgbClr val="0D8B7B"/>
          </a:solidFill>
        </p:grpSpPr>
        <p:sp>
          <p:nvSpPr>
            <p:cNvPr id="1023" name="Rettangolo"/>
            <p:cNvSpPr/>
            <p:nvPr/>
          </p:nvSpPr>
          <p:spPr>
            <a:xfrm>
              <a:off x="-1" y="-1"/>
              <a:ext cx="8568954" cy="1240823"/>
            </a:xfrm>
            <a:prstGeom prst="rect">
              <a:avLst/>
            </a:prstGeom>
            <a:grpFill/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024" name="La suddetta causa ostativa non opera nei confronti dei soggetti che iniziano una nuova attività dopo aver svolto il periodo di pratica obbligatorio…"/>
            <p:cNvSpPr txBox="1"/>
            <p:nvPr/>
          </p:nvSpPr>
          <p:spPr>
            <a:xfrm>
              <a:off x="-1" y="158757"/>
              <a:ext cx="8568954" cy="923308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0" tIns="45710" rIns="45710" bIns="45710" numCol="1" anchor="ctr">
              <a:sp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lang="it-IT" b="1" dirty="0"/>
                <a:t>La suddetta causa ostativa non opera nei confronti dei soggetti che iniziano una nuova attività dopo aver svolto il periodo di pratica obbligatorio </a:t>
              </a:r>
            </a:p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lang="it-IT" b="1" dirty="0"/>
                <a:t>ai fini dell’esercizio di arti o professioni (</a:t>
              </a:r>
              <a:r>
                <a:rPr lang="it-IT" b="1" u="sng" dirty="0"/>
                <a:t>non impresa</a:t>
              </a:r>
              <a:r>
                <a:rPr lang="it-IT" b="1" dirty="0"/>
                <a:t>)</a:t>
              </a:r>
            </a:p>
          </p:txBody>
        </p:sp>
      </p:grpSp>
      <p:grpSp>
        <p:nvGrpSpPr>
          <p:cNvPr id="5" name="Callout con freccia in giù 5"/>
          <p:cNvGrpSpPr/>
          <p:nvPr/>
        </p:nvGrpSpPr>
        <p:grpSpPr>
          <a:xfrm>
            <a:off x="323526" y="1268758"/>
            <a:ext cx="8568956" cy="919422"/>
            <a:chOff x="-1" y="0"/>
            <a:chExt cx="8568954" cy="919420"/>
          </a:xfrm>
        </p:grpSpPr>
        <p:sp>
          <p:nvSpPr>
            <p:cNvPr id="1027" name="Forma"/>
            <p:cNvSpPr/>
            <p:nvPr/>
          </p:nvSpPr>
          <p:spPr>
            <a:xfrm>
              <a:off x="-1" y="0"/>
              <a:ext cx="8568954" cy="91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4035"/>
                  </a:lnTo>
                  <a:lnTo>
                    <a:pt x="11090" y="14035"/>
                  </a:lnTo>
                  <a:lnTo>
                    <a:pt x="11090" y="16200"/>
                  </a:lnTo>
                  <a:lnTo>
                    <a:pt x="11379" y="16200"/>
                  </a:lnTo>
                  <a:lnTo>
                    <a:pt x="10800" y="21600"/>
                  </a:lnTo>
                  <a:lnTo>
                    <a:pt x="10221" y="16200"/>
                  </a:lnTo>
                  <a:lnTo>
                    <a:pt x="10510" y="16200"/>
                  </a:lnTo>
                  <a:lnTo>
                    <a:pt x="10510" y="14035"/>
                  </a:lnTo>
                  <a:lnTo>
                    <a:pt x="0" y="14035"/>
                  </a:lnTo>
                  <a:close/>
                </a:path>
              </a:pathLst>
            </a:custGeom>
            <a:solidFill>
              <a:srgbClr val="DE353A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2000"/>
            </a:p>
          </p:txBody>
        </p:sp>
        <p:sp>
          <p:nvSpPr>
            <p:cNvPr id="1028" name="Regime forfettario - 4"/>
            <p:cNvSpPr txBox="1"/>
            <p:nvPr/>
          </p:nvSpPr>
          <p:spPr>
            <a:xfrm>
              <a:off x="-1" y="98662"/>
              <a:ext cx="8568954" cy="4000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0" tIns="45710" rIns="45710" bIns="45710" numCol="1" anchor="ctr">
              <a:spAutoFit/>
            </a:bodyPr>
            <a:lstStyle>
              <a:lvl1pPr algn="ctr">
                <a:defRPr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sz="2000"/>
                <a:t>Regime forfettario - 4</a:t>
              </a:r>
            </a:p>
          </p:txBody>
        </p:sp>
      </p:grpSp>
      <p:sp>
        <p:nvSpPr>
          <p:cNvPr id="15" name="Titolo 1"/>
          <p:cNvSpPr txBox="1">
            <a:spLocks/>
          </p:cNvSpPr>
          <p:nvPr/>
        </p:nvSpPr>
        <p:spPr bwMode="auto">
          <a:xfrm>
            <a:off x="144016" y="274638"/>
            <a:ext cx="5292080" cy="34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000" dirty="0">
                <a:solidFill>
                  <a:srgbClr val="002060"/>
                </a:solidFill>
                <a:ea typeface="+mj-ea"/>
              </a:rPr>
              <a:t>I chiarimenti della Circolare n. 9/E/2019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030878262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Rettangolo 7"/>
          <p:cNvGrpSpPr/>
          <p:nvPr/>
        </p:nvGrpSpPr>
        <p:grpSpPr>
          <a:xfrm>
            <a:off x="323526" y="3572642"/>
            <a:ext cx="8568956" cy="1152131"/>
            <a:chOff x="-1" y="-1"/>
            <a:chExt cx="8568954" cy="1152130"/>
          </a:xfrm>
          <a:solidFill>
            <a:srgbClr val="0070C0"/>
          </a:solidFill>
        </p:grpSpPr>
        <p:sp>
          <p:nvSpPr>
            <p:cNvPr id="1031" name="Rettangolo"/>
            <p:cNvSpPr/>
            <p:nvPr/>
          </p:nvSpPr>
          <p:spPr>
            <a:xfrm>
              <a:off x="-1" y="-1"/>
              <a:ext cx="8568954" cy="1152130"/>
            </a:xfrm>
            <a:prstGeom prst="rect">
              <a:avLst/>
            </a:prstGeom>
            <a:grpFill/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032" name="In questi casi occorre che il soggetto aspirante forfettario si liberi della partecipazione prima dell’inizio del periodo d’imposta"/>
            <p:cNvSpPr txBox="1"/>
            <p:nvPr/>
          </p:nvSpPr>
          <p:spPr>
            <a:xfrm>
              <a:off x="-1" y="252909"/>
              <a:ext cx="8568954" cy="646310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0" tIns="45710" rIns="45710" bIns="4571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it-IT" b="1" dirty="0"/>
                <a:t>In questi casi occorre che il soggetto aspirante forfettario si liberi della partecipazione prima dell’inizio del periodo d’imposta</a:t>
              </a:r>
            </a:p>
          </p:txBody>
        </p:sp>
      </p:grpSp>
      <p:grpSp>
        <p:nvGrpSpPr>
          <p:cNvPr id="3" name="Rettangolo 8"/>
          <p:cNvGrpSpPr/>
          <p:nvPr/>
        </p:nvGrpSpPr>
        <p:grpSpPr>
          <a:xfrm>
            <a:off x="323526" y="2204121"/>
            <a:ext cx="8568956" cy="1152501"/>
            <a:chOff x="-1" y="-1"/>
            <a:chExt cx="8568954" cy="1152500"/>
          </a:xfrm>
          <a:solidFill>
            <a:srgbClr val="0D8B7B"/>
          </a:solidFill>
        </p:grpSpPr>
        <p:sp>
          <p:nvSpPr>
            <p:cNvPr id="1034" name="Rettangolo"/>
            <p:cNvSpPr/>
            <p:nvPr/>
          </p:nvSpPr>
          <p:spPr>
            <a:xfrm>
              <a:off x="-1" y="-1"/>
              <a:ext cx="8568954" cy="1152500"/>
            </a:xfrm>
            <a:prstGeom prst="rect">
              <a:avLst/>
            </a:prstGeom>
            <a:grpFill/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035" name="Il possesso di quote in società di persone o imprese familiari e coniugali è comunque incompatibile con il regime forfettario e quindi non si deve attendere la fine dell’anno per stabilire o meno l’appartenenza al regime"/>
            <p:cNvSpPr txBox="1"/>
            <p:nvPr/>
          </p:nvSpPr>
          <p:spPr>
            <a:xfrm>
              <a:off x="-1" y="114595"/>
              <a:ext cx="8568954" cy="923308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0" tIns="45710" rIns="45710" bIns="4571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it-IT" b="1" dirty="0"/>
                <a:t>Il possesso di quote in società di persone o imprese familiari e coniugali è comunque incompatibile con il regime forfettario e quindi non si deve attendere la fine dell’anno per stabilire o meno l’appartenenza al regime</a:t>
              </a:r>
            </a:p>
          </p:txBody>
        </p:sp>
      </p:grpSp>
      <p:grpSp>
        <p:nvGrpSpPr>
          <p:cNvPr id="4" name="Rettangolo 10"/>
          <p:cNvGrpSpPr/>
          <p:nvPr/>
        </p:nvGrpSpPr>
        <p:grpSpPr>
          <a:xfrm>
            <a:off x="323526" y="4940796"/>
            <a:ext cx="8568956" cy="1224508"/>
            <a:chOff x="-1" y="0"/>
            <a:chExt cx="8568954" cy="1224506"/>
          </a:xfrm>
          <a:solidFill>
            <a:srgbClr val="0D8B7B"/>
          </a:solidFill>
        </p:grpSpPr>
        <p:sp>
          <p:nvSpPr>
            <p:cNvPr id="1037" name="Rettangolo"/>
            <p:cNvSpPr/>
            <p:nvPr/>
          </p:nvSpPr>
          <p:spPr>
            <a:xfrm>
              <a:off x="-1" y="0"/>
              <a:ext cx="8568954" cy="1224506"/>
            </a:xfrm>
            <a:prstGeom prst="rect">
              <a:avLst/>
            </a:prstGeom>
            <a:grpFill/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b="1" dirty="0"/>
            </a:p>
          </p:txBody>
        </p:sp>
        <p:sp>
          <p:nvSpPr>
            <p:cNvPr id="1038" name="Soltanto per l’anno 2019, in via del tutto eccezionale, la dismissione della partecipazione potrà avvenire entro il 31 dicembre senza che…"/>
            <p:cNvSpPr txBox="1"/>
            <p:nvPr/>
          </p:nvSpPr>
          <p:spPr>
            <a:xfrm>
              <a:off x="-1" y="150599"/>
              <a:ext cx="8568954" cy="923307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0" tIns="45710" rIns="45710" bIns="45710" numCol="1" anchor="ctr">
              <a:sp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lang="it-IT" b="1" dirty="0"/>
                <a:t>Soltanto per l’anno 2019, in via del tutto eccezionale, la dismissione della partecipazione potrà avvenire entro il 31 dicembre senza che </a:t>
              </a:r>
            </a:p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lang="it-IT" b="1" dirty="0"/>
                <a:t>ciò determini la fuoriuscita dal regime forfettario </a:t>
              </a:r>
            </a:p>
          </p:txBody>
        </p:sp>
      </p:grpSp>
      <p:grpSp>
        <p:nvGrpSpPr>
          <p:cNvPr id="5" name="Callout con freccia in giù 5"/>
          <p:cNvGrpSpPr/>
          <p:nvPr/>
        </p:nvGrpSpPr>
        <p:grpSpPr>
          <a:xfrm>
            <a:off x="323526" y="1141057"/>
            <a:ext cx="8568956" cy="919422"/>
            <a:chOff x="-1" y="0"/>
            <a:chExt cx="8568954" cy="919420"/>
          </a:xfrm>
        </p:grpSpPr>
        <p:sp>
          <p:nvSpPr>
            <p:cNvPr id="1041" name="Forma"/>
            <p:cNvSpPr/>
            <p:nvPr/>
          </p:nvSpPr>
          <p:spPr>
            <a:xfrm>
              <a:off x="-1" y="0"/>
              <a:ext cx="8568954" cy="91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4035"/>
                  </a:lnTo>
                  <a:lnTo>
                    <a:pt x="11090" y="14035"/>
                  </a:lnTo>
                  <a:lnTo>
                    <a:pt x="11090" y="16200"/>
                  </a:lnTo>
                  <a:lnTo>
                    <a:pt x="11379" y="16200"/>
                  </a:lnTo>
                  <a:lnTo>
                    <a:pt x="10800" y="21600"/>
                  </a:lnTo>
                  <a:lnTo>
                    <a:pt x="10221" y="16200"/>
                  </a:lnTo>
                  <a:lnTo>
                    <a:pt x="10510" y="16200"/>
                  </a:lnTo>
                  <a:lnTo>
                    <a:pt x="10510" y="14035"/>
                  </a:lnTo>
                  <a:lnTo>
                    <a:pt x="0" y="14035"/>
                  </a:lnTo>
                  <a:close/>
                </a:path>
              </a:pathLst>
            </a:custGeom>
            <a:solidFill>
              <a:srgbClr val="DE353A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2000"/>
            </a:p>
          </p:txBody>
        </p:sp>
        <p:sp>
          <p:nvSpPr>
            <p:cNvPr id="1042" name="Regime forfettario - 5"/>
            <p:cNvSpPr txBox="1"/>
            <p:nvPr/>
          </p:nvSpPr>
          <p:spPr>
            <a:xfrm>
              <a:off x="-1" y="98662"/>
              <a:ext cx="8568954" cy="4000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0" tIns="45710" rIns="45710" bIns="45710" numCol="1" anchor="ctr">
              <a:spAutoFit/>
            </a:bodyPr>
            <a:lstStyle>
              <a:lvl1pPr algn="ctr">
                <a:defRPr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sz="2000"/>
                <a:t>Regime forfettario - 5</a:t>
              </a:r>
            </a:p>
          </p:txBody>
        </p:sp>
      </p:grpSp>
      <p:sp>
        <p:nvSpPr>
          <p:cNvPr id="15" name="Titolo 1"/>
          <p:cNvSpPr txBox="1">
            <a:spLocks/>
          </p:cNvSpPr>
          <p:nvPr/>
        </p:nvSpPr>
        <p:spPr bwMode="auto">
          <a:xfrm>
            <a:off x="72008" y="274638"/>
            <a:ext cx="5508104" cy="34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000" dirty="0">
                <a:solidFill>
                  <a:srgbClr val="002060"/>
                </a:solidFill>
                <a:ea typeface="+mj-ea"/>
              </a:rPr>
              <a:t>I chiarimenti della Circolare n. 9/E/2019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286144637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395536" y="2422339"/>
            <a:ext cx="8424936" cy="100838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2" tIns="45711" rIns="91422" bIns="45711" anchor="ctr"/>
          <a:lstStyle/>
          <a:p>
            <a:pPr algn="ctr">
              <a:defRPr/>
            </a:pPr>
            <a:r>
              <a:rPr lang="it-IT" sz="2000" dirty="0">
                <a:latin typeface="Arial"/>
                <a:cs typeface="Arial"/>
                <a:sym typeface="Wingdings" pitchFamily="2" charset="2"/>
              </a:rPr>
              <a:t>Dal 2018 le imprese che ricevono sovvenzioni, contributi, incarichi retribuiti e comunque vantaggi economici di qualunque genere dalle Pubbliche Amministrazione e dalle società dalle stesse controllate</a:t>
            </a:r>
          </a:p>
        </p:txBody>
      </p:sp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395536" y="3718483"/>
            <a:ext cx="8424936" cy="100668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2" tIns="45711" rIns="91422" bIns="45711" anchor="ctr"/>
          <a:lstStyle/>
          <a:p>
            <a:pPr algn="ctr">
              <a:defRPr/>
            </a:pPr>
            <a:r>
              <a:rPr lang="it-IT" sz="2000" dirty="0">
                <a:latin typeface="Arial"/>
                <a:cs typeface="Arial"/>
                <a:sym typeface="Wingdings" pitchFamily="2" charset="2"/>
              </a:rPr>
              <a:t>Sono tenute a pubblicare tali importi </a:t>
            </a:r>
            <a:r>
              <a:rPr lang="it-IT" sz="2000" b="1" u="sng" dirty="0">
                <a:latin typeface="Arial"/>
                <a:cs typeface="Arial"/>
                <a:sym typeface="Wingdings" pitchFamily="2" charset="2"/>
              </a:rPr>
              <a:t>nella nota integrativa del bilancio di esercizio</a:t>
            </a:r>
            <a:r>
              <a:rPr lang="it-IT" sz="2000" dirty="0">
                <a:latin typeface="Arial"/>
                <a:cs typeface="Arial"/>
                <a:sym typeface="Wingdings" pitchFamily="2" charset="2"/>
              </a:rPr>
              <a:t> pena la restituzione delle somme ai soggetti eroganti </a:t>
            </a:r>
          </a:p>
        </p:txBody>
      </p:sp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395536" y="5014608"/>
            <a:ext cx="8424936" cy="100668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2" tIns="45711" rIns="91422" bIns="45711" anchor="ctr"/>
          <a:lstStyle/>
          <a:p>
            <a:pPr algn="ctr">
              <a:defRPr/>
            </a:pPr>
            <a:r>
              <a:rPr lang="it-IT" sz="2000" dirty="0">
                <a:latin typeface="Arial"/>
                <a:cs typeface="Arial"/>
                <a:sym typeface="Wingdings" pitchFamily="2" charset="2"/>
              </a:rPr>
              <a:t>Tale obbligo non sussiste ove l’importo delle sovvenzioni, contributi, incarichi retribuiti e comunque dei vantaggi economici di qualunque genere ricevuti dal soggetto beneficiario </a:t>
            </a:r>
            <a:r>
              <a:rPr lang="it-IT" sz="2000" b="1" u="sng" dirty="0">
                <a:latin typeface="Arial"/>
                <a:cs typeface="Arial"/>
                <a:sym typeface="Wingdings" pitchFamily="2" charset="2"/>
              </a:rPr>
              <a:t>sia inferiore a € 10.000</a:t>
            </a:r>
          </a:p>
        </p:txBody>
      </p:sp>
      <p:sp>
        <p:nvSpPr>
          <p:cNvPr id="112648" name="Rectangle 8"/>
          <p:cNvSpPr>
            <a:spLocks noChangeArrowheads="1"/>
          </p:cNvSpPr>
          <p:nvPr/>
        </p:nvSpPr>
        <p:spPr bwMode="auto">
          <a:xfrm>
            <a:off x="400943" y="1342219"/>
            <a:ext cx="8419529" cy="755624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2" tIns="45711" rIns="91422" bIns="45711" anchor="ctr"/>
          <a:lstStyle/>
          <a:p>
            <a:pPr algn="ctr">
              <a:defRPr/>
            </a:pPr>
            <a:r>
              <a:rPr lang="it-IT" sz="2000" dirty="0">
                <a:solidFill>
                  <a:schemeClr val="bg1"/>
                </a:solidFill>
                <a:latin typeface="Arial"/>
                <a:cs typeface="Arial"/>
              </a:rPr>
              <a:t>La legge annuale per il mercato e la concorrenza </a:t>
            </a:r>
          </a:p>
          <a:p>
            <a:pPr algn="ctr">
              <a:defRPr/>
            </a:pPr>
            <a:r>
              <a:rPr lang="it-IT" sz="2000" dirty="0">
                <a:solidFill>
                  <a:schemeClr val="bg1"/>
                </a:solidFill>
                <a:latin typeface="Arial"/>
                <a:cs typeface="Arial"/>
              </a:rPr>
              <a:t>ha introdotto un nuovo obbligo di informativa in Nota Integrativa </a:t>
            </a:r>
          </a:p>
        </p:txBody>
      </p:sp>
      <p:sp>
        <p:nvSpPr>
          <p:cNvPr id="87048" name="Text Box 9"/>
          <p:cNvSpPr txBox="1">
            <a:spLocks noChangeArrowheads="1"/>
          </p:cNvSpPr>
          <p:nvPr/>
        </p:nvSpPr>
        <p:spPr bwMode="auto">
          <a:xfrm>
            <a:off x="216024" y="205697"/>
            <a:ext cx="8244408" cy="414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6180" tIns="53089" rIns="106180" bIns="53089" anchor="ctr">
            <a:spAutoFit/>
          </a:bodyPr>
          <a:lstStyle/>
          <a:p>
            <a:pPr defTabSz="1062038"/>
            <a:r>
              <a:rPr lang="it-IT" sz="2000" dirty="0">
                <a:solidFill>
                  <a:srgbClr val="002060"/>
                </a:solidFill>
                <a:latin typeface="Arial"/>
                <a:cs typeface="Arial"/>
              </a:rPr>
              <a:t>Amministrazione trasparente (Art.1, commi 125-129 Legge 124/2017)</a:t>
            </a:r>
          </a:p>
        </p:txBody>
      </p:sp>
    </p:spTree>
    <p:extLst>
      <p:ext uri="{BB962C8B-B14F-4D97-AF65-F5344CB8AC3E}">
        <p14:creationId xmlns:p14="http://schemas.microsoft.com/office/powerpoint/2010/main" val="318465683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330200" y="1558728"/>
            <a:ext cx="8562280" cy="479041"/>
          </a:xfrm>
          <a:solidFill>
            <a:srgbClr val="0070C0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it-IT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CHIARIMENTI DELLA CIRCOLARE MIN.LAVORO N. 2 DELL’11/01/2019</a:t>
            </a:r>
          </a:p>
        </p:txBody>
      </p:sp>
      <p:sp>
        <p:nvSpPr>
          <p:cNvPr id="10" name="Segnaposto testo 3"/>
          <p:cNvSpPr>
            <a:spLocks noGrp="1"/>
          </p:cNvSpPr>
          <p:nvPr>
            <p:ph type="body" sz="quarter" idx="14"/>
          </p:nvPr>
        </p:nvSpPr>
        <p:spPr>
          <a:xfrm>
            <a:off x="323528" y="2278808"/>
            <a:ext cx="8568952" cy="1023707"/>
          </a:xfrm>
          <a:solidFill>
            <a:schemeClr val="bg1">
              <a:lumMod val="85000"/>
            </a:schemeClr>
          </a:solidFill>
          <a:ln w="28575">
            <a:solidFill>
              <a:srgbClr val="5B9BD5"/>
            </a:solidFill>
            <a:miter lim="800000"/>
            <a:headEnd/>
            <a:tailEnd/>
          </a:ln>
        </p:spPr>
        <p:txBody>
          <a:bodyPr anchor="t">
            <a:noAutofit/>
          </a:bodyPr>
          <a:lstStyle/>
          <a:p>
            <a:pPr algn="just">
              <a:spcBef>
                <a:spcPts val="0"/>
              </a:spcBef>
              <a:buFont typeface="Wingdings" charset="2"/>
              <a:buChar char="Ø"/>
            </a:pPr>
            <a:r>
              <a:rPr lang="it-IT" dirty="0"/>
              <a:t>Obbligo per </a:t>
            </a:r>
            <a:r>
              <a:rPr lang="it-IT" dirty="0" err="1"/>
              <a:t>Associaz</a:t>
            </a:r>
            <a:r>
              <a:rPr lang="it-IT" dirty="0"/>
              <a:t>., </a:t>
            </a:r>
            <a:r>
              <a:rPr lang="it-IT" dirty="0" err="1"/>
              <a:t>Fondaz</a:t>
            </a:r>
            <a:r>
              <a:rPr lang="it-IT" dirty="0"/>
              <a:t>. e </a:t>
            </a:r>
            <a:r>
              <a:rPr lang="it-IT" dirty="0" err="1"/>
              <a:t>Onlus</a:t>
            </a:r>
            <a:r>
              <a:rPr lang="it-IT" dirty="0"/>
              <a:t> di pubblicare </a:t>
            </a:r>
            <a:r>
              <a:rPr lang="it-IT" u="sng" dirty="0"/>
              <a:t>entro il 28/02</a:t>
            </a:r>
            <a:r>
              <a:rPr lang="it-IT" dirty="0"/>
              <a:t> sul proprio sito le informazioni su sovvenzioni, contributi, incarichi retribuiti e vantaggi economici di qualunque genere </a:t>
            </a:r>
            <a:r>
              <a:rPr lang="it-IT" u="sng" dirty="0"/>
              <a:t>ricevuti dal 2018</a:t>
            </a:r>
            <a:r>
              <a:rPr lang="it-IT" dirty="0"/>
              <a:t> dalle PP.AA.</a:t>
            </a:r>
          </a:p>
        </p:txBody>
      </p:sp>
      <p:sp>
        <p:nvSpPr>
          <p:cNvPr id="11" name="Segnaposto testo 3"/>
          <p:cNvSpPr>
            <a:spLocks noGrp="1"/>
          </p:cNvSpPr>
          <p:nvPr>
            <p:ph type="body" sz="quarter" idx="14"/>
          </p:nvPr>
        </p:nvSpPr>
        <p:spPr>
          <a:xfrm>
            <a:off x="333872" y="3646960"/>
            <a:ext cx="8558608" cy="1006176"/>
          </a:xfrm>
          <a:solidFill>
            <a:schemeClr val="bg1">
              <a:lumMod val="85000"/>
            </a:schemeClr>
          </a:solidFill>
          <a:ln w="28575">
            <a:solidFill>
              <a:srgbClr val="5B9BD5"/>
            </a:solidFill>
            <a:miter lim="800000"/>
            <a:headEnd/>
            <a:tailEnd/>
          </a:ln>
        </p:spPr>
        <p:txBody>
          <a:bodyPr anchor="t">
            <a:noAutofit/>
          </a:bodyPr>
          <a:lstStyle/>
          <a:p>
            <a:pPr algn="just">
              <a:spcBef>
                <a:spcPts val="0"/>
              </a:spcBef>
              <a:buFont typeface="Wingdings" charset="2"/>
              <a:buChar char="Ø"/>
            </a:pPr>
            <a:r>
              <a:rPr lang="it-IT" dirty="0"/>
              <a:t>Il criterio cui attenersi è quello di cassa, mentre il limite di € 10.000 va inteso cumulativamente, per cui andranno pubblicate tutte le singole somme che hanno concorso al superamento di detto limite nell’anno</a:t>
            </a:r>
          </a:p>
          <a:p>
            <a:pPr algn="just">
              <a:spcBef>
                <a:spcPts val="0"/>
              </a:spcBef>
              <a:buFont typeface="Wingdings" charset="2"/>
              <a:buChar char="Ø"/>
            </a:pPr>
            <a:endParaRPr lang="it-IT" dirty="0"/>
          </a:p>
        </p:txBody>
      </p:sp>
      <p:sp>
        <p:nvSpPr>
          <p:cNvPr id="12" name="Segnaposto testo 3"/>
          <p:cNvSpPr>
            <a:spLocks noGrp="1"/>
          </p:cNvSpPr>
          <p:nvPr>
            <p:ph type="body" sz="quarter" idx="14"/>
          </p:nvPr>
        </p:nvSpPr>
        <p:spPr>
          <a:xfrm>
            <a:off x="323528" y="5015112"/>
            <a:ext cx="8568952" cy="1006176"/>
          </a:xfrm>
          <a:solidFill>
            <a:schemeClr val="bg1">
              <a:lumMod val="85000"/>
            </a:schemeClr>
          </a:solidFill>
          <a:ln w="28575">
            <a:solidFill>
              <a:srgbClr val="5B9BD5"/>
            </a:solidFill>
            <a:miter lim="800000"/>
            <a:headEnd/>
            <a:tailEnd/>
          </a:ln>
        </p:spPr>
        <p:txBody>
          <a:bodyPr anchor="t">
            <a:normAutofit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it-IT" dirty="0"/>
              <a:t>La sanzione, in caso di mancata pubblicazione, che consiste nella </a:t>
            </a:r>
            <a:r>
              <a:rPr lang="it-IT" u="sng" dirty="0"/>
              <a:t>restituzione integrale del beneficio goduto</a:t>
            </a:r>
            <a:r>
              <a:rPr lang="it-IT" dirty="0"/>
              <a:t>, è da intendersi riferita esclusivamente alle imprese e non agli enti senza fine di lucro </a:t>
            </a: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947F01B6-58F3-644C-804D-23D8608C4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016" y="277705"/>
            <a:ext cx="8316416" cy="414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6180" tIns="53089" rIns="106180" bIns="53089" anchor="ctr">
            <a:spAutoFit/>
          </a:bodyPr>
          <a:lstStyle/>
          <a:p>
            <a:pPr defTabSz="1062038"/>
            <a:r>
              <a:rPr lang="it-IT" sz="2000" dirty="0">
                <a:solidFill>
                  <a:srgbClr val="002060"/>
                </a:solidFill>
                <a:latin typeface="Arial"/>
                <a:cs typeface="Arial"/>
              </a:rPr>
              <a:t>Amministrazione trasparente (Art.1, commi 125-129 Legge 124/2017)</a:t>
            </a:r>
          </a:p>
        </p:txBody>
      </p:sp>
    </p:spTree>
    <p:extLst>
      <p:ext uri="{BB962C8B-B14F-4D97-AF65-F5344CB8AC3E}">
        <p14:creationId xmlns:p14="http://schemas.microsoft.com/office/powerpoint/2010/main" val="45874995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testo 3"/>
          <p:cNvSpPr>
            <a:spLocks noGrp="1"/>
          </p:cNvSpPr>
          <p:nvPr>
            <p:ph type="body" sz="quarter" idx="14"/>
          </p:nvPr>
        </p:nvSpPr>
        <p:spPr>
          <a:xfrm>
            <a:off x="323528" y="2259342"/>
            <a:ext cx="8568952" cy="1089748"/>
          </a:xfrm>
          <a:solidFill>
            <a:schemeClr val="bg1">
              <a:lumMod val="85000"/>
            </a:schemeClr>
          </a:solidFill>
          <a:ln w="28575">
            <a:solidFill>
              <a:srgbClr val="5B9BD5"/>
            </a:solidFill>
            <a:miter lim="800000"/>
            <a:headEnd/>
            <a:tailEnd/>
          </a:ln>
        </p:spPr>
        <p:txBody>
          <a:bodyPr anchor="t">
            <a:noAutofit/>
          </a:bodyPr>
          <a:lstStyle/>
          <a:p>
            <a:pPr algn="just">
              <a:spcBef>
                <a:spcPts val="0"/>
              </a:spcBef>
              <a:buFont typeface="Wingdings" charset="2"/>
              <a:buChar char="Ø"/>
            </a:pPr>
            <a:r>
              <a:rPr lang="it-IT" dirty="0"/>
              <a:t>Per le Cooperative Sociali si intende prevalente l’obbligo di inserire tali informazioni nella nota integrativa al bilancio di esercizio piuttosto che l’obbligo di pubblicazione sul proprio sito internet </a:t>
            </a:r>
          </a:p>
        </p:txBody>
      </p:sp>
      <p:sp>
        <p:nvSpPr>
          <p:cNvPr id="11" name="Segnaposto testo 3"/>
          <p:cNvSpPr>
            <a:spLocks noGrp="1"/>
          </p:cNvSpPr>
          <p:nvPr>
            <p:ph type="body" sz="quarter" idx="14"/>
          </p:nvPr>
        </p:nvSpPr>
        <p:spPr>
          <a:xfrm>
            <a:off x="333872" y="3645024"/>
            <a:ext cx="8568952" cy="1152128"/>
          </a:xfrm>
          <a:solidFill>
            <a:schemeClr val="bg1">
              <a:lumMod val="85000"/>
            </a:schemeClr>
          </a:solidFill>
          <a:ln w="28575">
            <a:solidFill>
              <a:srgbClr val="5B9BD5"/>
            </a:solidFill>
            <a:miter lim="800000"/>
            <a:headEnd/>
            <a:tailEnd/>
          </a:ln>
        </p:spPr>
        <p:txBody>
          <a:bodyPr anchor="t">
            <a:normAutofit/>
          </a:bodyPr>
          <a:lstStyle/>
          <a:p>
            <a:pPr algn="just">
              <a:spcBef>
                <a:spcPts val="0"/>
              </a:spcBef>
              <a:buFont typeface="Wingdings" charset="2"/>
              <a:buChar char="Ø"/>
            </a:pPr>
            <a:r>
              <a:rPr lang="it-IT" dirty="0"/>
              <a:t>L’obbligo di pubblicazione comprende i corrispettivi per beni ceduti o servizi prestati, inclusi eventuali vantaggi non finanziari ma strumentali come nel caso dei comodati, </a:t>
            </a:r>
            <a:r>
              <a:rPr lang="it-IT" u="sng" dirty="0"/>
              <a:t>nonché l’eventuale contributo 5 per mille</a:t>
            </a:r>
            <a:r>
              <a:rPr lang="it-IT" dirty="0"/>
              <a:t> </a:t>
            </a:r>
          </a:p>
        </p:txBody>
      </p:sp>
      <p:sp>
        <p:nvSpPr>
          <p:cNvPr id="7" name="Segnaposto testo 3">
            <a:extLst>
              <a:ext uri="{FF2B5EF4-FFF2-40B4-BE49-F238E27FC236}">
                <a16:creationId xmlns:a16="http://schemas.microsoft.com/office/drawing/2014/main" id="{F573FECD-49AE-A34A-82C2-7C5C078A023C}"/>
              </a:ext>
            </a:extLst>
          </p:cNvPr>
          <p:cNvSpPr txBox="1">
            <a:spLocks/>
          </p:cNvSpPr>
          <p:nvPr/>
        </p:nvSpPr>
        <p:spPr>
          <a:xfrm>
            <a:off x="323528" y="5085184"/>
            <a:ext cx="8568952" cy="108012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5B9BD5"/>
            </a:solidFill>
            <a:miter lim="800000"/>
            <a:headEnd/>
            <a:tailEnd/>
          </a:ln>
        </p:spPr>
        <p:txBody>
          <a:bodyPr anchor="t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it-IT" dirty="0"/>
              <a:t>Infine si segnala che tali elementi informativi devono essere pubblicati sui siti internet, portali digitali, pagina </a:t>
            </a:r>
            <a:r>
              <a:rPr lang="it-IT" dirty="0" err="1"/>
              <a:t>Facebook</a:t>
            </a:r>
            <a:r>
              <a:rPr lang="it-IT" dirty="0"/>
              <a:t> ovvero sul portale digitale della rete associativa alla quale l’ente non commerciale aderisce</a:t>
            </a:r>
          </a:p>
        </p:txBody>
      </p:sp>
      <p:sp>
        <p:nvSpPr>
          <p:cNvPr id="13" name="Text Box 9">
            <a:extLst>
              <a:ext uri="{FF2B5EF4-FFF2-40B4-BE49-F238E27FC236}">
                <a16:creationId xmlns:a16="http://schemas.microsoft.com/office/drawing/2014/main" id="{CB75DCE6-C322-A44E-85DD-6E28B15E7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016" y="277705"/>
            <a:ext cx="8316416" cy="414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6180" tIns="53089" rIns="106180" bIns="53089" anchor="ctr">
            <a:spAutoFit/>
          </a:bodyPr>
          <a:lstStyle/>
          <a:p>
            <a:pPr defTabSz="1062038"/>
            <a:r>
              <a:rPr lang="it-IT" sz="2000" dirty="0">
                <a:solidFill>
                  <a:srgbClr val="002060"/>
                </a:solidFill>
                <a:latin typeface="Arial"/>
                <a:cs typeface="Arial"/>
              </a:rPr>
              <a:t>Amministrazione trasparente (Art.1, commi 125-129 Legge 124/2017)</a:t>
            </a:r>
          </a:p>
        </p:txBody>
      </p:sp>
      <p:sp>
        <p:nvSpPr>
          <p:cNvPr id="14" name="Titolo 1">
            <a:extLst>
              <a:ext uri="{FF2B5EF4-FFF2-40B4-BE49-F238E27FC236}">
                <a16:creationId xmlns:a16="http://schemas.microsoft.com/office/drawing/2014/main" id="{286F975C-35BF-2B46-96D8-39B585DCF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0" y="1412776"/>
            <a:ext cx="8490272" cy="616173"/>
          </a:xfrm>
          <a:solidFill>
            <a:srgbClr val="0070C0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it-IT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CHIARIMENTI DELLA CIRCOLARE MIN.LAVORO N. 2 DELL’11/01/2019</a:t>
            </a:r>
          </a:p>
        </p:txBody>
      </p:sp>
    </p:spTree>
    <p:extLst>
      <p:ext uri="{BB962C8B-B14F-4D97-AF65-F5344CB8AC3E}">
        <p14:creationId xmlns:p14="http://schemas.microsoft.com/office/powerpoint/2010/main" val="42049704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250825" y="3070920"/>
            <a:ext cx="4249738" cy="1078160"/>
          </a:xfrm>
          <a:prstGeom prst="rect">
            <a:avLst/>
          </a:prstGeom>
          <a:solidFill>
            <a:srgbClr val="DFF5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/>
            <a:r>
              <a:rPr lang="it-IT" sz="1900" dirty="0"/>
              <a:t>Le novità previste dalla legislazione speciale in materia di benefici apportati da parte delle PP.AA.</a:t>
            </a:r>
            <a:endParaRPr lang="it-IT" sz="1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4787900" y="3070920"/>
            <a:ext cx="4176713" cy="1078160"/>
          </a:xfrm>
          <a:prstGeom prst="rect">
            <a:avLst/>
          </a:prstGeom>
          <a:solidFill>
            <a:srgbClr val="DFF5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/>
            <a:r>
              <a:rPr lang="it-IT" sz="1900" dirty="0"/>
              <a:t>potrebbero essere cause per il rinvio dell’approvazione del bilancio da parte dell’assemblea dei soci</a:t>
            </a:r>
            <a:endParaRPr lang="it-IT" sz="1900" dirty="0"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251520" y="1556792"/>
            <a:ext cx="8712968" cy="1006128"/>
          </a:xfrm>
          <a:prstGeom prst="rect">
            <a:avLst/>
          </a:prstGeom>
          <a:solidFill>
            <a:srgbClr val="8CC9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367" tIns="45684" rIns="91367" bIns="45684" anchor="ctr"/>
          <a:lstStyle/>
          <a:p>
            <a:pPr algn="ctr"/>
            <a:r>
              <a:rPr lang="it-IT" sz="22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In data 21 febbraio 2019 il </a:t>
            </a:r>
            <a:r>
              <a:rPr lang="it-IT" sz="2200" dirty="0" err="1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Cndcec</a:t>
            </a:r>
            <a:r>
              <a:rPr lang="it-IT" sz="22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 ha comunicato che </a:t>
            </a:r>
          </a:p>
        </p:txBody>
      </p:sp>
      <p:cxnSp>
        <p:nvCxnSpPr>
          <p:cNvPr id="184325" name="AutoShape 5"/>
          <p:cNvCxnSpPr>
            <a:cxnSpLocks noChangeShapeType="1"/>
            <a:stCxn id="184324" idx="2"/>
            <a:endCxn id="184322" idx="0"/>
          </p:cNvCxnSpPr>
          <p:nvPr/>
        </p:nvCxnSpPr>
        <p:spPr bwMode="auto">
          <a:xfrm rot="5400000">
            <a:off x="3237849" y="1700765"/>
            <a:ext cx="508000" cy="223231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84326" name="AutoShape 6"/>
          <p:cNvCxnSpPr>
            <a:cxnSpLocks noChangeShapeType="1"/>
            <a:stCxn id="184324" idx="2"/>
            <a:endCxn id="184323" idx="0"/>
          </p:cNvCxnSpPr>
          <p:nvPr/>
        </p:nvCxnSpPr>
        <p:spPr bwMode="auto">
          <a:xfrm rot="16200000" flipH="1">
            <a:off x="5488130" y="1682793"/>
            <a:ext cx="508000" cy="2268253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84327" name="AutoShape 7"/>
          <p:cNvCxnSpPr>
            <a:cxnSpLocks noChangeShapeType="1"/>
          </p:cNvCxnSpPr>
          <p:nvPr/>
        </p:nvCxnSpPr>
        <p:spPr bwMode="auto">
          <a:xfrm>
            <a:off x="6876256" y="4149080"/>
            <a:ext cx="1588" cy="431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4328" name="Rectangle 8"/>
          <p:cNvSpPr>
            <a:spLocks noChangeArrowheads="1"/>
          </p:cNvSpPr>
          <p:nvPr/>
        </p:nvSpPr>
        <p:spPr bwMode="auto">
          <a:xfrm>
            <a:off x="7524328" y="6381328"/>
            <a:ext cx="352425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40" tIns="45670" rIns="91340" bIns="45670" anchor="ctr"/>
          <a:lstStyle/>
          <a:p>
            <a:pPr algn="ctr"/>
            <a:endParaRPr lang="it-IT" sz="1000" dirty="0">
              <a:latin typeface="Univers 47 CondensedLight"/>
            </a:endParaRPr>
          </a:p>
        </p:txBody>
      </p:sp>
      <p:sp>
        <p:nvSpPr>
          <p:cNvPr id="184329" name="Rectangle 9"/>
          <p:cNvSpPr>
            <a:spLocks noChangeArrowheads="1"/>
          </p:cNvSpPr>
          <p:nvPr/>
        </p:nvSpPr>
        <p:spPr bwMode="auto">
          <a:xfrm>
            <a:off x="251520" y="4581128"/>
            <a:ext cx="8712968" cy="1077912"/>
          </a:xfrm>
          <a:prstGeom prst="rect">
            <a:avLst/>
          </a:prstGeom>
          <a:solidFill>
            <a:srgbClr val="DFF5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>
              <a:lnSpc>
                <a:spcPct val="120000"/>
              </a:lnSpc>
            </a:pPr>
            <a:r>
              <a:rPr lang="it-IT" sz="2000" dirty="0"/>
              <a:t>L’approvazione del bilancio potrà slittare dal 120^ al180^ giorno successivo alla chiusura dell’esercizio qualora lo statuto sociale contenga tale facoltà </a:t>
            </a:r>
            <a:endParaRPr lang="it-IT" sz="2000" dirty="0"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cxnSp>
        <p:nvCxnSpPr>
          <p:cNvPr id="184330" name="AutoShape 10"/>
          <p:cNvCxnSpPr>
            <a:cxnSpLocks noChangeShapeType="1"/>
          </p:cNvCxnSpPr>
          <p:nvPr/>
        </p:nvCxnSpPr>
        <p:spPr bwMode="auto">
          <a:xfrm>
            <a:off x="2338164" y="4149080"/>
            <a:ext cx="1588" cy="431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" name="Text Box 9">
            <a:extLst>
              <a:ext uri="{FF2B5EF4-FFF2-40B4-BE49-F238E27FC236}">
                <a16:creationId xmlns:a16="http://schemas.microsoft.com/office/drawing/2014/main" id="{544F965A-1E46-5545-8F01-D9914B458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016" y="277705"/>
            <a:ext cx="8244408" cy="414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6180" tIns="53089" rIns="106180" bIns="53089" anchor="ctr">
            <a:spAutoFit/>
          </a:bodyPr>
          <a:lstStyle/>
          <a:p>
            <a:pPr defTabSz="1062038"/>
            <a:r>
              <a:rPr lang="it-IT" sz="2000" dirty="0">
                <a:solidFill>
                  <a:srgbClr val="002060"/>
                </a:solidFill>
                <a:latin typeface="Arial"/>
                <a:cs typeface="Arial"/>
              </a:rPr>
              <a:t>Amministrazione trasparente (Art.1, commi 125-129 Legge 124/2017)</a:t>
            </a:r>
          </a:p>
        </p:txBody>
      </p:sp>
    </p:spTree>
    <p:extLst>
      <p:ext uri="{BB962C8B-B14F-4D97-AF65-F5344CB8AC3E}">
        <p14:creationId xmlns:p14="http://schemas.microsoft.com/office/powerpoint/2010/main" val="156053463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39552" y="2119034"/>
            <a:ext cx="8009464" cy="949926"/>
          </a:xfrm>
          <a:prstGeom prst="rect">
            <a:avLst/>
          </a:prstGeom>
          <a:solidFill>
            <a:srgbClr val="0070C0"/>
          </a:solidFill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it-IT" dirty="0">
                <a:solidFill>
                  <a:schemeClr val="bg1"/>
                </a:solidFill>
                <a:latin typeface="Arial"/>
                <a:cs typeface="Arial"/>
              </a:rPr>
              <a:t>La norma cita soltanto le perdite relative agli anni 2017 e successivi ma è evidente che un’impresa potrebbe avere registrato perdite non ancora compensate anche negli anni pregressi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618D5A1-41E6-634D-A2A6-1FB064109E0F}"/>
              </a:ext>
            </a:extLst>
          </p:cNvPr>
          <p:cNvSpPr/>
          <p:nvPr/>
        </p:nvSpPr>
        <p:spPr>
          <a:xfrm>
            <a:off x="543665" y="3284984"/>
            <a:ext cx="8005114" cy="986168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it-IT" dirty="0">
                <a:solidFill>
                  <a:srgbClr val="002060"/>
                </a:solidFill>
                <a:latin typeface="Arial"/>
                <a:cs typeface="Arial"/>
              </a:rPr>
              <a:t>Nel caso simile dei soggetti </a:t>
            </a:r>
            <a:r>
              <a:rPr lang="it-IT" dirty="0" err="1">
                <a:solidFill>
                  <a:srgbClr val="002060"/>
                </a:solidFill>
                <a:latin typeface="Arial"/>
                <a:cs typeface="Arial"/>
              </a:rPr>
              <a:t>Ires</a:t>
            </a:r>
            <a:r>
              <a:rPr lang="it-IT" dirty="0">
                <a:solidFill>
                  <a:srgbClr val="002060"/>
                </a:solidFill>
                <a:latin typeface="Arial"/>
                <a:cs typeface="Arial"/>
              </a:rPr>
              <a:t>, la Circolare 53/E/2011 dispose l’estensione delle nuove regole anche alle perdite pregresse che alla data di entrata in vigore della nuova norma fossero ancora utilizzabili  </a:t>
            </a:r>
          </a:p>
        </p:txBody>
      </p:sp>
      <p:sp>
        <p:nvSpPr>
          <p:cNvPr id="3" name="Callout con freccia in giù 2">
            <a:extLst>
              <a:ext uri="{FF2B5EF4-FFF2-40B4-BE49-F238E27FC236}">
                <a16:creationId xmlns:a16="http://schemas.microsoft.com/office/drawing/2014/main" id="{D3FA2069-1B1D-E14C-A5D6-08CBB5539355}"/>
              </a:ext>
            </a:extLst>
          </p:cNvPr>
          <p:cNvSpPr/>
          <p:nvPr/>
        </p:nvSpPr>
        <p:spPr>
          <a:xfrm>
            <a:off x="2500344" y="980728"/>
            <a:ext cx="3808820" cy="1015206"/>
          </a:xfrm>
          <a:prstGeom prst="downArrowCallout">
            <a:avLst/>
          </a:prstGeom>
          <a:solidFill>
            <a:srgbClr val="405C58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Perdite anni pregressi in regime di contabilità ordinaria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A618D5A1-41E6-634D-A2A6-1FB064109E0F}"/>
              </a:ext>
            </a:extLst>
          </p:cNvPr>
          <p:cNvSpPr/>
          <p:nvPr/>
        </p:nvSpPr>
        <p:spPr>
          <a:xfrm>
            <a:off x="549896" y="4509120"/>
            <a:ext cx="8005114" cy="986168"/>
          </a:xfrm>
          <a:prstGeom prst="rect">
            <a:avLst/>
          </a:prstGeom>
          <a:solidFill>
            <a:srgbClr val="0070C0"/>
          </a:solidFill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it-IT" dirty="0">
                <a:solidFill>
                  <a:schemeClr val="bg1"/>
                </a:solidFill>
                <a:latin typeface="Arial"/>
                <a:cs typeface="Arial"/>
              </a:rPr>
              <a:t>Tale precedente porta a ritenere che le perdite pregresse e non prescritte (quindi dal 2013 al 2017) </a:t>
            </a:r>
            <a:r>
              <a:rPr lang="it-IT" u="sng" dirty="0">
                <a:solidFill>
                  <a:schemeClr val="bg1"/>
                </a:solidFill>
                <a:latin typeface="Arial"/>
                <a:cs typeface="Arial"/>
              </a:rPr>
              <a:t>registrate in regime di contabilità ordinaria</a:t>
            </a:r>
            <a:r>
              <a:rPr lang="it-IT" dirty="0">
                <a:solidFill>
                  <a:schemeClr val="bg1"/>
                </a:solidFill>
                <a:latin typeface="Arial"/>
                <a:cs typeface="Arial"/>
              </a:rPr>
              <a:t>, entrano nel nuovo regime di riporto illimitato nel tempo</a:t>
            </a:r>
          </a:p>
        </p:txBody>
      </p:sp>
      <p:sp>
        <p:nvSpPr>
          <p:cNvPr id="8" name="Segnaposto testo 3">
            <a:extLst>
              <a:ext uri="{FF2B5EF4-FFF2-40B4-BE49-F238E27FC236}">
                <a16:creationId xmlns:a16="http://schemas.microsoft.com/office/drawing/2014/main" id="{FB67D93B-2FB3-B64E-AE31-DF786CA77396}"/>
              </a:ext>
            </a:extLst>
          </p:cNvPr>
          <p:cNvSpPr txBox="1">
            <a:spLocks/>
          </p:cNvSpPr>
          <p:nvPr/>
        </p:nvSpPr>
        <p:spPr bwMode="auto">
          <a:xfrm>
            <a:off x="107505" y="259309"/>
            <a:ext cx="561662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 fontAlgn="auto">
              <a:spcAft>
                <a:spcPts val="0"/>
              </a:spcAft>
            </a:pPr>
            <a:r>
              <a:rPr lang="it-IT" sz="2000" dirty="0">
                <a:solidFill>
                  <a:srgbClr val="000090"/>
                </a:solidFill>
                <a:ea typeface="+mj-ea"/>
              </a:rPr>
              <a:t>Il riporto delle perdite dei soggetti semplificati</a:t>
            </a:r>
          </a:p>
        </p:txBody>
      </p:sp>
      <p:sp>
        <p:nvSpPr>
          <p:cNvPr id="4" name="Fumetto 4 3">
            <a:extLst>
              <a:ext uri="{FF2B5EF4-FFF2-40B4-BE49-F238E27FC236}">
                <a16:creationId xmlns:a16="http://schemas.microsoft.com/office/drawing/2014/main" id="{C359D99C-6B8D-4A49-A41F-52232896DB39}"/>
              </a:ext>
            </a:extLst>
          </p:cNvPr>
          <p:cNvSpPr/>
          <p:nvPr/>
        </p:nvSpPr>
        <p:spPr>
          <a:xfrm>
            <a:off x="3513584" y="5624664"/>
            <a:ext cx="3866728" cy="972688"/>
          </a:xfrm>
          <a:prstGeom prst="cloudCallout">
            <a:avLst>
              <a:gd name="adj1" fmla="val 69022"/>
              <a:gd name="adj2" fmla="val -88917"/>
            </a:avLst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820"/>
              </a:lnSpc>
            </a:pPr>
            <a:r>
              <a:rPr lang="it-IT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Circolare 8/E/2019 ha confermato tale impostazione </a:t>
            </a:r>
          </a:p>
        </p:txBody>
      </p:sp>
    </p:spTree>
    <p:extLst>
      <p:ext uri="{BB962C8B-B14F-4D97-AF65-F5344CB8AC3E}">
        <p14:creationId xmlns:p14="http://schemas.microsoft.com/office/powerpoint/2010/main" val="392834352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250825" y="2134816"/>
            <a:ext cx="4249738" cy="1296442"/>
          </a:xfrm>
          <a:prstGeom prst="rect">
            <a:avLst/>
          </a:prstGeom>
          <a:solidFill>
            <a:srgbClr val="DFF5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/>
            <a:r>
              <a:rPr lang="it-IT" sz="1900" dirty="0">
                <a:latin typeface="Arial" pitchFamily="34" charset="0"/>
                <a:cs typeface="Arial" pitchFamily="34" charset="0"/>
              </a:rPr>
              <a:t>Gli enti non commerciali dovranno pubblicare le informazioni sul proprio sito internet </a:t>
            </a:r>
            <a:r>
              <a:rPr lang="it-IT" sz="1900" u="sng" dirty="0">
                <a:latin typeface="Arial" pitchFamily="34" charset="0"/>
                <a:cs typeface="Arial" pitchFamily="34" charset="0"/>
              </a:rPr>
              <a:t>entro il 30 giugno</a:t>
            </a:r>
            <a:r>
              <a:rPr lang="it-IT" sz="1900" dirty="0">
                <a:latin typeface="Arial" pitchFamily="34" charset="0"/>
                <a:cs typeface="Arial" pitchFamily="34" charset="0"/>
              </a:rPr>
              <a:t> di ogni anno (non più entro il 28 febbraio)</a:t>
            </a:r>
          </a:p>
        </p:txBody>
      </p:sp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4787900" y="2134816"/>
            <a:ext cx="4176713" cy="1296442"/>
          </a:xfrm>
          <a:prstGeom prst="rect">
            <a:avLst/>
          </a:prstGeom>
          <a:solidFill>
            <a:srgbClr val="DFF5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/>
            <a:r>
              <a:rPr lang="it-IT" sz="1900" dirty="0">
                <a:latin typeface="Arial" pitchFamily="34" charset="0"/>
                <a:cs typeface="Arial" pitchFamily="34" charset="0"/>
                <a:sym typeface="Wingdings" pitchFamily="2" charset="2"/>
              </a:rPr>
              <a:t>Viene chiarito che gli obblighi di informativa riguardano i contributi </a:t>
            </a:r>
            <a:r>
              <a:rPr lang="it-IT" sz="1900" u="sng" dirty="0">
                <a:latin typeface="Arial" pitchFamily="34" charset="0"/>
                <a:cs typeface="Arial" pitchFamily="34" charset="0"/>
                <a:sym typeface="Wingdings" pitchFamily="2" charset="2"/>
              </a:rPr>
              <a:t>non aventi carattere generale e privi di natura corrispettiva o risarcitoria</a:t>
            </a:r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251520" y="1196752"/>
            <a:ext cx="8712968" cy="430064"/>
          </a:xfrm>
          <a:prstGeom prst="rect">
            <a:avLst/>
          </a:prstGeom>
          <a:solidFill>
            <a:srgbClr val="8CC9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367" tIns="45684" rIns="91367" bIns="45684" anchor="ctr"/>
          <a:lstStyle/>
          <a:p>
            <a:pPr algn="ctr"/>
            <a:r>
              <a:rPr lang="it-IT" sz="22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Le novità apportate dal Decreto Crescita </a:t>
            </a:r>
          </a:p>
        </p:txBody>
      </p:sp>
      <p:cxnSp>
        <p:nvCxnSpPr>
          <p:cNvPr id="184325" name="AutoShape 5"/>
          <p:cNvCxnSpPr>
            <a:cxnSpLocks noChangeShapeType="1"/>
            <a:stCxn id="184324" idx="2"/>
            <a:endCxn id="184322" idx="0"/>
          </p:cNvCxnSpPr>
          <p:nvPr/>
        </p:nvCxnSpPr>
        <p:spPr bwMode="auto">
          <a:xfrm rot="5400000">
            <a:off x="3237849" y="764661"/>
            <a:ext cx="508000" cy="223231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84326" name="AutoShape 6"/>
          <p:cNvCxnSpPr>
            <a:cxnSpLocks noChangeShapeType="1"/>
            <a:stCxn id="184324" idx="2"/>
            <a:endCxn id="184323" idx="0"/>
          </p:cNvCxnSpPr>
          <p:nvPr/>
        </p:nvCxnSpPr>
        <p:spPr bwMode="auto">
          <a:xfrm rot="16200000" flipH="1">
            <a:off x="5488130" y="746689"/>
            <a:ext cx="508000" cy="2268253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84327" name="AutoShape 7"/>
          <p:cNvCxnSpPr>
            <a:cxnSpLocks noChangeShapeType="1"/>
          </p:cNvCxnSpPr>
          <p:nvPr/>
        </p:nvCxnSpPr>
        <p:spPr bwMode="auto">
          <a:xfrm>
            <a:off x="6876256" y="3429000"/>
            <a:ext cx="2386" cy="43204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4328" name="Rectangle 8"/>
          <p:cNvSpPr>
            <a:spLocks noChangeArrowheads="1"/>
          </p:cNvSpPr>
          <p:nvPr/>
        </p:nvSpPr>
        <p:spPr bwMode="auto">
          <a:xfrm>
            <a:off x="7524328" y="6381328"/>
            <a:ext cx="352425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40" tIns="45670" rIns="91340" bIns="45670" anchor="ctr"/>
          <a:lstStyle/>
          <a:p>
            <a:pPr algn="ctr"/>
            <a:endParaRPr lang="it-IT" sz="1000" dirty="0">
              <a:latin typeface="Univers 47 CondensedLight"/>
            </a:endParaRPr>
          </a:p>
        </p:txBody>
      </p:sp>
      <p:sp>
        <p:nvSpPr>
          <p:cNvPr id="184329" name="Rectangle 9"/>
          <p:cNvSpPr>
            <a:spLocks noChangeArrowheads="1"/>
          </p:cNvSpPr>
          <p:nvPr/>
        </p:nvSpPr>
        <p:spPr bwMode="auto">
          <a:xfrm>
            <a:off x="251520" y="3861048"/>
            <a:ext cx="8712968" cy="1008112"/>
          </a:xfrm>
          <a:prstGeom prst="rect">
            <a:avLst/>
          </a:prstGeom>
          <a:solidFill>
            <a:srgbClr val="DFF5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67" tIns="45684" rIns="91367" bIns="45684" anchor="ctr"/>
          <a:lstStyle/>
          <a:p>
            <a:pPr algn="ctr"/>
            <a:r>
              <a:rPr lang="it-IT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I soggetti non tenuti alla nota integrativa (</a:t>
            </a:r>
            <a:r>
              <a:rPr lang="it-IT" sz="2000" u="sng" dirty="0">
                <a:latin typeface="Arial" pitchFamily="34" charset="0"/>
                <a:cs typeface="Arial" pitchFamily="34" charset="0"/>
                <a:sym typeface="Wingdings" pitchFamily="2" charset="2"/>
              </a:rPr>
              <a:t>micro imprese, società di persone e ditte)</a:t>
            </a:r>
            <a:r>
              <a:rPr lang="it-IT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 assolvono all’obbligo mediante pubblicazione (sempre entro il 30 giugno) delle informazioni sui propri siti Internet o portali digitali</a:t>
            </a:r>
          </a:p>
        </p:txBody>
      </p:sp>
      <p:cxnSp>
        <p:nvCxnSpPr>
          <p:cNvPr id="184330" name="AutoShape 10"/>
          <p:cNvCxnSpPr>
            <a:cxnSpLocks noChangeShapeType="1"/>
          </p:cNvCxnSpPr>
          <p:nvPr/>
        </p:nvCxnSpPr>
        <p:spPr bwMode="auto">
          <a:xfrm>
            <a:off x="2339752" y="3429000"/>
            <a:ext cx="798" cy="43204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" name="Text Box 9">
            <a:extLst>
              <a:ext uri="{FF2B5EF4-FFF2-40B4-BE49-F238E27FC236}">
                <a16:creationId xmlns:a16="http://schemas.microsoft.com/office/drawing/2014/main" id="{544F965A-1E46-5545-8F01-D9914B458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08" y="205697"/>
            <a:ext cx="8172400" cy="414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6180" tIns="53089" rIns="106180" bIns="53089" anchor="ctr">
            <a:spAutoFit/>
          </a:bodyPr>
          <a:lstStyle/>
          <a:p>
            <a:pPr defTabSz="1062038"/>
            <a:r>
              <a:rPr lang="it-IT" sz="2000" dirty="0">
                <a:solidFill>
                  <a:srgbClr val="002060"/>
                </a:solidFill>
                <a:latin typeface="Arial"/>
                <a:cs typeface="Arial"/>
              </a:rPr>
              <a:t>Amministrazione trasparente (Art.1, commi 125-129 Legge 124/2017)</a:t>
            </a:r>
          </a:p>
        </p:txBody>
      </p:sp>
      <p:sp>
        <p:nvSpPr>
          <p:cNvPr id="9" name="Interruzione 8">
            <a:extLst>
              <a:ext uri="{FF2B5EF4-FFF2-40B4-BE49-F238E27FC236}">
                <a16:creationId xmlns:a16="http://schemas.microsoft.com/office/drawing/2014/main" id="{14FF6015-EDBF-BF44-97DE-7FA90DB25036}"/>
              </a:ext>
            </a:extLst>
          </p:cNvPr>
          <p:cNvSpPr/>
          <p:nvPr/>
        </p:nvSpPr>
        <p:spPr>
          <a:xfrm>
            <a:off x="179512" y="5157192"/>
            <a:ext cx="8784976" cy="1224136"/>
          </a:xfrm>
          <a:prstGeom prst="flowChartTermina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Viene introdotta, </a:t>
            </a:r>
            <a:r>
              <a:rPr lang="it-IT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decorrenza 2020</a:t>
            </a:r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la sanzione dell’1% degli importi ricevuti, con un minimo di € 2.000, in caso di inosservanza dell’obbligo di pubblicazione con restituzione integrale dei benefici in caso di persistente inadempimento oltre i 90 giorni</a:t>
            </a:r>
          </a:p>
        </p:txBody>
      </p:sp>
    </p:spTree>
    <p:extLst>
      <p:ext uri="{BB962C8B-B14F-4D97-AF65-F5344CB8AC3E}">
        <p14:creationId xmlns:p14="http://schemas.microsoft.com/office/powerpoint/2010/main" val="1466052947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A2D566C4-B739-814E-B0CF-5039DF29A0AE}"/>
              </a:ext>
            </a:extLst>
          </p:cNvPr>
          <p:cNvSpPr/>
          <p:nvPr/>
        </p:nvSpPr>
        <p:spPr>
          <a:xfrm>
            <a:off x="323528" y="2924944"/>
            <a:ext cx="8568952" cy="11521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ts val="2400"/>
              </a:lnSpc>
            </a:pPr>
            <a:r>
              <a:rPr lang="it-IT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 farmacisti potranno ottemperare all’obbligo di trasmissione telematica dei corrispettivi mediante gli strumenti e i canali telematici oggi utilizzati per l’invio dei dati al Sistema Tessera Sanitaria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8B9C246-EA77-D641-BBC4-FF716A0EBF9F}"/>
              </a:ext>
            </a:extLst>
          </p:cNvPr>
          <p:cNvSpPr/>
          <p:nvPr/>
        </p:nvSpPr>
        <p:spPr>
          <a:xfrm>
            <a:off x="323528" y="1268760"/>
            <a:ext cx="8568952" cy="115249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ts val="2400"/>
              </a:lnSpc>
              <a:defRPr/>
            </a:pPr>
            <a:r>
              <a:rPr lang="it-IT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 contribuenti con volume d’affari 2018 superiore a € 400.000 saranno obbligati alla trasmissione telematica dei corrispettivi giornalieri con decorrenza dall’01/07/2019, mentre tutti gli altri dall’01/01/2020 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78274B05-033A-444F-B2CC-DBC0E8468DB7}"/>
              </a:ext>
            </a:extLst>
          </p:cNvPr>
          <p:cNvSpPr/>
          <p:nvPr/>
        </p:nvSpPr>
        <p:spPr>
          <a:xfrm>
            <a:off x="323528" y="4652766"/>
            <a:ext cx="8568952" cy="115249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ts val="2400"/>
              </a:lnSpc>
              <a:defRPr/>
            </a:pPr>
            <a:r>
              <a:rPr lang="it-IT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 trasmissione giornaliera degli incassi dovrà avvenire direttamente dal Registratore Telematico </a:t>
            </a:r>
            <a:r>
              <a:rPr lang="it-IT" sz="200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RT </a:t>
            </a:r>
            <a:r>
              <a:rPr lang="it-IT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previamente censito e collegato con l’Agenzia e </a:t>
            </a:r>
            <a:r>
              <a:rPr lang="it-IT" sz="2000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non sarà più obbligatoria la tenuta del registro corrispettivi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44016" y="277705"/>
            <a:ext cx="6876256" cy="414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6180" tIns="53089" rIns="106180" bIns="53089" anchor="ctr">
            <a:spAutoFit/>
          </a:bodyPr>
          <a:lstStyle/>
          <a:p>
            <a:pPr algn="just" defTabSz="1062038" eaLnBrk="1" hangingPunct="1"/>
            <a:r>
              <a:rPr lang="it-IT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 trasmissione telematica dei corrispettivi</a:t>
            </a:r>
          </a:p>
        </p:txBody>
      </p:sp>
    </p:spTree>
    <p:extLst>
      <p:ext uri="{BB962C8B-B14F-4D97-AF65-F5344CB8AC3E}">
        <p14:creationId xmlns:p14="http://schemas.microsoft.com/office/powerpoint/2010/main" val="106451549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16024" y="349713"/>
            <a:ext cx="5436096" cy="414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6180" tIns="53089" rIns="106180" bIns="53089" anchor="ctr">
            <a:spAutoFit/>
          </a:bodyPr>
          <a:lstStyle/>
          <a:p>
            <a:pPr algn="just" defTabSz="1062038" eaLnBrk="1" hangingPunct="1"/>
            <a:r>
              <a:rPr lang="it-IT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 trasmissione telematica dei corrispettivi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D156482-67C5-FA4D-B2D0-9E2F3E89B701}"/>
              </a:ext>
            </a:extLst>
          </p:cNvPr>
          <p:cNvSpPr txBox="1"/>
          <p:nvPr/>
        </p:nvSpPr>
        <p:spPr>
          <a:xfrm>
            <a:off x="323528" y="1628800"/>
            <a:ext cx="8568952" cy="11521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rgbClr val="00206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 eaLnBrk="1" hangingPunct="1">
              <a:lnSpc>
                <a:spcPts val="2600"/>
              </a:lnSpc>
              <a:spcAft>
                <a:spcPct val="35000"/>
              </a:spcAft>
            </a:pPr>
            <a:r>
              <a:rPr lang="it-IT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Nel 2019 e 2020, per l’acquisto o l’adattamento dei misuratori fiscali ai nuovi obblighi di trasmissione, verrà concesso un credito d’imposta pari al 50% del costo di acquisto o di adattamento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77EBA711-335A-6E4E-AA92-62705DF6965D}"/>
              </a:ext>
            </a:extLst>
          </p:cNvPr>
          <p:cNvSpPr/>
          <p:nvPr/>
        </p:nvSpPr>
        <p:spPr>
          <a:xfrm>
            <a:off x="323528" y="3212976"/>
            <a:ext cx="8568952" cy="11524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ts val="2600"/>
              </a:lnSpc>
              <a:defRPr/>
            </a:pPr>
            <a:r>
              <a:rPr lang="it-IT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Il credito d’imposta non potrà eccedere € 250 per l’acquisto (da effettuarsi con metodo tracciato) del misuratore fiscale nuovo ed € 50 per l’adattamento di quello già posseduto 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AD16902-63FD-D145-9625-FD56776AC3F9}"/>
              </a:ext>
            </a:extLst>
          </p:cNvPr>
          <p:cNvSpPr txBox="1"/>
          <p:nvPr/>
        </p:nvSpPr>
        <p:spPr>
          <a:xfrm>
            <a:off x="323528" y="4797522"/>
            <a:ext cx="8568952" cy="12237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rgbClr val="00206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 eaLnBrk="1" hangingPunct="1">
              <a:lnSpc>
                <a:spcPts val="2600"/>
              </a:lnSpc>
              <a:spcAft>
                <a:spcPct val="35000"/>
              </a:spcAft>
            </a:pPr>
            <a:r>
              <a:rPr lang="it-IT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Il credito d’imposta sarà concesso direttamente all’acquirente che lo potrà utilizzare in compensazione con Mod. F24 (Cod. 6899) a partire dalla prima liquidazione Iva successiva al mese in cui è registrata la fattura</a:t>
            </a:r>
          </a:p>
        </p:txBody>
      </p:sp>
    </p:spTree>
    <p:extLst>
      <p:ext uri="{BB962C8B-B14F-4D97-AF65-F5344CB8AC3E}">
        <p14:creationId xmlns:p14="http://schemas.microsoft.com/office/powerpoint/2010/main" val="1479999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A2D566C4-B739-814E-B0CF-5039DF29A0AE}"/>
              </a:ext>
            </a:extLst>
          </p:cNvPr>
          <p:cNvSpPr/>
          <p:nvPr/>
        </p:nvSpPr>
        <p:spPr>
          <a:xfrm>
            <a:off x="251520" y="2420890"/>
            <a:ext cx="8640960" cy="108011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Aft>
                <a:spcPts val="0"/>
              </a:spcAft>
            </a:pPr>
            <a:r>
              <a:rPr lang="it-IT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 procedura di memorizzazione e trasmissione dei corrispettivi può prescindere dall’utilizzo del registratore di cassa ed essere perfezionata tramite procedura web gratuita dall’area riservata del sito web dell’Agenzia   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D156482-67C5-FA4D-B2D0-9E2F3E89B701}"/>
              </a:ext>
            </a:extLst>
          </p:cNvPr>
          <p:cNvSpPr txBox="1"/>
          <p:nvPr/>
        </p:nvSpPr>
        <p:spPr>
          <a:xfrm>
            <a:off x="251520" y="3789041"/>
            <a:ext cx="8640960" cy="1008111"/>
          </a:xfrm>
          <a:prstGeom prst="rect">
            <a:avLst/>
          </a:prstGeom>
          <a:solidFill>
            <a:srgbClr val="0070C0"/>
          </a:solidFill>
          <a:ln w="19050">
            <a:solidFill>
              <a:srgbClr val="00206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 eaLnBrk="1" hangingPunct="1">
              <a:spcAft>
                <a:spcPts val="0"/>
              </a:spcAft>
            </a:pPr>
            <a:r>
              <a:rPr lang="it-IT" sz="2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Questa procedura alternativa a quella classica (da registratore di cassa) potrà essere perfezionata anche da </a:t>
            </a:r>
            <a:r>
              <a:rPr lang="it-IT" sz="2000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smartphone</a:t>
            </a:r>
            <a:r>
              <a:rPr lang="it-IT" sz="2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e permetterà di generare e stampare il documento commerciale da consegnare ai clienti 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77EBA711-335A-6E4E-AA92-62705DF6965D}"/>
              </a:ext>
            </a:extLst>
          </p:cNvPr>
          <p:cNvSpPr/>
          <p:nvPr/>
        </p:nvSpPr>
        <p:spPr>
          <a:xfrm>
            <a:off x="251520" y="5101870"/>
            <a:ext cx="8640960" cy="99142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Aft>
                <a:spcPts val="0"/>
              </a:spcAft>
              <a:defRPr/>
            </a:pPr>
            <a:r>
              <a:rPr lang="it-IT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 potrà altresì utilizzare il portale per l’invio dei corrispettivi memorizzati nel registratore di cassa telematico in caso di protratta assenza di connessione alla rete internet </a:t>
            </a:r>
          </a:p>
        </p:txBody>
      </p:sp>
      <p:sp>
        <p:nvSpPr>
          <p:cNvPr id="13" name="Callout con freccia in giù 12">
            <a:extLst>
              <a:ext uri="{FF2B5EF4-FFF2-40B4-BE49-F238E27FC236}">
                <a16:creationId xmlns:a16="http://schemas.microsoft.com/office/drawing/2014/main" id="{B076B184-0C42-C24B-912D-10CF5216A587}"/>
              </a:ext>
            </a:extLst>
          </p:cNvPr>
          <p:cNvSpPr/>
          <p:nvPr/>
        </p:nvSpPr>
        <p:spPr>
          <a:xfrm>
            <a:off x="251520" y="1484784"/>
            <a:ext cx="8640960" cy="792089"/>
          </a:xfrm>
          <a:prstGeom prst="downArrowCallout">
            <a:avLst/>
          </a:prstGeom>
          <a:solidFill>
            <a:srgbClr val="92D050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Aft>
                <a:spcPts val="0"/>
              </a:spcAft>
              <a:defRPr/>
            </a:pPr>
            <a:r>
              <a:rPr lang="it-IT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Provvedimento Agenzia Entrate n. 99297 del 18 aprile 2019 (1)</a:t>
            </a: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9BD18B52-9DDD-5041-9544-623C881AE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016" y="277705"/>
            <a:ext cx="5652120" cy="414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6180" tIns="53089" rIns="106180" bIns="53089" anchor="ctr">
            <a:spAutoFit/>
          </a:bodyPr>
          <a:lstStyle/>
          <a:p>
            <a:pPr algn="just" defTabSz="1062038" eaLnBrk="1" hangingPunct="1"/>
            <a:r>
              <a:rPr lang="it-IT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 trasmissione telematica dei corrispettivi</a:t>
            </a:r>
          </a:p>
        </p:txBody>
      </p:sp>
    </p:spTree>
    <p:extLst>
      <p:ext uri="{BB962C8B-B14F-4D97-AF65-F5344CB8AC3E}">
        <p14:creationId xmlns:p14="http://schemas.microsoft.com/office/powerpoint/2010/main" val="207474435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A2D566C4-B739-814E-B0CF-5039DF29A0AE}"/>
              </a:ext>
            </a:extLst>
          </p:cNvPr>
          <p:cNvSpPr/>
          <p:nvPr/>
        </p:nvSpPr>
        <p:spPr>
          <a:xfrm>
            <a:off x="251520" y="2365568"/>
            <a:ext cx="8640960" cy="79208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Aft>
                <a:spcPts val="0"/>
              </a:spcAft>
            </a:pPr>
            <a:r>
              <a:rPr lang="it-IT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Tutte le informazioni acquisite in via telematica saranno messe a disposizione del contribuente o di un suo </a:t>
            </a:r>
            <a:r>
              <a:rPr lang="it-IT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intermediario abilitato</a:t>
            </a:r>
            <a:r>
              <a:rPr lang="it-IT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appositamente delegato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D156482-67C5-FA4D-B2D0-9E2F3E89B701}"/>
              </a:ext>
            </a:extLst>
          </p:cNvPr>
          <p:cNvSpPr txBox="1"/>
          <p:nvPr/>
        </p:nvSpPr>
        <p:spPr>
          <a:xfrm>
            <a:off x="251520" y="3445686"/>
            <a:ext cx="8640960" cy="1296143"/>
          </a:xfrm>
          <a:prstGeom prst="rect">
            <a:avLst/>
          </a:prstGeom>
          <a:solidFill>
            <a:srgbClr val="0070C0"/>
          </a:solidFill>
          <a:ln w="19050">
            <a:solidFill>
              <a:srgbClr val="00206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 eaLnBrk="1" hangingPunct="1">
              <a:spcAft>
                <a:spcPts val="0"/>
              </a:spcAft>
            </a:pPr>
            <a:r>
              <a:rPr lang="it-IT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La certificazione di conformità del processo di controllo interno, obbligatoria in caso di gestione dei corrispettivi telematici, con più punti cassa per punto vendita, trasmessi mediante un unico RT o </a:t>
            </a:r>
            <a:r>
              <a:rPr lang="it-IT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Server-RT</a:t>
            </a:r>
            <a:r>
              <a:rPr lang="it-IT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, potrà essere rilasciata da un soggetto iscritto all’Albo dei Revisori Legali  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77EBA711-335A-6E4E-AA92-62705DF6965D}"/>
              </a:ext>
            </a:extLst>
          </p:cNvPr>
          <p:cNvSpPr/>
          <p:nvPr/>
        </p:nvSpPr>
        <p:spPr>
          <a:xfrm>
            <a:off x="251520" y="5101870"/>
            <a:ext cx="8640960" cy="99142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Aft>
                <a:spcPts val="0"/>
              </a:spcAft>
              <a:defRPr/>
            </a:pPr>
            <a:r>
              <a:rPr lang="it-IT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 sostituzione dello scontrino o ricevuta fiscale potrà essere consegnato un “</a:t>
            </a:r>
            <a:r>
              <a:rPr lang="it-IT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documento commerciale”</a:t>
            </a:r>
            <a:r>
              <a:rPr lang="it-IT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(vedi DM 07/12/2016) idoneo per la deduzione del costo ovvero per la deduzione o detrazione degli oneri rilevanti ai fini Irpef    </a:t>
            </a:r>
          </a:p>
        </p:txBody>
      </p:sp>
      <p:sp>
        <p:nvSpPr>
          <p:cNvPr id="13" name="Callout con freccia in giù 12">
            <a:extLst>
              <a:ext uri="{FF2B5EF4-FFF2-40B4-BE49-F238E27FC236}">
                <a16:creationId xmlns:a16="http://schemas.microsoft.com/office/drawing/2014/main" id="{B076B184-0C42-C24B-912D-10CF5216A587}"/>
              </a:ext>
            </a:extLst>
          </p:cNvPr>
          <p:cNvSpPr/>
          <p:nvPr/>
        </p:nvSpPr>
        <p:spPr>
          <a:xfrm>
            <a:off x="251520" y="1429462"/>
            <a:ext cx="8640960" cy="792089"/>
          </a:xfrm>
          <a:prstGeom prst="downArrowCallout">
            <a:avLst/>
          </a:prstGeom>
          <a:solidFill>
            <a:srgbClr val="92D050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Aft>
                <a:spcPts val="0"/>
              </a:spcAft>
              <a:defRPr/>
            </a:pPr>
            <a:r>
              <a:rPr lang="it-IT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Provvedimento Agenzia entrate n. 99297 del 18 aprile 2019 (2)</a:t>
            </a: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9BD18B52-9DDD-5041-9544-623C881AE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016" y="277705"/>
            <a:ext cx="5220072" cy="414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6180" tIns="53089" rIns="106180" bIns="53089" anchor="ctr">
            <a:spAutoFit/>
          </a:bodyPr>
          <a:lstStyle/>
          <a:p>
            <a:pPr algn="just" defTabSz="1062038" eaLnBrk="1" hangingPunct="1"/>
            <a:r>
              <a:rPr lang="it-IT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 trasmissione telematica dei corrispettivi</a:t>
            </a:r>
          </a:p>
        </p:txBody>
      </p:sp>
    </p:spTree>
    <p:extLst>
      <p:ext uri="{BB962C8B-B14F-4D97-AF65-F5344CB8AC3E}">
        <p14:creationId xmlns:p14="http://schemas.microsoft.com/office/powerpoint/2010/main" val="319155036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A2D566C4-B739-814E-B0CF-5039DF29A0AE}"/>
              </a:ext>
            </a:extLst>
          </p:cNvPr>
          <p:cNvSpPr/>
          <p:nvPr/>
        </p:nvSpPr>
        <p:spPr>
          <a:xfrm>
            <a:off x="323528" y="2420890"/>
            <a:ext cx="8568952" cy="825705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ts val="2600"/>
              </a:lnSpc>
              <a:spcAft>
                <a:spcPts val="0"/>
              </a:spcAft>
            </a:pPr>
            <a:r>
              <a:rPr lang="it-IT" sz="1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 trasmissione telematica dei corrispettivi giornalieri determinerà </a:t>
            </a:r>
            <a:r>
              <a:rPr lang="it-IT" sz="1900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l’abolizione della ricevuta fiscale</a:t>
            </a:r>
            <a:r>
              <a:rPr lang="it-IT" sz="1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come strumento di certificazione dell’operazione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D156482-67C5-FA4D-B2D0-9E2F3E89B701}"/>
              </a:ext>
            </a:extLst>
          </p:cNvPr>
          <p:cNvSpPr txBox="1"/>
          <p:nvPr/>
        </p:nvSpPr>
        <p:spPr>
          <a:xfrm>
            <a:off x="323528" y="3573017"/>
            <a:ext cx="8568952" cy="1185746"/>
          </a:xfrm>
          <a:prstGeom prst="rect">
            <a:avLst/>
          </a:prstGeom>
          <a:solidFill>
            <a:srgbClr val="0070C0"/>
          </a:solidFill>
          <a:ln w="19050">
            <a:solidFill>
              <a:srgbClr val="00206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 eaLnBrk="1" hangingPunct="1">
              <a:lnSpc>
                <a:spcPts val="2600"/>
              </a:lnSpc>
              <a:spcAft>
                <a:spcPts val="0"/>
              </a:spcAft>
              <a:tabLst>
                <a:tab pos="72000" algn="l"/>
              </a:tabLst>
            </a:pPr>
            <a:r>
              <a:rPr lang="it-IT" sz="1900" u="sng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Resteranno quindi soltanto due modalità di certificazione di un corrispettivo:</a:t>
            </a:r>
          </a:p>
          <a:p>
            <a:pPr indent="-457200" defTabSz="711200" eaLnBrk="1" hangingPunct="1">
              <a:lnSpc>
                <a:spcPts val="2600"/>
              </a:lnSpc>
              <a:spcAft>
                <a:spcPts val="0"/>
              </a:spcAft>
              <a:buAutoNum type="arabicParenR"/>
              <a:tabLst>
                <a:tab pos="72000" algn="l"/>
              </a:tabLst>
            </a:pPr>
            <a:r>
              <a:rPr lang="it-IT" sz="19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Emissione della scontrino fiscale da registratore di cassa censito</a:t>
            </a:r>
          </a:p>
          <a:p>
            <a:pPr indent="-457200" defTabSz="711200" eaLnBrk="1" hangingPunct="1">
              <a:lnSpc>
                <a:spcPts val="2600"/>
              </a:lnSpc>
              <a:spcAft>
                <a:spcPts val="0"/>
              </a:spcAft>
              <a:buAutoNum type="arabicParenR"/>
              <a:tabLst>
                <a:tab pos="72000" algn="l"/>
              </a:tabLst>
            </a:pPr>
            <a:r>
              <a:rPr lang="it-IT" sz="19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Trasmissione fattura elettronica al cliente consumatore finale 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77EBA711-335A-6E4E-AA92-62705DF6965D}"/>
              </a:ext>
            </a:extLst>
          </p:cNvPr>
          <p:cNvSpPr/>
          <p:nvPr/>
        </p:nvSpPr>
        <p:spPr>
          <a:xfrm>
            <a:off x="323528" y="5029862"/>
            <a:ext cx="8568952" cy="99142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ts val="2600"/>
              </a:lnSpc>
              <a:spcAft>
                <a:spcPts val="0"/>
              </a:spcAft>
              <a:defRPr/>
            </a:pPr>
            <a:r>
              <a:rPr lang="it-IT" sz="1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Nelle more della trasmissione (entro 10 giorni) della fattura elettronica, il cedente/prestatore </a:t>
            </a:r>
            <a:r>
              <a:rPr lang="it-IT" sz="1900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rilascerà al cliente (su richiesta) una quietanza cartacea</a:t>
            </a: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9BD18B52-9DDD-5041-9544-623C881AE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024" y="277705"/>
            <a:ext cx="5292080" cy="414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6180" tIns="53089" rIns="106180" bIns="53089" anchor="ctr">
            <a:spAutoFit/>
          </a:bodyPr>
          <a:lstStyle/>
          <a:p>
            <a:pPr algn="just" defTabSz="1062038" eaLnBrk="1" hangingPunct="1"/>
            <a:r>
              <a:rPr lang="it-IT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 trasmissione telematica dei corrispettivi</a:t>
            </a:r>
          </a:p>
        </p:txBody>
      </p:sp>
      <p:sp>
        <p:nvSpPr>
          <p:cNvPr id="12" name="Callout con freccia in giù 11">
            <a:extLst>
              <a:ext uri="{FF2B5EF4-FFF2-40B4-BE49-F238E27FC236}">
                <a16:creationId xmlns:a16="http://schemas.microsoft.com/office/drawing/2014/main" id="{B076B184-0C42-C24B-912D-10CF5216A587}"/>
              </a:ext>
            </a:extLst>
          </p:cNvPr>
          <p:cNvSpPr/>
          <p:nvPr/>
        </p:nvSpPr>
        <p:spPr>
          <a:xfrm>
            <a:off x="251520" y="1429464"/>
            <a:ext cx="8640960" cy="792089"/>
          </a:xfrm>
          <a:prstGeom prst="downArrowCallout">
            <a:avLst/>
          </a:prstGeom>
          <a:solidFill>
            <a:srgbClr val="92D050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Aft>
                <a:spcPts val="0"/>
              </a:spcAft>
              <a:defRPr/>
            </a:pPr>
            <a:r>
              <a:rPr lang="it-IT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Provvedimento Agenzia Entrate n. 99297 del 18 aprile 2019 (3)</a:t>
            </a:r>
          </a:p>
        </p:txBody>
      </p:sp>
    </p:spTree>
    <p:extLst>
      <p:ext uri="{BB962C8B-B14F-4D97-AF65-F5344CB8AC3E}">
        <p14:creationId xmlns:p14="http://schemas.microsoft.com/office/powerpoint/2010/main" val="256860814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11"/>
          <p:cNvSpPr txBox="1">
            <a:spLocks noChangeArrowheads="1"/>
          </p:cNvSpPr>
          <p:nvPr/>
        </p:nvSpPr>
        <p:spPr bwMode="auto">
          <a:xfrm>
            <a:off x="1384126" y="3135684"/>
            <a:ext cx="6572250" cy="941388"/>
          </a:xfrm>
          <a:prstGeom prst="rect">
            <a:avLst/>
          </a:prstGeom>
          <a:solidFill>
            <a:srgbClr val="014A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533400" indent="-533400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3200" dirty="0">
                <a:solidFill>
                  <a:schemeClr val="bg1"/>
                </a:solidFill>
                <a:latin typeface="Century Gothic"/>
                <a:cs typeface="Century Gothic"/>
              </a:rPr>
              <a:t>Grazie e arrivederci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95536" y="2348879"/>
            <a:ext cx="8281305" cy="1102065"/>
          </a:xfrm>
          <a:prstGeom prst="rect">
            <a:avLst/>
          </a:prstGeom>
          <a:solidFill>
            <a:srgbClr val="0070C0"/>
          </a:solidFill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it-IT" sz="2000" dirty="0" err="1">
                <a:solidFill>
                  <a:schemeClr val="bg1"/>
                </a:solidFill>
                <a:latin typeface="Arial"/>
                <a:cs typeface="Arial"/>
              </a:rPr>
              <a:t>Assonime</a:t>
            </a:r>
            <a:r>
              <a:rPr lang="it-IT" sz="2000" dirty="0">
                <a:solidFill>
                  <a:schemeClr val="bg1"/>
                </a:solidFill>
                <a:latin typeface="Arial"/>
                <a:cs typeface="Arial"/>
              </a:rPr>
              <a:t> con la Circolare 33/2011 chiarì che il limite dell’80% per il riporto delle perdite dei soggetti </a:t>
            </a:r>
            <a:r>
              <a:rPr lang="it-IT" sz="2000" dirty="0" err="1">
                <a:solidFill>
                  <a:schemeClr val="bg1"/>
                </a:solidFill>
                <a:latin typeface="Arial"/>
                <a:cs typeface="Arial"/>
              </a:rPr>
              <a:t>Ires</a:t>
            </a:r>
            <a:r>
              <a:rPr lang="it-IT" sz="2000" dirty="0">
                <a:solidFill>
                  <a:schemeClr val="bg1"/>
                </a:solidFill>
                <a:latin typeface="Arial"/>
                <a:cs typeface="Arial"/>
              </a:rPr>
              <a:t> non dovrebbe trovare applicazione nel bilancio finale di liquidazione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618D5A1-41E6-634D-A2A6-1FB064109E0F}"/>
              </a:ext>
            </a:extLst>
          </p:cNvPr>
          <p:cNvSpPr/>
          <p:nvPr/>
        </p:nvSpPr>
        <p:spPr>
          <a:xfrm>
            <a:off x="399649" y="3738976"/>
            <a:ext cx="8276807" cy="1130184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it-IT" sz="2000" dirty="0">
                <a:solidFill>
                  <a:srgbClr val="002060"/>
                </a:solidFill>
                <a:latin typeface="Arial"/>
                <a:cs typeface="Arial"/>
              </a:rPr>
              <a:t>Si conferma la suddetta impostazione anche per i soggetti Irpef in quanto la ratio della norma è quella di diluire la fruizione delle perdite e non di proibirne l’uso</a:t>
            </a:r>
          </a:p>
        </p:txBody>
      </p:sp>
      <p:sp>
        <p:nvSpPr>
          <p:cNvPr id="3" name="Callout con freccia in giù 2">
            <a:extLst>
              <a:ext uri="{FF2B5EF4-FFF2-40B4-BE49-F238E27FC236}">
                <a16:creationId xmlns:a16="http://schemas.microsoft.com/office/drawing/2014/main" id="{D3FA2069-1B1D-E14C-A5D6-08CBB5539355}"/>
              </a:ext>
            </a:extLst>
          </p:cNvPr>
          <p:cNvSpPr/>
          <p:nvPr/>
        </p:nvSpPr>
        <p:spPr>
          <a:xfrm>
            <a:off x="2500344" y="1124744"/>
            <a:ext cx="3808820" cy="1015206"/>
          </a:xfrm>
          <a:prstGeom prst="downArrowCallout">
            <a:avLst/>
          </a:prstGeom>
          <a:solidFill>
            <a:srgbClr val="405C58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Utilizzo perdite in caso di cessazione attività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A618D5A1-41E6-634D-A2A6-1FB064109E0F}"/>
              </a:ext>
            </a:extLst>
          </p:cNvPr>
          <p:cNvSpPr/>
          <p:nvPr/>
        </p:nvSpPr>
        <p:spPr>
          <a:xfrm>
            <a:off x="405880" y="5157192"/>
            <a:ext cx="8276807" cy="1152128"/>
          </a:xfrm>
          <a:prstGeom prst="rect">
            <a:avLst/>
          </a:prstGeom>
          <a:solidFill>
            <a:srgbClr val="0070C0"/>
          </a:solidFill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it-IT" sz="2000" dirty="0">
                <a:solidFill>
                  <a:schemeClr val="bg1"/>
                </a:solidFill>
                <a:latin typeface="Arial"/>
                <a:cs typeface="Arial"/>
              </a:rPr>
              <a:t>Quindi in caso di cessazione attività nel 2018 di un soggetto </a:t>
            </a:r>
            <a:r>
              <a:rPr lang="it-IT" sz="2000" dirty="0" err="1">
                <a:solidFill>
                  <a:schemeClr val="bg1"/>
                </a:solidFill>
                <a:latin typeface="Arial"/>
                <a:cs typeface="Arial"/>
              </a:rPr>
              <a:t>irpef</a:t>
            </a:r>
            <a:r>
              <a:rPr lang="it-IT" sz="2000" dirty="0">
                <a:solidFill>
                  <a:schemeClr val="bg1"/>
                </a:solidFill>
                <a:latin typeface="Arial"/>
                <a:cs typeface="Arial"/>
              </a:rPr>
              <a:t> in contabilità ordinaria, la perdita 2017 dovrebbe considerarsi interamente riportabile in abbattimento del reddito dell’ultimo anno di attività  </a:t>
            </a:r>
          </a:p>
        </p:txBody>
      </p:sp>
      <p:sp>
        <p:nvSpPr>
          <p:cNvPr id="8" name="Segnaposto testo 3">
            <a:extLst>
              <a:ext uri="{FF2B5EF4-FFF2-40B4-BE49-F238E27FC236}">
                <a16:creationId xmlns:a16="http://schemas.microsoft.com/office/drawing/2014/main" id="{FB67D93B-2FB3-B64E-AE31-DF786CA77396}"/>
              </a:ext>
            </a:extLst>
          </p:cNvPr>
          <p:cNvSpPr txBox="1">
            <a:spLocks/>
          </p:cNvSpPr>
          <p:nvPr/>
        </p:nvSpPr>
        <p:spPr bwMode="auto">
          <a:xfrm>
            <a:off x="107505" y="259309"/>
            <a:ext cx="561662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 fontAlgn="auto">
              <a:spcAft>
                <a:spcPts val="0"/>
              </a:spcAft>
            </a:pPr>
            <a:r>
              <a:rPr lang="it-IT" sz="2000" dirty="0">
                <a:solidFill>
                  <a:srgbClr val="000090"/>
                </a:solidFill>
                <a:ea typeface="+mj-ea"/>
              </a:rPr>
              <a:t>Il riporto delle perdite dei soggetti semplificati</a:t>
            </a:r>
          </a:p>
        </p:txBody>
      </p:sp>
    </p:spTree>
    <p:extLst>
      <p:ext uri="{BB962C8B-B14F-4D97-AF65-F5344CB8AC3E}">
        <p14:creationId xmlns:p14="http://schemas.microsoft.com/office/powerpoint/2010/main" val="1693883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 bwMode="auto">
          <a:xfrm>
            <a:off x="546224" y="1124744"/>
            <a:ext cx="8346256" cy="73446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it-IT" altLang="it-IT" sz="3500" cap="all" dirty="0">
                <a:latin typeface="Century Gothic" panose="020B0502020202020204" pitchFamily="34" charset="0"/>
              </a:rPr>
              <a:t>DIVIDENDI QUALIFICATI (Oltre il 20%) </a:t>
            </a:r>
          </a:p>
        </p:txBody>
      </p:sp>
      <p:sp>
        <p:nvSpPr>
          <p:cNvPr id="5" name="Segnaposto testo 3"/>
          <p:cNvSpPr txBox="1">
            <a:spLocks/>
          </p:cNvSpPr>
          <p:nvPr/>
        </p:nvSpPr>
        <p:spPr>
          <a:xfrm>
            <a:off x="179513" y="279400"/>
            <a:ext cx="4248472" cy="47784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tassazione dei redditi di capitale</a:t>
            </a:r>
          </a:p>
        </p:txBody>
      </p:sp>
      <p:grpSp>
        <p:nvGrpSpPr>
          <p:cNvPr id="4" name="Gruppo 3"/>
          <p:cNvGrpSpPr/>
          <p:nvPr/>
        </p:nvGrpSpPr>
        <p:grpSpPr>
          <a:xfrm>
            <a:off x="697424" y="4870901"/>
            <a:ext cx="7042928" cy="646331"/>
            <a:chOff x="457200" y="3658271"/>
            <a:chExt cx="6203034" cy="646331"/>
          </a:xfrm>
        </p:grpSpPr>
        <p:sp>
          <p:nvSpPr>
            <p:cNvPr id="16" name="Text Box 9"/>
            <p:cNvSpPr txBox="1">
              <a:spLocks noChangeArrowheads="1"/>
            </p:cNvSpPr>
            <p:nvPr/>
          </p:nvSpPr>
          <p:spPr bwMode="auto">
            <a:xfrm>
              <a:off x="2697112" y="3658271"/>
              <a:ext cx="3963122" cy="64633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30000"/>
                </a:spcBef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30000"/>
                </a:spcBef>
                <a:buChar char="–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30000"/>
                </a:spcBef>
                <a:buChar char="•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30000"/>
                </a:spcBef>
                <a:buChar char="–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30000"/>
                </a:spcBef>
                <a:buChar char="»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it-IT" altLang="it-IT" sz="1800" dirty="0">
                  <a:latin typeface="Arial" panose="020B0604020202020204" pitchFamily="34" charset="0"/>
                  <a:cs typeface="Arial" panose="020B0604020202020204" pitchFamily="34" charset="0"/>
                </a:rPr>
                <a:t>Erogazione di utili prodotti da esercizio successivo a quello in corso al 31.12.2016 </a:t>
              </a:r>
            </a:p>
          </p:txBody>
        </p:sp>
        <p:sp>
          <p:nvSpPr>
            <p:cNvPr id="19" name="Text Box 13"/>
            <p:cNvSpPr txBox="1">
              <a:spLocks noChangeArrowheads="1"/>
            </p:cNvSpPr>
            <p:nvPr/>
          </p:nvSpPr>
          <p:spPr bwMode="auto">
            <a:xfrm>
              <a:off x="457200" y="3793318"/>
              <a:ext cx="1044000" cy="37623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 cmpd="sng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30000"/>
                </a:spcBef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30000"/>
                </a:spcBef>
                <a:buChar char="–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30000"/>
                </a:spcBef>
                <a:buChar char="•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30000"/>
                </a:spcBef>
                <a:buChar char="–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30000"/>
                </a:spcBef>
                <a:buChar char="»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it-IT" altLang="it-IT" sz="1800" dirty="0"/>
                <a:t>58,14%</a:t>
              </a:r>
            </a:p>
          </p:txBody>
        </p:sp>
        <p:sp>
          <p:nvSpPr>
            <p:cNvPr id="23" name="AutoShape 34"/>
            <p:cNvSpPr>
              <a:spLocks noChangeArrowheads="1"/>
            </p:cNvSpPr>
            <p:nvPr/>
          </p:nvSpPr>
          <p:spPr bwMode="auto">
            <a:xfrm rot="10800000">
              <a:off x="1763688" y="3742517"/>
              <a:ext cx="693737" cy="477838"/>
            </a:xfrm>
            <a:prstGeom prst="rightArrow">
              <a:avLst>
                <a:gd name="adj1" fmla="val 50000"/>
                <a:gd name="adj2" fmla="val 39199"/>
              </a:avLst>
            </a:prstGeom>
            <a:solidFill>
              <a:srgbClr val="89A927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30000"/>
                </a:spcBef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30000"/>
                </a:spcBef>
                <a:buChar char="–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30000"/>
                </a:spcBef>
                <a:buChar char="•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30000"/>
                </a:spcBef>
                <a:buChar char="–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30000"/>
                </a:spcBef>
                <a:buChar char="»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it-IT" altLang="it-IT" sz="1800"/>
            </a:p>
          </p:txBody>
        </p:sp>
      </p:grpSp>
      <p:grpSp>
        <p:nvGrpSpPr>
          <p:cNvPr id="2" name="Gruppo 1"/>
          <p:cNvGrpSpPr/>
          <p:nvPr/>
        </p:nvGrpSpPr>
        <p:grpSpPr>
          <a:xfrm>
            <a:off x="710996" y="3865578"/>
            <a:ext cx="7029356" cy="646331"/>
            <a:chOff x="470772" y="2606737"/>
            <a:chExt cx="6189461" cy="646331"/>
          </a:xfrm>
        </p:grpSpPr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470772" y="2741783"/>
              <a:ext cx="1044000" cy="37623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 cmpd="sng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30000"/>
                </a:spcBef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30000"/>
                </a:spcBef>
                <a:buChar char="–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30000"/>
                </a:spcBef>
                <a:buChar char="•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30000"/>
                </a:spcBef>
                <a:buChar char="–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30000"/>
                </a:spcBef>
                <a:buChar char="»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it-IT" altLang="it-IT" sz="1800" dirty="0">
                  <a:latin typeface="Arial" panose="020B0604020202020204" pitchFamily="34" charset="0"/>
                  <a:ea typeface="Segoe UI Historic" panose="020B0502040204020203" pitchFamily="34" charset="0"/>
                  <a:cs typeface="Arial" panose="020B0604020202020204" pitchFamily="34" charset="0"/>
                </a:rPr>
                <a:t>49,72%</a:t>
              </a:r>
            </a:p>
          </p:txBody>
        </p:sp>
        <p:sp>
          <p:nvSpPr>
            <p:cNvPr id="18" name="Text Box 9"/>
            <p:cNvSpPr txBox="1">
              <a:spLocks noChangeArrowheads="1"/>
            </p:cNvSpPr>
            <p:nvPr/>
          </p:nvSpPr>
          <p:spPr bwMode="auto">
            <a:xfrm>
              <a:off x="2697111" y="2606737"/>
              <a:ext cx="3963122" cy="64633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30000"/>
                </a:spcBef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30000"/>
                </a:spcBef>
                <a:buChar char="–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30000"/>
                </a:spcBef>
                <a:buChar char="•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30000"/>
                </a:spcBef>
                <a:buChar char="–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30000"/>
                </a:spcBef>
                <a:buChar char="»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it-IT" altLang="it-IT" sz="1800" dirty="0">
                  <a:latin typeface="Arial" panose="020B0604020202020204" pitchFamily="34" charset="0"/>
                  <a:cs typeface="Arial" panose="020B0604020202020204" pitchFamily="34" charset="0"/>
                </a:rPr>
                <a:t>Erogazione di utili prodotti da esercizio in corso al 31.12.2007 fino al 31.12.2016 </a:t>
              </a:r>
            </a:p>
          </p:txBody>
        </p:sp>
        <p:sp>
          <p:nvSpPr>
            <p:cNvPr id="24" name="AutoShape 34"/>
            <p:cNvSpPr>
              <a:spLocks noChangeArrowheads="1"/>
            </p:cNvSpPr>
            <p:nvPr/>
          </p:nvSpPr>
          <p:spPr bwMode="auto">
            <a:xfrm rot="10800000">
              <a:off x="1777260" y="2690983"/>
              <a:ext cx="693737" cy="477838"/>
            </a:xfrm>
            <a:prstGeom prst="rightArrow">
              <a:avLst>
                <a:gd name="adj1" fmla="val 50000"/>
                <a:gd name="adj2" fmla="val 39199"/>
              </a:avLst>
            </a:prstGeom>
            <a:solidFill>
              <a:srgbClr val="89A927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30000"/>
                </a:spcBef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30000"/>
                </a:spcBef>
                <a:buChar char="–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30000"/>
                </a:spcBef>
                <a:buChar char="•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30000"/>
                </a:spcBef>
                <a:buChar char="–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30000"/>
                </a:spcBef>
                <a:buChar char="»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it-IT" altLang="it-IT" sz="1800"/>
            </a:p>
          </p:txBody>
        </p:sp>
      </p:grpSp>
      <p:grpSp>
        <p:nvGrpSpPr>
          <p:cNvPr id="3" name="Gruppo 2"/>
          <p:cNvGrpSpPr/>
          <p:nvPr/>
        </p:nvGrpSpPr>
        <p:grpSpPr>
          <a:xfrm>
            <a:off x="697424" y="2860255"/>
            <a:ext cx="7042928" cy="646331"/>
            <a:chOff x="457200" y="1647625"/>
            <a:chExt cx="6203034" cy="646331"/>
          </a:xfrm>
        </p:grpSpPr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2697112" y="1647625"/>
              <a:ext cx="3963122" cy="64633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30000"/>
                </a:spcBef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30000"/>
                </a:spcBef>
                <a:buChar char="–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30000"/>
                </a:spcBef>
                <a:buChar char="•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30000"/>
                </a:spcBef>
                <a:buChar char="–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30000"/>
                </a:spcBef>
                <a:buChar char="»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it-IT" altLang="it-IT" sz="1800" dirty="0">
                  <a:latin typeface="Arial" panose="020B0604020202020204" pitchFamily="34" charset="0"/>
                  <a:cs typeface="Arial" panose="020B0604020202020204" pitchFamily="34" charset="0"/>
                </a:rPr>
                <a:t>Erogazione di utili prodotti in esercizi in corso al fino al 31.12.2006 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457200" y="1782671"/>
              <a:ext cx="1044000" cy="37623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 cmpd="sng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30000"/>
                </a:spcBef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30000"/>
                </a:spcBef>
                <a:buChar char="–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30000"/>
                </a:spcBef>
                <a:buChar char="•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30000"/>
                </a:spcBef>
                <a:buChar char="–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30000"/>
                </a:spcBef>
                <a:buChar char="»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it-IT" altLang="it-IT" sz="1800" dirty="0">
                  <a:latin typeface="Arial" panose="020B0604020202020204" pitchFamily="34" charset="0"/>
                  <a:cs typeface="Arial" panose="020B0604020202020204" pitchFamily="34" charset="0"/>
                </a:rPr>
                <a:t>40%</a:t>
              </a:r>
            </a:p>
          </p:txBody>
        </p:sp>
        <p:sp>
          <p:nvSpPr>
            <p:cNvPr id="25" name="AutoShape 34"/>
            <p:cNvSpPr>
              <a:spLocks noChangeArrowheads="1"/>
            </p:cNvSpPr>
            <p:nvPr/>
          </p:nvSpPr>
          <p:spPr bwMode="auto">
            <a:xfrm rot="10800000">
              <a:off x="1763687" y="1731871"/>
              <a:ext cx="693737" cy="477838"/>
            </a:xfrm>
            <a:prstGeom prst="rightArrow">
              <a:avLst>
                <a:gd name="adj1" fmla="val 50000"/>
                <a:gd name="adj2" fmla="val 39199"/>
              </a:avLst>
            </a:prstGeom>
            <a:solidFill>
              <a:srgbClr val="89A927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30000"/>
                </a:spcBef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30000"/>
                </a:spcBef>
                <a:buChar char="–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30000"/>
                </a:spcBef>
                <a:buChar char="•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30000"/>
                </a:spcBef>
                <a:buChar char="–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30000"/>
                </a:spcBef>
                <a:buChar char="»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it-IT" altLang="it-IT" sz="1800"/>
            </a:p>
          </p:txBody>
        </p:sp>
      </p:grpSp>
      <p:sp>
        <p:nvSpPr>
          <p:cNvPr id="17" name="Segnaposto testo 3">
            <a:extLst>
              <a:ext uri="{FF2B5EF4-FFF2-40B4-BE49-F238E27FC236}">
                <a16:creationId xmlns:a16="http://schemas.microsoft.com/office/drawing/2014/main" id="{3060BFC3-C853-174A-B7D6-E39572043758}"/>
              </a:ext>
            </a:extLst>
          </p:cNvPr>
          <p:cNvSpPr txBox="1">
            <a:spLocks/>
          </p:cNvSpPr>
          <p:nvPr/>
        </p:nvSpPr>
        <p:spPr>
          <a:xfrm>
            <a:off x="683568" y="2015054"/>
            <a:ext cx="4824536" cy="47784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Percentuale da dichiarare nel quadro RL</a:t>
            </a:r>
          </a:p>
        </p:txBody>
      </p:sp>
    </p:spTree>
    <p:extLst>
      <p:ext uri="{BB962C8B-B14F-4D97-AF65-F5344CB8AC3E}">
        <p14:creationId xmlns:p14="http://schemas.microsoft.com/office/powerpoint/2010/main" val="1293964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llout con freccia in giù 3"/>
          <p:cNvSpPr/>
          <p:nvPr/>
        </p:nvSpPr>
        <p:spPr>
          <a:xfrm>
            <a:off x="1979712" y="1074440"/>
            <a:ext cx="4608512" cy="914400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   "/>
              </a:rPr>
              <a:t>LE MODIFICHE SUCCESSIVE AL 2017 </a:t>
            </a: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323528" y="2204864"/>
            <a:ext cx="3737744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miter lim="800000"/>
            <a:headEnd/>
            <a:tailEnd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>
              <a:lnSpc>
                <a:spcPts val="2400"/>
              </a:lnSpc>
              <a:spcBef>
                <a:spcPct val="50000"/>
              </a:spcBef>
            </a:pPr>
            <a:r>
              <a:rPr lang="it-IT" altLang="it-IT" sz="1800" cap="all" dirty="0">
                <a:solidFill>
                  <a:schemeClr val="bg1"/>
                </a:solidFill>
                <a:latin typeface="Arial"/>
                <a:cs typeface="Arial"/>
              </a:rPr>
              <a:t>Dividendi qualificati</a:t>
            </a: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AADE89F6-77AC-4C22-A242-4577A637F6E9}"/>
              </a:ext>
            </a:extLst>
          </p:cNvPr>
          <p:cNvSpPr txBox="1">
            <a:spLocks/>
          </p:cNvSpPr>
          <p:nvPr/>
        </p:nvSpPr>
        <p:spPr>
          <a:xfrm>
            <a:off x="323528" y="2651299"/>
            <a:ext cx="8496944" cy="1281757"/>
          </a:xfrm>
          <a:prstGeom prst="rect">
            <a:avLst/>
          </a:prstGeom>
          <a:solidFill>
            <a:schemeClr val="bg2"/>
          </a:solidFill>
          <a:ln w="28575" cmpd="sng">
            <a:solidFill>
              <a:srgbClr val="3F5C58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ts val="2400"/>
              </a:lnSpc>
              <a:spcBef>
                <a:spcPts val="0"/>
              </a:spcBef>
              <a:buNone/>
            </a:pP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I dividendi derivanti da partecipazioni qualificate detenute da persone fisiche concorrono al reddito con gli stessi criteri adottati per quelli derivanti da partecipazioni non qualificate. </a:t>
            </a:r>
          </a:p>
          <a:p>
            <a:pPr marL="0" indent="0" algn="just">
              <a:lnSpc>
                <a:spcPts val="2400"/>
              </a:lnSpc>
              <a:spcBef>
                <a:spcPts val="0"/>
              </a:spcBef>
              <a:buNone/>
            </a:pP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Tassazione con imposta sostitutiva del 26% trattenuta alla fonte 	</a:t>
            </a:r>
          </a:p>
          <a:p>
            <a:pPr marL="0" indent="0" algn="just">
              <a:lnSpc>
                <a:spcPts val="2400"/>
              </a:lnSpc>
              <a:spcBef>
                <a:spcPts val="0"/>
              </a:spcBef>
              <a:buNone/>
            </a:pPr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ts val="2400"/>
              </a:lnSpc>
              <a:spcBef>
                <a:spcPts val="0"/>
              </a:spcBef>
              <a:buNone/>
            </a:pPr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ts val="2400"/>
              </a:lnSpc>
              <a:spcBef>
                <a:spcPts val="0"/>
              </a:spcBef>
              <a:buNone/>
            </a:pPr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ts val="2400"/>
              </a:lnSpc>
              <a:spcBef>
                <a:spcPts val="0"/>
              </a:spcBef>
              <a:buNone/>
            </a:pPr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ts val="2400"/>
              </a:lnSpc>
              <a:spcBef>
                <a:spcPts val="0"/>
              </a:spcBef>
              <a:buNone/>
            </a:pPr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ts val="2400"/>
              </a:lnSpc>
              <a:spcBef>
                <a:spcPts val="0"/>
              </a:spcBef>
              <a:buNone/>
            </a:pP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lnSpc>
                <a:spcPts val="2400"/>
              </a:lnSpc>
              <a:spcBef>
                <a:spcPts val="0"/>
              </a:spcBef>
              <a:buNone/>
            </a:pPr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AADE89F6-77AC-4C22-A242-4577A637F6E9}"/>
              </a:ext>
            </a:extLst>
          </p:cNvPr>
          <p:cNvSpPr txBox="1">
            <a:spLocks/>
          </p:cNvSpPr>
          <p:nvPr/>
        </p:nvSpPr>
        <p:spPr>
          <a:xfrm>
            <a:off x="323528" y="4149080"/>
            <a:ext cx="8496944" cy="2232248"/>
          </a:xfrm>
          <a:prstGeom prst="rect">
            <a:avLst/>
          </a:prstGeom>
          <a:solidFill>
            <a:schemeClr val="bg2"/>
          </a:solidFill>
          <a:ln w="28575" cmpd="sng">
            <a:solidFill>
              <a:srgbClr val="3F5C58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ts val="2400"/>
              </a:lnSpc>
              <a:spcBef>
                <a:spcPts val="0"/>
              </a:spcBef>
              <a:buNone/>
            </a:pP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Per i dividendi qualificati, le novità trovano applicazione per i redditi di capitale percepiti dal 1° gennaio 2018 ma con riguardo a due parametri:</a:t>
            </a:r>
          </a:p>
          <a:p>
            <a:pPr algn="just">
              <a:lnSpc>
                <a:spcPts val="2400"/>
              </a:lnSpc>
              <a:spcBef>
                <a:spcPts val="0"/>
              </a:spcBef>
              <a:buFont typeface="Wingdings" charset="2"/>
              <a:buChar char="ü"/>
            </a:pP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per gli utili da partecipazioni qualificate prodotti dall’esercizio successivo a quello in corso al 31 dicembre 2017 applicazione immediata;</a:t>
            </a:r>
          </a:p>
          <a:p>
            <a:pPr algn="just">
              <a:lnSpc>
                <a:spcPts val="2400"/>
              </a:lnSpc>
              <a:spcBef>
                <a:spcPts val="0"/>
              </a:spcBef>
              <a:buFont typeface="Wingdings" charset="2"/>
              <a:buChar char="ü"/>
            </a:pP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per gli utili da partecipazioni qualificate prodotti fino all’esercizio in corso al 31 dicembre 2017 per i quali la distribuzione è deliberata fino al 31 dicembre 2022 continueranno ad applicarsi le regole previgenti.</a:t>
            </a:r>
          </a:p>
        </p:txBody>
      </p:sp>
      <p:sp>
        <p:nvSpPr>
          <p:cNvPr id="8" name="Segnaposto testo 3">
            <a:extLst>
              <a:ext uri="{FF2B5EF4-FFF2-40B4-BE49-F238E27FC236}">
                <a16:creationId xmlns:a16="http://schemas.microsoft.com/office/drawing/2014/main" id="{4F15E9C3-2B96-4243-A6AF-6EF00C802ABF}"/>
              </a:ext>
            </a:extLst>
          </p:cNvPr>
          <p:cNvSpPr txBox="1">
            <a:spLocks/>
          </p:cNvSpPr>
          <p:nvPr/>
        </p:nvSpPr>
        <p:spPr>
          <a:xfrm>
            <a:off x="179512" y="279400"/>
            <a:ext cx="7780337" cy="47784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tassazione dei redditi di capitale</a:t>
            </a:r>
          </a:p>
        </p:txBody>
      </p:sp>
    </p:spTree>
    <p:extLst>
      <p:ext uri="{BB962C8B-B14F-4D97-AF65-F5344CB8AC3E}">
        <p14:creationId xmlns:p14="http://schemas.microsoft.com/office/powerpoint/2010/main" val="1581853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llout con freccia in giù 3"/>
          <p:cNvSpPr/>
          <p:nvPr/>
        </p:nvSpPr>
        <p:spPr>
          <a:xfrm>
            <a:off x="1979712" y="1362472"/>
            <a:ext cx="4608512" cy="914400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   "/>
              </a:rPr>
              <a:t>LE MODIFICHE SUCCESSIVE AL 2017 </a:t>
            </a: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323528" y="2780928"/>
            <a:ext cx="3737744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miter lim="800000"/>
            <a:headEnd/>
            <a:tailEnd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>
              <a:lnSpc>
                <a:spcPts val="2400"/>
              </a:lnSpc>
              <a:spcBef>
                <a:spcPct val="50000"/>
              </a:spcBef>
            </a:pPr>
            <a:r>
              <a:rPr lang="it-IT" altLang="it-IT" sz="1800" cap="all" dirty="0">
                <a:solidFill>
                  <a:schemeClr val="bg1"/>
                </a:solidFill>
                <a:latin typeface="Arial"/>
                <a:cs typeface="Arial"/>
              </a:rPr>
              <a:t>PLUSVALENZE </a:t>
            </a:r>
            <a:r>
              <a:rPr lang="it-IT" altLang="it-IT" sz="1800" cap="all" dirty="0" err="1">
                <a:solidFill>
                  <a:schemeClr val="bg1"/>
                </a:solidFill>
                <a:latin typeface="Arial"/>
                <a:cs typeface="Arial"/>
              </a:rPr>
              <a:t>qualificatE</a:t>
            </a:r>
            <a:endParaRPr lang="it-IT" altLang="it-IT" sz="1800" cap="all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AADE89F6-77AC-4C22-A242-4577A637F6E9}"/>
              </a:ext>
            </a:extLst>
          </p:cNvPr>
          <p:cNvSpPr txBox="1">
            <a:spLocks/>
          </p:cNvSpPr>
          <p:nvPr/>
        </p:nvSpPr>
        <p:spPr>
          <a:xfrm>
            <a:off x="323528" y="3227363"/>
            <a:ext cx="8496944" cy="1065733"/>
          </a:xfrm>
          <a:prstGeom prst="rect">
            <a:avLst/>
          </a:prstGeom>
          <a:solidFill>
            <a:schemeClr val="bg2"/>
          </a:solidFill>
          <a:ln w="28575" cmpd="sng">
            <a:solidFill>
              <a:srgbClr val="3F5C58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ts val="2400"/>
              </a:lnSpc>
              <a:spcBef>
                <a:spcPts val="0"/>
              </a:spcBef>
              <a:buNone/>
            </a:pPr>
            <a:r>
              <a:rPr lang="it-IT" sz="1800" u="sng" dirty="0">
                <a:latin typeface="Arial" panose="020B0604020202020204" pitchFamily="34" charset="0"/>
                <a:cs typeface="Arial" panose="020B0604020202020204" pitchFamily="34" charset="0"/>
              </a:rPr>
              <a:t>Le plusvalenze incassate nel 2018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 derivanti dalla cessione di partecipazioni qualificate concorreranno a formare il reddito complessivo del contribuente per il 58,14% del loro ammontare</a:t>
            </a:r>
          </a:p>
          <a:p>
            <a:pPr marL="0" indent="0" algn="just">
              <a:lnSpc>
                <a:spcPts val="2400"/>
              </a:lnSpc>
              <a:spcBef>
                <a:spcPts val="0"/>
              </a:spcBef>
              <a:buNone/>
            </a:pPr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AADE89F6-77AC-4C22-A242-4577A637F6E9}"/>
              </a:ext>
            </a:extLst>
          </p:cNvPr>
          <p:cNvSpPr txBox="1">
            <a:spLocks/>
          </p:cNvSpPr>
          <p:nvPr/>
        </p:nvSpPr>
        <p:spPr>
          <a:xfrm>
            <a:off x="323528" y="4883547"/>
            <a:ext cx="8496944" cy="1065733"/>
          </a:xfrm>
          <a:prstGeom prst="rect">
            <a:avLst/>
          </a:prstGeom>
          <a:solidFill>
            <a:schemeClr val="bg2"/>
          </a:solidFill>
          <a:ln w="28575" cmpd="sng">
            <a:solidFill>
              <a:srgbClr val="3F5C58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ts val="2400"/>
              </a:lnSpc>
              <a:spcBef>
                <a:spcPts val="0"/>
              </a:spcBef>
              <a:buNone/>
            </a:pPr>
            <a:r>
              <a:rPr lang="it-IT" sz="1800" u="sng" dirty="0">
                <a:latin typeface="Arial" panose="020B0604020202020204" pitchFamily="34" charset="0"/>
                <a:cs typeface="Arial" panose="020B0604020202020204" pitchFamily="34" charset="0"/>
              </a:rPr>
              <a:t>Le plusvalenze incassate dal 2019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 derivanti dalla cessione di partecipazioni qualificate saranno assoggettate per il loro intero ammontare alla tassazione sostitutiva del 26% (come per le non qualificate)</a:t>
            </a:r>
          </a:p>
        </p:txBody>
      </p:sp>
      <p:sp>
        <p:nvSpPr>
          <p:cNvPr id="7" name="Segnaposto testo 3">
            <a:extLst>
              <a:ext uri="{FF2B5EF4-FFF2-40B4-BE49-F238E27FC236}">
                <a16:creationId xmlns:a16="http://schemas.microsoft.com/office/drawing/2014/main" id="{A8966FD0-D1E6-D244-B0F4-C92A1532997D}"/>
              </a:ext>
            </a:extLst>
          </p:cNvPr>
          <p:cNvSpPr txBox="1">
            <a:spLocks/>
          </p:cNvSpPr>
          <p:nvPr/>
        </p:nvSpPr>
        <p:spPr>
          <a:xfrm>
            <a:off x="179512" y="279400"/>
            <a:ext cx="7780337" cy="47784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tassazione dei redditi di capitale</a:t>
            </a:r>
          </a:p>
        </p:txBody>
      </p:sp>
    </p:spTree>
    <p:extLst>
      <p:ext uri="{BB962C8B-B14F-4D97-AF65-F5344CB8AC3E}">
        <p14:creationId xmlns:p14="http://schemas.microsoft.com/office/powerpoint/2010/main" val="39794256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Diapositiva 1 - &amp;quot;TITOLO&amp;quot;&quot;/&gt;&lt;property id=&quot;20307&quot; value=&quot;256&quot;/&gt;&lt;/object&gt;&lt;object type=&quot;3&quot; unique_id=&quot;10178&quot;&gt;&lt;property id=&quot;20148&quot; value=&quot;5&quot;/&gt;&lt;property id=&quot;20300&quot; value=&quot;Diapositiva 2 - &amp;quot;REGIME OPZIONALE &amp;quot;&quot;/&gt;&lt;property id=&quot;20307&quot; value=&quot;259&quot;/&gt;&lt;/object&gt;&lt;object type=&quot;3&quot; unique_id=&quot;10959&quot;&gt;&lt;property id=&quot;20148&quot; value=&quot;5&quot;/&gt;&lt;property id=&quot;20300&quot; value=&quot;Diapositiva 3 - &amp;quot;REGIME OPZIONALE &amp;quot;&quot;/&gt;&lt;property id=&quot;20307&quot; value=&quot;30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i Office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3894</TotalTime>
  <Words>5410</Words>
  <Application>Microsoft Office PowerPoint</Application>
  <PresentationFormat>Presentazione su schermo (4:3)</PresentationFormat>
  <Paragraphs>371</Paragraphs>
  <Slides>56</Slides>
  <Notes>23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56</vt:i4>
      </vt:variant>
    </vt:vector>
  </HeadingPairs>
  <TitlesOfParts>
    <vt:vector size="67" baseType="lpstr">
      <vt:lpstr>ＭＳ Ｐゴシック</vt:lpstr>
      <vt:lpstr>ＭＳ Ｐゴシック</vt:lpstr>
      <vt:lpstr>Arial</vt:lpstr>
      <vt:lpstr>Arial   </vt:lpstr>
      <vt:lpstr>Calibri</vt:lpstr>
      <vt:lpstr>Century Gothic</vt:lpstr>
      <vt:lpstr>Segoe UI Historic</vt:lpstr>
      <vt:lpstr>Tahoma</vt:lpstr>
      <vt:lpstr>Univers 47 CondensedLight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CHIARIMENTI DELLA CIRCOLARE MIN.LAVORO N. 2 DELL’11/01/2019</vt:lpstr>
      <vt:lpstr>CHIARIMENTI DELLA CIRCOLARE MIN.LAVORO N. 2 DELL’11/01/2019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S&amp;P</dc:creator>
  <cp:lastModifiedBy>Antonella Tossani</cp:lastModifiedBy>
  <cp:revision>2195</cp:revision>
  <dcterms:created xsi:type="dcterms:W3CDTF">2011-06-20T08:09:48Z</dcterms:created>
  <dcterms:modified xsi:type="dcterms:W3CDTF">2019-06-10T13:00:33Z</dcterms:modified>
</cp:coreProperties>
</file>