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 id="2147483806" r:id="rId2"/>
  </p:sldMasterIdLst>
  <p:notesMasterIdLst>
    <p:notesMasterId r:id="rId55"/>
  </p:notesMasterIdLst>
  <p:handoutMasterIdLst>
    <p:handoutMasterId r:id="rId56"/>
  </p:handoutMasterIdLst>
  <p:sldIdLst>
    <p:sldId id="1077" r:id="rId3"/>
    <p:sldId id="951" r:id="rId4"/>
    <p:sldId id="1079" r:id="rId5"/>
    <p:sldId id="1086" r:id="rId6"/>
    <p:sldId id="1087" r:id="rId7"/>
    <p:sldId id="1015" r:id="rId8"/>
    <p:sldId id="1016" r:id="rId9"/>
    <p:sldId id="1078" r:id="rId10"/>
    <p:sldId id="1088" r:id="rId11"/>
    <p:sldId id="1089" r:id="rId12"/>
    <p:sldId id="1090" r:id="rId13"/>
    <p:sldId id="1091" r:id="rId14"/>
    <p:sldId id="1017" r:id="rId15"/>
    <p:sldId id="1048" r:id="rId16"/>
    <p:sldId id="1080" r:id="rId17"/>
    <p:sldId id="1018" r:id="rId18"/>
    <p:sldId id="1081" r:id="rId19"/>
    <p:sldId id="1092" r:id="rId20"/>
    <p:sldId id="1093" r:id="rId21"/>
    <p:sldId id="1094" r:id="rId22"/>
    <p:sldId id="1020" r:id="rId23"/>
    <p:sldId id="1082" r:id="rId24"/>
    <p:sldId id="1066" r:id="rId25"/>
    <p:sldId id="1067" r:id="rId26"/>
    <p:sldId id="1068" r:id="rId27"/>
    <p:sldId id="1069" r:id="rId28"/>
    <p:sldId id="1070" r:id="rId29"/>
    <p:sldId id="1083" r:id="rId30"/>
    <p:sldId id="1084" r:id="rId31"/>
    <p:sldId id="332" r:id="rId32"/>
    <p:sldId id="333" r:id="rId33"/>
    <p:sldId id="334" r:id="rId34"/>
    <p:sldId id="335" r:id="rId35"/>
    <p:sldId id="336" r:id="rId36"/>
    <p:sldId id="338" r:id="rId37"/>
    <p:sldId id="340" r:id="rId38"/>
    <p:sldId id="341" r:id="rId39"/>
    <p:sldId id="342" r:id="rId40"/>
    <p:sldId id="343" r:id="rId41"/>
    <p:sldId id="345" r:id="rId42"/>
    <p:sldId id="507" r:id="rId43"/>
    <p:sldId id="506" r:id="rId44"/>
    <p:sldId id="1027" r:id="rId45"/>
    <p:sldId id="1028" r:id="rId46"/>
    <p:sldId id="1060" r:id="rId47"/>
    <p:sldId id="1049" r:id="rId48"/>
    <p:sldId id="1030" r:id="rId49"/>
    <p:sldId id="1031" r:id="rId50"/>
    <p:sldId id="1075" r:id="rId51"/>
    <p:sldId id="1057" r:id="rId52"/>
    <p:sldId id="1058" r:id="rId53"/>
    <p:sldId id="1009" r:id="rId54"/>
  </p:sldIdLst>
  <p:sldSz cx="9144000" cy="6858000" type="screen4x3"/>
  <p:notesSz cx="6788150" cy="9923463"/>
  <p:custDataLst>
    <p:tags r:id="rId57"/>
  </p:custDataLst>
  <p:defaultTextStyle>
    <a:defPPr>
      <a:defRPr lang="it-IT"/>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00"/>
    <a:srgbClr val="DE353A"/>
    <a:srgbClr val="006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2" autoAdjust="0"/>
    <p:restoredTop sz="69130" autoAdjust="0"/>
  </p:normalViewPr>
  <p:slideViewPr>
    <p:cSldViewPr>
      <p:cViewPr varScale="1">
        <p:scale>
          <a:sx n="104" d="100"/>
          <a:sy n="104" d="100"/>
        </p:scale>
        <p:origin x="2144"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gs" Target="tags/tag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5D546-FB2C-9540-81FC-79F342A33230}" type="doc">
      <dgm:prSet loTypeId="urn:microsoft.com/office/officeart/2005/8/layout/hList3" loCatId="" qsTypeId="urn:microsoft.com/office/officeart/2005/8/quickstyle/3d1" qsCatId="3D" csTypeId="urn:microsoft.com/office/officeart/2005/8/colors/accent1_2" csCatId="accent1" phldr="1"/>
      <dgm:spPr/>
      <dgm:t>
        <a:bodyPr/>
        <a:lstStyle/>
        <a:p>
          <a:endParaRPr lang="it-IT"/>
        </a:p>
      </dgm:t>
    </dgm:pt>
    <dgm:pt modelId="{7BD9FFA9-00F2-4149-AA6F-1900C4F2F4B5}">
      <dgm:prSet phldrT="[Testo]" custT="1"/>
      <dgm:spPr>
        <a:solidFill>
          <a:srgbClr val="76D6FF"/>
        </a:solidFill>
      </dgm:spPr>
      <dgm:t>
        <a:bodyPr/>
        <a:lstStyle/>
        <a:p>
          <a:r>
            <a:rPr lang="it-IT" sz="2000" dirty="0">
              <a:solidFill>
                <a:srgbClr val="002060"/>
              </a:solidFill>
              <a:latin typeface="Arial" panose="020B0604020202020204" pitchFamily="34" charset="0"/>
              <a:cs typeface="Arial" panose="020B0604020202020204" pitchFamily="34" charset="0"/>
            </a:rPr>
            <a:t>Percentuali da versare in funzione dell’ISEE del nucleo familiare</a:t>
          </a:r>
        </a:p>
      </dgm:t>
    </dgm:pt>
    <dgm:pt modelId="{33431F29-1BBD-164D-B891-59FE1CB30C8D}" type="parTrans" cxnId="{0DF46325-008A-0B42-86C1-8B9A5053539D}">
      <dgm:prSet/>
      <dgm:spPr/>
      <dgm:t>
        <a:bodyPr/>
        <a:lstStyle/>
        <a:p>
          <a:endParaRPr lang="it-IT"/>
        </a:p>
      </dgm:t>
    </dgm:pt>
    <dgm:pt modelId="{7284B1DB-E36A-6641-BA37-A79078020721}" type="sibTrans" cxnId="{0DF46325-008A-0B42-86C1-8B9A5053539D}">
      <dgm:prSet/>
      <dgm:spPr/>
      <dgm:t>
        <a:bodyPr/>
        <a:lstStyle/>
        <a:p>
          <a:endParaRPr lang="it-IT"/>
        </a:p>
      </dgm:t>
    </dgm:pt>
    <dgm:pt modelId="{2EC8C406-B53B-2F4A-9617-70AB3006E1EE}">
      <dgm:prSet phldrT="[Testo]" custT="1"/>
      <dgm:spPr>
        <a:solidFill>
          <a:srgbClr val="FF0000"/>
        </a:solidFill>
        <a:ln w="19050">
          <a:solidFill>
            <a:srgbClr val="002060"/>
          </a:solidFill>
        </a:ln>
      </dgm:spPr>
      <dgm:t>
        <a:bodyPr/>
        <a:lstStyle/>
        <a:p>
          <a:pPr>
            <a:lnSpc>
              <a:spcPts val="2600"/>
            </a:lnSpc>
          </a:pPr>
          <a:r>
            <a:rPr lang="it-IT" sz="2000" dirty="0">
              <a:solidFill>
                <a:schemeClr val="bg1"/>
              </a:solidFill>
            </a:rPr>
            <a:t>Il 16% dell’imposta e altri interessi se l’ISEE è minore di € 8.500 </a:t>
          </a:r>
        </a:p>
      </dgm:t>
    </dgm:pt>
    <dgm:pt modelId="{40C853F7-C2CB-CA44-9C5E-FFA6C7EF195E}" type="parTrans" cxnId="{0E46C34D-FF13-7444-9875-A828EC70232C}">
      <dgm:prSet/>
      <dgm:spPr/>
      <dgm:t>
        <a:bodyPr/>
        <a:lstStyle/>
        <a:p>
          <a:endParaRPr lang="it-IT"/>
        </a:p>
      </dgm:t>
    </dgm:pt>
    <dgm:pt modelId="{7A5124B6-FB70-DD41-A02A-BD54A92D10B1}" type="sibTrans" cxnId="{0E46C34D-FF13-7444-9875-A828EC70232C}">
      <dgm:prSet/>
      <dgm:spPr/>
      <dgm:t>
        <a:bodyPr/>
        <a:lstStyle/>
        <a:p>
          <a:endParaRPr lang="it-IT"/>
        </a:p>
      </dgm:t>
    </dgm:pt>
    <dgm:pt modelId="{8622DE6E-15C7-474C-BBD0-73F652D1A498}">
      <dgm:prSet phldrT="[Testo]" custT="1"/>
      <dgm:spPr>
        <a:solidFill>
          <a:srgbClr val="FF0000"/>
        </a:solidFill>
        <a:ln w="19050">
          <a:solidFill>
            <a:srgbClr val="002060"/>
          </a:solidFill>
        </a:ln>
      </dgm:spPr>
      <dgm:t>
        <a:bodyPr/>
        <a:lstStyle/>
        <a:p>
          <a:pPr>
            <a:lnSpc>
              <a:spcPts val="2600"/>
            </a:lnSpc>
          </a:pPr>
          <a:r>
            <a:rPr lang="it-IT" sz="2000" dirty="0">
              <a:solidFill>
                <a:schemeClr val="bg1"/>
              </a:solidFill>
            </a:rPr>
            <a:t>Il 20% dell’imposta e altri interessi se l’ISEE è minore di € 12.500 </a:t>
          </a:r>
        </a:p>
      </dgm:t>
    </dgm:pt>
    <dgm:pt modelId="{F5AC6EF3-C9D4-AF41-9E80-D7570CA88533}" type="parTrans" cxnId="{E3D1629B-8CF3-DA42-B973-3FA915B1E640}">
      <dgm:prSet/>
      <dgm:spPr/>
      <dgm:t>
        <a:bodyPr/>
        <a:lstStyle/>
        <a:p>
          <a:endParaRPr lang="it-IT"/>
        </a:p>
      </dgm:t>
    </dgm:pt>
    <dgm:pt modelId="{054BE26F-D2A9-8549-8727-6317E1A91CED}" type="sibTrans" cxnId="{E3D1629B-8CF3-DA42-B973-3FA915B1E640}">
      <dgm:prSet/>
      <dgm:spPr/>
      <dgm:t>
        <a:bodyPr/>
        <a:lstStyle/>
        <a:p>
          <a:endParaRPr lang="it-IT"/>
        </a:p>
      </dgm:t>
    </dgm:pt>
    <dgm:pt modelId="{BC6A9C81-BA07-DA42-B0CC-CAC7DFB5871F}">
      <dgm:prSet phldrT="[Testo]" custT="1"/>
      <dgm:spPr>
        <a:solidFill>
          <a:srgbClr val="FF0000"/>
        </a:solidFill>
        <a:ln w="19050">
          <a:solidFill>
            <a:srgbClr val="002060"/>
          </a:solidFill>
        </a:ln>
      </dgm:spPr>
      <dgm:t>
        <a:bodyPr/>
        <a:lstStyle/>
        <a:p>
          <a:pPr>
            <a:lnSpc>
              <a:spcPts val="2600"/>
            </a:lnSpc>
          </a:pPr>
          <a:r>
            <a:rPr lang="it-IT" sz="2000" dirty="0">
              <a:solidFill>
                <a:schemeClr val="bg1"/>
              </a:solidFill>
            </a:rPr>
            <a:t>Il 35% dell’imposta e altri interessi se l’ISEE è minore di € 20.000 </a:t>
          </a:r>
        </a:p>
      </dgm:t>
    </dgm:pt>
    <dgm:pt modelId="{E9575AAA-72D8-EC42-AB15-C6D45B274BAD}" type="parTrans" cxnId="{7DA25563-12FB-2748-AA81-E8E3837A1A27}">
      <dgm:prSet/>
      <dgm:spPr/>
      <dgm:t>
        <a:bodyPr/>
        <a:lstStyle/>
        <a:p>
          <a:endParaRPr lang="it-IT"/>
        </a:p>
      </dgm:t>
    </dgm:pt>
    <dgm:pt modelId="{09AABE6C-4A0C-834A-BDF3-2D1AC2DC9D41}" type="sibTrans" cxnId="{7DA25563-12FB-2748-AA81-E8E3837A1A27}">
      <dgm:prSet/>
      <dgm:spPr/>
      <dgm:t>
        <a:bodyPr/>
        <a:lstStyle/>
        <a:p>
          <a:endParaRPr lang="it-IT"/>
        </a:p>
      </dgm:t>
    </dgm:pt>
    <dgm:pt modelId="{4436B168-7390-9647-B3D8-FEE927FF30D8}" type="pres">
      <dgm:prSet presAssocID="{B2D5D546-FB2C-9540-81FC-79F342A33230}" presName="composite" presStyleCnt="0">
        <dgm:presLayoutVars>
          <dgm:chMax val="1"/>
          <dgm:dir/>
          <dgm:resizeHandles val="exact"/>
        </dgm:presLayoutVars>
      </dgm:prSet>
      <dgm:spPr/>
    </dgm:pt>
    <dgm:pt modelId="{BA1C723F-E8B1-0C48-95FA-42F39B4C1CC9}" type="pres">
      <dgm:prSet presAssocID="{7BD9FFA9-00F2-4149-AA6F-1900C4F2F4B5}" presName="roof" presStyleLbl="dkBgShp" presStyleIdx="0" presStyleCnt="2"/>
      <dgm:spPr/>
    </dgm:pt>
    <dgm:pt modelId="{6C848C24-A921-AF4C-847C-2BB5E9948B78}" type="pres">
      <dgm:prSet presAssocID="{7BD9FFA9-00F2-4149-AA6F-1900C4F2F4B5}" presName="pillars" presStyleCnt="0"/>
      <dgm:spPr/>
    </dgm:pt>
    <dgm:pt modelId="{00606D9A-BFB8-CE4C-85D3-FA7C2E45D201}" type="pres">
      <dgm:prSet presAssocID="{7BD9FFA9-00F2-4149-AA6F-1900C4F2F4B5}" presName="pillar1" presStyleLbl="node1" presStyleIdx="0" presStyleCnt="3">
        <dgm:presLayoutVars>
          <dgm:bulletEnabled val="1"/>
        </dgm:presLayoutVars>
      </dgm:prSet>
      <dgm:spPr/>
    </dgm:pt>
    <dgm:pt modelId="{84C18724-D632-8F41-91BB-09F7B5F65B94}" type="pres">
      <dgm:prSet presAssocID="{8622DE6E-15C7-474C-BBD0-73F652D1A498}" presName="pillarX" presStyleLbl="node1" presStyleIdx="1" presStyleCnt="3">
        <dgm:presLayoutVars>
          <dgm:bulletEnabled val="1"/>
        </dgm:presLayoutVars>
      </dgm:prSet>
      <dgm:spPr/>
    </dgm:pt>
    <dgm:pt modelId="{0EB8B0BD-7066-C541-B9C8-DAED8126000F}" type="pres">
      <dgm:prSet presAssocID="{BC6A9C81-BA07-DA42-B0CC-CAC7DFB5871F}" presName="pillarX" presStyleLbl="node1" presStyleIdx="2" presStyleCnt="3">
        <dgm:presLayoutVars>
          <dgm:bulletEnabled val="1"/>
        </dgm:presLayoutVars>
      </dgm:prSet>
      <dgm:spPr/>
    </dgm:pt>
    <dgm:pt modelId="{900695B6-E096-0845-B316-E7D626C9DAC7}" type="pres">
      <dgm:prSet presAssocID="{7BD9FFA9-00F2-4149-AA6F-1900C4F2F4B5}" presName="base" presStyleLbl="dkBgShp" presStyleIdx="1" presStyleCnt="2"/>
      <dgm:spPr/>
    </dgm:pt>
  </dgm:ptLst>
  <dgm:cxnLst>
    <dgm:cxn modelId="{0DF46325-008A-0B42-86C1-8B9A5053539D}" srcId="{B2D5D546-FB2C-9540-81FC-79F342A33230}" destId="{7BD9FFA9-00F2-4149-AA6F-1900C4F2F4B5}" srcOrd="0" destOrd="0" parTransId="{33431F29-1BBD-164D-B891-59FE1CB30C8D}" sibTransId="{7284B1DB-E36A-6641-BA37-A79078020721}"/>
    <dgm:cxn modelId="{0536983E-A810-A74B-9A84-06BAE7241474}" type="presOf" srcId="{2EC8C406-B53B-2F4A-9617-70AB3006E1EE}" destId="{00606D9A-BFB8-CE4C-85D3-FA7C2E45D201}" srcOrd="0" destOrd="0" presId="urn:microsoft.com/office/officeart/2005/8/layout/hList3"/>
    <dgm:cxn modelId="{0E46C34D-FF13-7444-9875-A828EC70232C}" srcId="{7BD9FFA9-00F2-4149-AA6F-1900C4F2F4B5}" destId="{2EC8C406-B53B-2F4A-9617-70AB3006E1EE}" srcOrd="0" destOrd="0" parTransId="{40C853F7-C2CB-CA44-9C5E-FFA6C7EF195E}" sibTransId="{7A5124B6-FB70-DD41-A02A-BD54A92D10B1}"/>
    <dgm:cxn modelId="{7DA25563-12FB-2748-AA81-E8E3837A1A27}" srcId="{7BD9FFA9-00F2-4149-AA6F-1900C4F2F4B5}" destId="{BC6A9C81-BA07-DA42-B0CC-CAC7DFB5871F}" srcOrd="2" destOrd="0" parTransId="{E9575AAA-72D8-EC42-AB15-C6D45B274BAD}" sibTransId="{09AABE6C-4A0C-834A-BDF3-2D1AC2DC9D41}"/>
    <dgm:cxn modelId="{745A8282-F1DF-494A-8960-0A8B903C5A02}" type="presOf" srcId="{8622DE6E-15C7-474C-BBD0-73F652D1A498}" destId="{84C18724-D632-8F41-91BB-09F7B5F65B94}" srcOrd="0" destOrd="0" presId="urn:microsoft.com/office/officeart/2005/8/layout/hList3"/>
    <dgm:cxn modelId="{E3D1629B-8CF3-DA42-B973-3FA915B1E640}" srcId="{7BD9FFA9-00F2-4149-AA6F-1900C4F2F4B5}" destId="{8622DE6E-15C7-474C-BBD0-73F652D1A498}" srcOrd="1" destOrd="0" parTransId="{F5AC6EF3-C9D4-AF41-9E80-D7570CA88533}" sibTransId="{054BE26F-D2A9-8549-8727-6317E1A91CED}"/>
    <dgm:cxn modelId="{30F8F6D0-4AFA-E34E-B5D0-E8319D16B64D}" type="presOf" srcId="{7BD9FFA9-00F2-4149-AA6F-1900C4F2F4B5}" destId="{BA1C723F-E8B1-0C48-95FA-42F39B4C1CC9}" srcOrd="0" destOrd="0" presId="urn:microsoft.com/office/officeart/2005/8/layout/hList3"/>
    <dgm:cxn modelId="{840536E7-2CDB-AB4C-AFE6-0708F94C35BA}" type="presOf" srcId="{BC6A9C81-BA07-DA42-B0CC-CAC7DFB5871F}" destId="{0EB8B0BD-7066-C541-B9C8-DAED8126000F}" srcOrd="0" destOrd="0" presId="urn:microsoft.com/office/officeart/2005/8/layout/hList3"/>
    <dgm:cxn modelId="{E1CB1EF6-E7BF-494E-8576-308305072EE1}" type="presOf" srcId="{B2D5D546-FB2C-9540-81FC-79F342A33230}" destId="{4436B168-7390-9647-B3D8-FEE927FF30D8}" srcOrd="0" destOrd="0" presId="urn:microsoft.com/office/officeart/2005/8/layout/hList3"/>
    <dgm:cxn modelId="{EAB1714F-72E0-2542-9F5A-AF91DE411F43}" type="presParOf" srcId="{4436B168-7390-9647-B3D8-FEE927FF30D8}" destId="{BA1C723F-E8B1-0C48-95FA-42F39B4C1CC9}" srcOrd="0" destOrd="0" presId="urn:microsoft.com/office/officeart/2005/8/layout/hList3"/>
    <dgm:cxn modelId="{F026967C-C2EB-3D4A-B477-63EEA3EB2752}" type="presParOf" srcId="{4436B168-7390-9647-B3D8-FEE927FF30D8}" destId="{6C848C24-A921-AF4C-847C-2BB5E9948B78}" srcOrd="1" destOrd="0" presId="urn:microsoft.com/office/officeart/2005/8/layout/hList3"/>
    <dgm:cxn modelId="{83B5A304-604C-5642-B3DA-A1B67849A81A}" type="presParOf" srcId="{6C848C24-A921-AF4C-847C-2BB5E9948B78}" destId="{00606D9A-BFB8-CE4C-85D3-FA7C2E45D201}" srcOrd="0" destOrd="0" presId="urn:microsoft.com/office/officeart/2005/8/layout/hList3"/>
    <dgm:cxn modelId="{E27B0C34-364C-DA44-90C7-4FF3C55B56EA}" type="presParOf" srcId="{6C848C24-A921-AF4C-847C-2BB5E9948B78}" destId="{84C18724-D632-8F41-91BB-09F7B5F65B94}" srcOrd="1" destOrd="0" presId="urn:microsoft.com/office/officeart/2005/8/layout/hList3"/>
    <dgm:cxn modelId="{865060A8-AF97-0646-A6D6-E4DBEE3BEBC3}" type="presParOf" srcId="{6C848C24-A921-AF4C-847C-2BB5E9948B78}" destId="{0EB8B0BD-7066-C541-B9C8-DAED8126000F}" srcOrd="2" destOrd="0" presId="urn:microsoft.com/office/officeart/2005/8/layout/hList3"/>
    <dgm:cxn modelId="{A71B5619-01D8-2D47-B562-EB96538EF0FB}" type="presParOf" srcId="{4436B168-7390-9647-B3D8-FEE927FF30D8}" destId="{900695B6-E096-0845-B316-E7D626C9DAC7}" srcOrd="2" destOrd="0" presId="urn:microsoft.com/office/officeart/2005/8/layout/hList3"/>
  </dgm:cxnLst>
  <dgm:bg/>
  <dgm:whole>
    <a:ln w="19050">
      <a:solidFill>
        <a:srgbClr val="00206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C723F-E8B1-0C48-95FA-42F39B4C1CC9}">
      <dsp:nvSpPr>
        <dsp:cNvPr id="0" name=""/>
        <dsp:cNvSpPr/>
      </dsp:nvSpPr>
      <dsp:spPr>
        <a:xfrm>
          <a:off x="0" y="0"/>
          <a:ext cx="8208910" cy="885698"/>
        </a:xfrm>
        <a:prstGeom prst="rect">
          <a:avLst/>
        </a:prstGeom>
        <a:solidFill>
          <a:srgbClr val="76D6FF"/>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rgbClr val="002060"/>
              </a:solidFill>
              <a:latin typeface="Arial" panose="020B0604020202020204" pitchFamily="34" charset="0"/>
              <a:cs typeface="Arial" panose="020B0604020202020204" pitchFamily="34" charset="0"/>
            </a:rPr>
            <a:t>Percentuali da versare in funzione dell’ISEE del nucleo familiare</a:t>
          </a:r>
        </a:p>
      </dsp:txBody>
      <dsp:txXfrm>
        <a:off x="0" y="0"/>
        <a:ext cx="8208910" cy="885698"/>
      </dsp:txXfrm>
    </dsp:sp>
    <dsp:sp modelId="{00606D9A-BFB8-CE4C-85D3-FA7C2E45D201}">
      <dsp:nvSpPr>
        <dsp:cNvPr id="0" name=""/>
        <dsp:cNvSpPr/>
      </dsp:nvSpPr>
      <dsp:spPr>
        <a:xfrm>
          <a:off x="4008" y="885698"/>
          <a:ext cx="2733631" cy="1859966"/>
        </a:xfrm>
        <a:prstGeom prst="rect">
          <a:avLst/>
        </a:prstGeom>
        <a:solidFill>
          <a:srgbClr val="FF0000"/>
        </a:solidFill>
        <a:ln w="19050">
          <a:solidFill>
            <a:srgbClr val="00206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ts val="2600"/>
            </a:lnSpc>
            <a:spcBef>
              <a:spcPct val="0"/>
            </a:spcBef>
            <a:spcAft>
              <a:spcPct val="35000"/>
            </a:spcAft>
            <a:buNone/>
          </a:pPr>
          <a:r>
            <a:rPr lang="it-IT" sz="2000" kern="1200" dirty="0">
              <a:solidFill>
                <a:schemeClr val="bg1"/>
              </a:solidFill>
            </a:rPr>
            <a:t>Il 16% dell’imposta e altri interessi se l’ISEE è minore di € 8.500 </a:t>
          </a:r>
        </a:p>
      </dsp:txBody>
      <dsp:txXfrm>
        <a:off x="4008" y="885698"/>
        <a:ext cx="2733631" cy="1859966"/>
      </dsp:txXfrm>
    </dsp:sp>
    <dsp:sp modelId="{84C18724-D632-8F41-91BB-09F7B5F65B94}">
      <dsp:nvSpPr>
        <dsp:cNvPr id="0" name=""/>
        <dsp:cNvSpPr/>
      </dsp:nvSpPr>
      <dsp:spPr>
        <a:xfrm>
          <a:off x="2737639" y="885698"/>
          <a:ext cx="2733631" cy="1859966"/>
        </a:xfrm>
        <a:prstGeom prst="rect">
          <a:avLst/>
        </a:prstGeom>
        <a:solidFill>
          <a:srgbClr val="FF0000"/>
        </a:solidFill>
        <a:ln w="19050">
          <a:solidFill>
            <a:srgbClr val="00206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ts val="2600"/>
            </a:lnSpc>
            <a:spcBef>
              <a:spcPct val="0"/>
            </a:spcBef>
            <a:spcAft>
              <a:spcPct val="35000"/>
            </a:spcAft>
            <a:buNone/>
          </a:pPr>
          <a:r>
            <a:rPr lang="it-IT" sz="2000" kern="1200" dirty="0">
              <a:solidFill>
                <a:schemeClr val="bg1"/>
              </a:solidFill>
            </a:rPr>
            <a:t>Il 20% dell’imposta e altri interessi se l’ISEE è minore di € 12.500 </a:t>
          </a:r>
        </a:p>
      </dsp:txBody>
      <dsp:txXfrm>
        <a:off x="2737639" y="885698"/>
        <a:ext cx="2733631" cy="1859966"/>
      </dsp:txXfrm>
    </dsp:sp>
    <dsp:sp modelId="{0EB8B0BD-7066-C541-B9C8-DAED8126000F}">
      <dsp:nvSpPr>
        <dsp:cNvPr id="0" name=""/>
        <dsp:cNvSpPr/>
      </dsp:nvSpPr>
      <dsp:spPr>
        <a:xfrm>
          <a:off x="5471270" y="885698"/>
          <a:ext cx="2733631" cy="1859966"/>
        </a:xfrm>
        <a:prstGeom prst="rect">
          <a:avLst/>
        </a:prstGeom>
        <a:solidFill>
          <a:srgbClr val="FF0000"/>
        </a:solidFill>
        <a:ln w="19050">
          <a:solidFill>
            <a:srgbClr val="00206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ts val="2600"/>
            </a:lnSpc>
            <a:spcBef>
              <a:spcPct val="0"/>
            </a:spcBef>
            <a:spcAft>
              <a:spcPct val="35000"/>
            </a:spcAft>
            <a:buNone/>
          </a:pPr>
          <a:r>
            <a:rPr lang="it-IT" sz="2000" kern="1200" dirty="0">
              <a:solidFill>
                <a:schemeClr val="bg1"/>
              </a:solidFill>
            </a:rPr>
            <a:t>Il 35% dell’imposta e altri interessi se l’ISEE è minore di € 20.000 </a:t>
          </a:r>
        </a:p>
      </dsp:txBody>
      <dsp:txXfrm>
        <a:off x="5471270" y="885698"/>
        <a:ext cx="2733631" cy="1859966"/>
      </dsp:txXfrm>
    </dsp:sp>
    <dsp:sp modelId="{900695B6-E096-0845-B316-E7D626C9DAC7}">
      <dsp:nvSpPr>
        <dsp:cNvPr id="0" name=""/>
        <dsp:cNvSpPr/>
      </dsp:nvSpPr>
      <dsp:spPr>
        <a:xfrm>
          <a:off x="0" y="2745665"/>
          <a:ext cx="8208910" cy="206662"/>
        </a:xfrm>
        <a:prstGeom prst="rect">
          <a:avLst/>
        </a:prstGeom>
        <a:gradFill rotWithShape="0">
          <a:gsLst>
            <a:gs pos="0">
              <a:schemeClr val="accent1">
                <a:shade val="80000"/>
                <a:hueOff val="0"/>
                <a:satOff val="0"/>
                <a:lumOff val="0"/>
                <a:alphaOff val="0"/>
                <a:tint val="80000"/>
                <a:satMod val="107000"/>
                <a:lumMod val="103000"/>
              </a:schemeClr>
            </a:gs>
            <a:gs pos="100000">
              <a:schemeClr val="accent1">
                <a:shade val="80000"/>
                <a:hueOff val="0"/>
                <a:satOff val="0"/>
                <a:lumOff val="0"/>
                <a:alphaOff val="0"/>
                <a:tint val="82000"/>
                <a:satMod val="109000"/>
                <a:lumMod val="103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1431" tIns="45715" rIns="91431" bIns="45715" rtlCol="0"/>
          <a:lstStyle>
            <a:lvl1pPr algn="l">
              <a:defRPr sz="1200"/>
            </a:lvl1pPr>
          </a:lstStyle>
          <a:p>
            <a:endParaRPr lang="it-IT"/>
          </a:p>
        </p:txBody>
      </p:sp>
      <p:sp>
        <p:nvSpPr>
          <p:cNvPr id="3" name="Segnaposto data 2"/>
          <p:cNvSpPr>
            <a:spLocks noGrp="1"/>
          </p:cNvSpPr>
          <p:nvPr>
            <p:ph type="dt" sz="quarter" idx="1"/>
          </p:nvPr>
        </p:nvSpPr>
        <p:spPr>
          <a:xfrm>
            <a:off x="3845047" y="0"/>
            <a:ext cx="2941532" cy="496173"/>
          </a:xfrm>
          <a:prstGeom prst="rect">
            <a:avLst/>
          </a:prstGeom>
        </p:spPr>
        <p:txBody>
          <a:bodyPr vert="horz" lIns="91431" tIns="45715" rIns="91431" bIns="45715" rtlCol="0"/>
          <a:lstStyle>
            <a:lvl1pPr algn="r">
              <a:defRPr sz="1200"/>
            </a:lvl1pPr>
          </a:lstStyle>
          <a:p>
            <a:fld id="{DE21EF26-CAA6-47DD-B184-294572811608}" type="datetimeFigureOut">
              <a:rPr lang="it-IT" smtClean="0"/>
              <a:pPr/>
              <a:t>04/03/19</a:t>
            </a:fld>
            <a:endParaRPr lang="it-IT"/>
          </a:p>
        </p:txBody>
      </p:sp>
      <p:sp>
        <p:nvSpPr>
          <p:cNvPr id="4" name="Segnaposto piè di pagina 3"/>
          <p:cNvSpPr>
            <a:spLocks noGrp="1"/>
          </p:cNvSpPr>
          <p:nvPr>
            <p:ph type="ftr" sz="quarter" idx="2"/>
          </p:nvPr>
        </p:nvSpPr>
        <p:spPr>
          <a:xfrm>
            <a:off x="0" y="9425568"/>
            <a:ext cx="2941532" cy="496173"/>
          </a:xfrm>
          <a:prstGeom prst="rect">
            <a:avLst/>
          </a:prstGeom>
        </p:spPr>
        <p:txBody>
          <a:bodyPr vert="horz" lIns="91431" tIns="45715" rIns="91431" bIns="45715" rtlCol="0" anchor="b"/>
          <a:lstStyle>
            <a:lvl1pPr algn="l">
              <a:defRPr sz="1200"/>
            </a:lvl1pPr>
          </a:lstStyle>
          <a:p>
            <a:endParaRPr lang="it-IT"/>
          </a:p>
        </p:txBody>
      </p:sp>
      <p:sp>
        <p:nvSpPr>
          <p:cNvPr id="5" name="Segnaposto numero diapositiva 4"/>
          <p:cNvSpPr>
            <a:spLocks noGrp="1"/>
          </p:cNvSpPr>
          <p:nvPr>
            <p:ph type="sldNum" sz="quarter" idx="3"/>
          </p:nvPr>
        </p:nvSpPr>
        <p:spPr>
          <a:xfrm>
            <a:off x="3845047" y="9425568"/>
            <a:ext cx="2941532" cy="496173"/>
          </a:xfrm>
          <a:prstGeom prst="rect">
            <a:avLst/>
          </a:prstGeom>
        </p:spPr>
        <p:txBody>
          <a:bodyPr vert="horz" lIns="91431" tIns="45715" rIns="91431" bIns="45715" rtlCol="0" anchor="b"/>
          <a:lstStyle>
            <a:lvl1pPr algn="r">
              <a:defRPr sz="1200"/>
            </a:lvl1pPr>
          </a:lstStyle>
          <a:p>
            <a:fld id="{1ED651D4-15D8-41A5-A69D-5BEE594D26A2}" type="slidenum">
              <a:rPr lang="it-IT" smtClean="0"/>
              <a:pPr/>
              <a:t>‹N›</a:t>
            </a:fld>
            <a:endParaRPr lang="it-IT"/>
          </a:p>
        </p:txBody>
      </p:sp>
    </p:spTree>
    <p:extLst>
      <p:ext uri="{BB962C8B-B14F-4D97-AF65-F5344CB8AC3E}">
        <p14:creationId xmlns:p14="http://schemas.microsoft.com/office/powerpoint/2010/main" val="440115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1431" tIns="45715" rIns="91431" bIns="45715"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5047" y="0"/>
            <a:ext cx="2941532" cy="496173"/>
          </a:xfrm>
          <a:prstGeom prst="rect">
            <a:avLst/>
          </a:prstGeom>
        </p:spPr>
        <p:txBody>
          <a:bodyPr vert="horz" lIns="91431" tIns="45715" rIns="91431" bIns="45715" rtlCol="0"/>
          <a:lstStyle>
            <a:lvl1pPr algn="r" fontAlgn="auto">
              <a:spcBef>
                <a:spcPts val="0"/>
              </a:spcBef>
              <a:spcAft>
                <a:spcPts val="0"/>
              </a:spcAft>
              <a:defRPr sz="1200">
                <a:latin typeface="+mn-lt"/>
                <a:cs typeface="+mn-cs"/>
              </a:defRPr>
            </a:lvl1pPr>
          </a:lstStyle>
          <a:p>
            <a:pPr>
              <a:defRPr/>
            </a:pPr>
            <a:fld id="{FE2B0DB7-20CC-46E8-B48F-EF76E427490B}" type="datetimeFigureOut">
              <a:rPr lang="it-IT"/>
              <a:pPr>
                <a:defRPr/>
              </a:pPr>
              <a:t>04/03/19</a:t>
            </a:fld>
            <a:endParaRPr lang="it-IT"/>
          </a:p>
        </p:txBody>
      </p:sp>
      <p:sp>
        <p:nvSpPr>
          <p:cNvPr id="4" name="Segnaposto immagine diapositiva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31" tIns="45715" rIns="91431" bIns="45715" rtlCol="0" anchor="ctr"/>
          <a:lstStyle/>
          <a:p>
            <a:pPr lvl="0"/>
            <a:endParaRPr lang="it-IT" noProof="0"/>
          </a:p>
        </p:txBody>
      </p:sp>
      <p:sp>
        <p:nvSpPr>
          <p:cNvPr id="5" name="Segnaposto note 4"/>
          <p:cNvSpPr>
            <a:spLocks noGrp="1"/>
          </p:cNvSpPr>
          <p:nvPr>
            <p:ph type="body" sz="quarter" idx="3"/>
          </p:nvPr>
        </p:nvSpPr>
        <p:spPr>
          <a:xfrm>
            <a:off x="678815" y="4713645"/>
            <a:ext cx="5430520" cy="4465558"/>
          </a:xfrm>
          <a:prstGeom prst="rect">
            <a:avLst/>
          </a:prstGeom>
        </p:spPr>
        <p:txBody>
          <a:bodyPr vert="horz" lIns="91431" tIns="45715" rIns="91431" bIns="45715"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5568"/>
            <a:ext cx="2941532" cy="496173"/>
          </a:xfrm>
          <a:prstGeom prst="rect">
            <a:avLst/>
          </a:prstGeom>
        </p:spPr>
        <p:txBody>
          <a:bodyPr vert="horz" lIns="91431" tIns="45715" rIns="91431" bIns="45715"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5047" y="9425568"/>
            <a:ext cx="2941532" cy="496173"/>
          </a:xfrm>
          <a:prstGeom prst="rect">
            <a:avLst/>
          </a:prstGeom>
        </p:spPr>
        <p:txBody>
          <a:bodyPr vert="horz" lIns="91431" tIns="45715" rIns="91431" bIns="45715" rtlCol="0" anchor="b"/>
          <a:lstStyle>
            <a:lvl1pPr algn="r" fontAlgn="auto">
              <a:spcBef>
                <a:spcPts val="0"/>
              </a:spcBef>
              <a:spcAft>
                <a:spcPts val="0"/>
              </a:spcAft>
              <a:defRPr sz="1200">
                <a:latin typeface="+mn-lt"/>
                <a:cs typeface="+mn-cs"/>
              </a:defRPr>
            </a:lvl1pPr>
          </a:lstStyle>
          <a:p>
            <a:pPr>
              <a:defRPr/>
            </a:pPr>
            <a:fld id="{BECEDC3C-98B8-4C00-85B7-47946F8DD892}" type="slidenum">
              <a:rPr lang="it-IT"/>
              <a:pPr>
                <a:defRPr/>
              </a:pPr>
              <a:t>‹N›</a:t>
            </a:fld>
            <a:endParaRPr lang="it-IT"/>
          </a:p>
        </p:txBody>
      </p:sp>
    </p:spTree>
    <p:extLst>
      <p:ext uri="{BB962C8B-B14F-4D97-AF65-F5344CB8AC3E}">
        <p14:creationId xmlns:p14="http://schemas.microsoft.com/office/powerpoint/2010/main" val="3683878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30</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242739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39</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071190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40</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901916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41</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534219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42</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470088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2751175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429352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9863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477958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340209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1475663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31</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1416498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559274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794670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79467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32</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222394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33</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429164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34</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42996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35</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4047551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36</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2473901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37</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2953650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ln>
            <a:miter lim="800000"/>
            <a:headEnd/>
            <a:tailEnd/>
          </a:ln>
        </p:spPr>
        <p:txBody>
          <a:bodyPr/>
          <a:lstStyle/>
          <a:p>
            <a:fld id="{73AE73B6-25FC-4FCB-9352-6F57786A9476}" type="slidenum">
              <a:rPr lang="it-IT" altLang="it-IT">
                <a:solidFill>
                  <a:prstClr val="black"/>
                </a:solidFill>
              </a:rPr>
              <a:pPr/>
              <a:t>38</a:t>
            </a:fld>
            <a:endParaRPr lang="it-IT" altLang="it-IT">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363661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5FBEEE9A-5472-E84E-B615-815D2CECF44E}" type="datetimeFigureOut">
              <a:rPr lang="it-IT" smtClean="0"/>
              <a:pPr/>
              <a:t>04/03/19</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72EDE248-199D-2544-935F-FFF3B2C9092E}" type="slidenum">
              <a:rPr lang="it-IT" smtClean="0"/>
              <a:pPr/>
              <a:t>‹N›</a:t>
            </a:fld>
            <a:endParaRPr lang="it-IT"/>
          </a:p>
        </p:txBody>
      </p:sp>
    </p:spTree>
    <p:extLst>
      <p:ext uri="{BB962C8B-B14F-4D97-AF65-F5344CB8AC3E}">
        <p14:creationId xmlns:p14="http://schemas.microsoft.com/office/powerpoint/2010/main" val="37735042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0978A33-509A-5C40-8A5B-E001A12ACA8F}" type="datetimeFigureOut">
              <a:rPr lang="it-IT" smtClean="0"/>
              <a:pPr/>
              <a:t>04/03/19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43F94F9C-0E07-E547-A90B-0443B9A5EDB8}" type="slidenum">
              <a:rPr lang="it-IT" smtClean="0"/>
              <a:pPr/>
              <a:t>‹N›</a:t>
            </a:fld>
            <a:endParaRPr lang="it-IT"/>
          </a:p>
        </p:txBody>
      </p:sp>
    </p:spTree>
    <p:extLst>
      <p:ext uri="{BB962C8B-B14F-4D97-AF65-F5344CB8AC3E}">
        <p14:creationId xmlns:p14="http://schemas.microsoft.com/office/powerpoint/2010/main" val="22542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3D8257A-E39D-BA44-AB2C-2926986FBDEB}" type="datetimeFigureOut">
              <a:rPr lang="it-IT" smtClean="0"/>
              <a:pPr/>
              <a:t>04/03/19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F12FF161-B482-5145-8EA8-58B9804727C1}" type="slidenum">
              <a:rPr lang="it-IT" smtClean="0"/>
              <a:pPr/>
              <a:t>‹N›</a:t>
            </a:fld>
            <a:endParaRPr lang="it-IT"/>
          </a:p>
        </p:txBody>
      </p:sp>
    </p:spTree>
    <p:extLst>
      <p:ext uri="{BB962C8B-B14F-4D97-AF65-F5344CB8AC3E}">
        <p14:creationId xmlns:p14="http://schemas.microsoft.com/office/powerpoint/2010/main" val="2559052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vl1pPr>
          </a:lstStyle>
          <a:p>
            <a:fld id="{5FBEEE9A-5472-E84E-B615-815D2CECF44E}"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72EDE248-199D-2544-935F-FFF3B2C9092E}" type="slidenum">
              <a:rPr lang="it-IT" smtClean="0"/>
              <a:pPr/>
              <a:t>‹N›</a:t>
            </a:fld>
            <a:endParaRPr lang="it-IT"/>
          </a:p>
        </p:txBody>
      </p:sp>
    </p:spTree>
    <p:extLst>
      <p:ext uri="{BB962C8B-B14F-4D97-AF65-F5344CB8AC3E}">
        <p14:creationId xmlns:p14="http://schemas.microsoft.com/office/powerpoint/2010/main" val="1898540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fld id="{60EBB477-E737-AC42-8DAB-7E9476903462}"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343C56FB-0FEF-8044-B870-7B23A298774E}" type="slidenum">
              <a:rPr lang="it-IT" smtClean="0"/>
              <a:pPr/>
              <a:t>‹N›</a:t>
            </a:fld>
            <a:endParaRPr lang="it-IT"/>
          </a:p>
        </p:txBody>
      </p:sp>
    </p:spTree>
    <p:extLst>
      <p:ext uri="{BB962C8B-B14F-4D97-AF65-F5344CB8AC3E}">
        <p14:creationId xmlns:p14="http://schemas.microsoft.com/office/powerpoint/2010/main" val="3017121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fld id="{91568B3D-736A-4947-BCA5-CA7F7DDDACE8}"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94DB74F1-D5F4-E046-8FB4-43C52B94CD32}" type="slidenum">
              <a:rPr lang="it-IT" smtClean="0"/>
              <a:pPr/>
              <a:t>‹N›</a:t>
            </a:fld>
            <a:endParaRPr lang="it-IT"/>
          </a:p>
        </p:txBody>
      </p:sp>
    </p:spTree>
    <p:extLst>
      <p:ext uri="{BB962C8B-B14F-4D97-AF65-F5344CB8AC3E}">
        <p14:creationId xmlns:p14="http://schemas.microsoft.com/office/powerpoint/2010/main" val="139680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vl1pPr>
          </a:lstStyle>
          <a:p>
            <a:fld id="{FEC83F72-D565-4942-B3F2-A1DB5BED9D3C}" type="datetimeFigureOut">
              <a:rPr lang="it-IT" smtClean="0"/>
              <a:pPr/>
              <a:t>04/03/19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cs typeface="+mn-cs"/>
              </a:defRPr>
            </a:lvl1pPr>
          </a:lstStyle>
          <a:p>
            <a:fld id="{606120DF-999D-C44A-9271-5090AE771463}" type="slidenum">
              <a:rPr lang="it-IT" smtClean="0"/>
              <a:pPr/>
              <a:t>‹N›</a:t>
            </a:fld>
            <a:endParaRPr lang="it-IT"/>
          </a:p>
        </p:txBody>
      </p:sp>
    </p:spTree>
    <p:extLst>
      <p:ext uri="{BB962C8B-B14F-4D97-AF65-F5344CB8AC3E}">
        <p14:creationId xmlns:p14="http://schemas.microsoft.com/office/powerpoint/2010/main" val="211655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vl1pPr>
          </a:lstStyle>
          <a:p>
            <a:fld id="{3F2D5EED-4D65-0147-806A-07DE27103763}" type="datetimeFigureOut">
              <a:rPr lang="it-IT" smtClean="0"/>
              <a:pPr/>
              <a:t>04/03/19</a:t>
            </a:fld>
            <a:endParaRPr lang="it-IT"/>
          </a:p>
        </p:txBody>
      </p:sp>
      <p:sp>
        <p:nvSpPr>
          <p:cNvPr id="8" name="Rectangle 5"/>
          <p:cNvSpPr>
            <a:spLocks noGrp="1" noChangeArrowheads="1"/>
          </p:cNvSpPr>
          <p:nvPr>
            <p:ph type="ftr" sz="quarter" idx="11"/>
          </p:nvPr>
        </p:nvSpPr>
        <p:spPr/>
        <p:txBody>
          <a:bodyPr/>
          <a:lstStyle>
            <a:lvl1pPr>
              <a:defRPr/>
            </a:lvl1pPr>
          </a:lstStyle>
          <a:p>
            <a:pPr>
              <a:defRPr/>
            </a:pPr>
            <a:endParaRPr lang="it-IT"/>
          </a:p>
        </p:txBody>
      </p:sp>
      <p:sp>
        <p:nvSpPr>
          <p:cNvPr id="9" name="Rectangle 6"/>
          <p:cNvSpPr>
            <a:spLocks noGrp="1" noChangeArrowheads="1"/>
          </p:cNvSpPr>
          <p:nvPr>
            <p:ph type="sldNum" sz="quarter" idx="12"/>
          </p:nvPr>
        </p:nvSpPr>
        <p:spPr/>
        <p:txBody>
          <a:bodyPr/>
          <a:lstStyle>
            <a:lvl1pPr>
              <a:defRPr>
                <a:cs typeface="+mn-cs"/>
              </a:defRPr>
            </a:lvl1pPr>
          </a:lstStyle>
          <a:p>
            <a:fld id="{F26960D0-5CB6-0946-A6E6-86B45CB7E61A}" type="slidenum">
              <a:rPr lang="it-IT" smtClean="0"/>
              <a:pPr/>
              <a:t>‹N›</a:t>
            </a:fld>
            <a:endParaRPr lang="it-IT"/>
          </a:p>
        </p:txBody>
      </p:sp>
    </p:spTree>
    <p:extLst>
      <p:ext uri="{BB962C8B-B14F-4D97-AF65-F5344CB8AC3E}">
        <p14:creationId xmlns:p14="http://schemas.microsoft.com/office/powerpoint/2010/main" val="257991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vl1pPr>
          </a:lstStyle>
          <a:p>
            <a:fld id="{17D8100F-31C4-B947-B5DB-A697D6A03663}" type="datetimeFigureOut">
              <a:rPr lang="it-IT" smtClean="0"/>
              <a:pPr/>
              <a:t>04/03/19</a:t>
            </a:fld>
            <a:endParaRPr lang="it-IT"/>
          </a:p>
        </p:txBody>
      </p:sp>
      <p:sp>
        <p:nvSpPr>
          <p:cNvPr id="4" name="Rectangle 5"/>
          <p:cNvSpPr>
            <a:spLocks noGrp="1" noChangeArrowheads="1"/>
          </p:cNvSpPr>
          <p:nvPr>
            <p:ph type="ftr" sz="quarter" idx="11"/>
          </p:nvPr>
        </p:nvSpPr>
        <p:spPr/>
        <p:txBody>
          <a:bodyPr/>
          <a:lstStyle>
            <a:lvl1pPr>
              <a:defRPr/>
            </a:lvl1pPr>
          </a:lstStyle>
          <a:p>
            <a:pPr>
              <a:defRPr/>
            </a:pPr>
            <a:endParaRPr lang="it-IT"/>
          </a:p>
        </p:txBody>
      </p:sp>
      <p:sp>
        <p:nvSpPr>
          <p:cNvPr id="5" name="Rectangle 6"/>
          <p:cNvSpPr>
            <a:spLocks noGrp="1" noChangeArrowheads="1"/>
          </p:cNvSpPr>
          <p:nvPr>
            <p:ph type="sldNum" sz="quarter" idx="12"/>
          </p:nvPr>
        </p:nvSpPr>
        <p:spPr/>
        <p:txBody>
          <a:bodyPr/>
          <a:lstStyle>
            <a:lvl1pPr>
              <a:defRPr>
                <a:cs typeface="+mn-cs"/>
              </a:defRPr>
            </a:lvl1pPr>
          </a:lstStyle>
          <a:p>
            <a:fld id="{3A021C80-5570-D940-BC67-636845ABE744}" type="slidenum">
              <a:rPr lang="it-IT" smtClean="0"/>
              <a:pPr/>
              <a:t>‹N›</a:t>
            </a:fld>
            <a:endParaRPr lang="it-IT"/>
          </a:p>
        </p:txBody>
      </p:sp>
    </p:spTree>
    <p:extLst>
      <p:ext uri="{BB962C8B-B14F-4D97-AF65-F5344CB8AC3E}">
        <p14:creationId xmlns:p14="http://schemas.microsoft.com/office/powerpoint/2010/main" val="346763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864EB5E4-E430-0440-81C7-F2A4355AD90E}" type="datetimeFigureOut">
              <a:rPr lang="it-IT" smtClean="0"/>
              <a:pPr/>
              <a:t>04/03/19</a:t>
            </a:fld>
            <a:endParaRPr lang="it-IT"/>
          </a:p>
        </p:txBody>
      </p:sp>
      <p:sp>
        <p:nvSpPr>
          <p:cNvPr id="3" name="Rectangle 5"/>
          <p:cNvSpPr>
            <a:spLocks noGrp="1" noChangeArrowheads="1"/>
          </p:cNvSpPr>
          <p:nvPr>
            <p:ph type="ftr" sz="quarter" idx="11"/>
          </p:nvPr>
        </p:nvSpPr>
        <p:spPr/>
        <p:txBody>
          <a:bodyPr/>
          <a:lstStyle>
            <a:lvl1pPr>
              <a:defRPr/>
            </a:lvl1pPr>
          </a:lstStyle>
          <a:p>
            <a:pPr>
              <a:defRPr/>
            </a:pPr>
            <a:endParaRPr lang="it-IT"/>
          </a:p>
        </p:txBody>
      </p:sp>
      <p:sp>
        <p:nvSpPr>
          <p:cNvPr id="4" name="Rectangle 6"/>
          <p:cNvSpPr>
            <a:spLocks noGrp="1" noChangeArrowheads="1"/>
          </p:cNvSpPr>
          <p:nvPr>
            <p:ph type="sldNum" sz="quarter" idx="12"/>
          </p:nvPr>
        </p:nvSpPr>
        <p:spPr/>
        <p:txBody>
          <a:bodyPr/>
          <a:lstStyle>
            <a:lvl1pPr>
              <a:defRPr>
                <a:cs typeface="+mn-cs"/>
              </a:defRPr>
            </a:lvl1pPr>
          </a:lstStyle>
          <a:p>
            <a:fld id="{4BCCD2CA-DD88-2244-9E37-EFEE8F6FB7B4}" type="slidenum">
              <a:rPr lang="it-IT" smtClean="0"/>
              <a:pPr/>
              <a:t>‹N›</a:t>
            </a:fld>
            <a:endParaRPr lang="it-IT"/>
          </a:p>
        </p:txBody>
      </p:sp>
    </p:spTree>
    <p:extLst>
      <p:ext uri="{BB962C8B-B14F-4D97-AF65-F5344CB8AC3E}">
        <p14:creationId xmlns:p14="http://schemas.microsoft.com/office/powerpoint/2010/main" val="2677627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fld id="{61B74EDD-FFA9-BF41-9C13-522BB3D41EBF}" type="datetimeFigureOut">
              <a:rPr lang="it-IT" smtClean="0"/>
              <a:pPr/>
              <a:t>04/03/19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cs typeface="+mn-cs"/>
              </a:defRPr>
            </a:lvl1pPr>
          </a:lstStyle>
          <a:p>
            <a:fld id="{754CD03B-2A3D-864F-895C-5F48B5480AD4}" type="slidenum">
              <a:rPr lang="it-IT" smtClean="0"/>
              <a:pPr/>
              <a:t>‹N›</a:t>
            </a:fld>
            <a:endParaRPr lang="it-IT"/>
          </a:p>
        </p:txBody>
      </p:sp>
    </p:spTree>
    <p:extLst>
      <p:ext uri="{BB962C8B-B14F-4D97-AF65-F5344CB8AC3E}">
        <p14:creationId xmlns:p14="http://schemas.microsoft.com/office/powerpoint/2010/main" val="168423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60EBB477-E737-AC42-8DAB-7E9476903462}" type="datetimeFigureOut">
              <a:rPr lang="it-IT" smtClean="0"/>
              <a:pPr/>
              <a:t>04/03/19</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343C56FB-0FEF-8044-B870-7B23A298774E}" type="slidenum">
              <a:rPr lang="it-IT" smtClean="0"/>
              <a:pPr/>
              <a:t>‹N›</a:t>
            </a:fld>
            <a:endParaRPr lang="it-IT"/>
          </a:p>
        </p:txBody>
      </p:sp>
    </p:spTree>
    <p:extLst>
      <p:ext uri="{BB962C8B-B14F-4D97-AF65-F5344CB8AC3E}">
        <p14:creationId xmlns:p14="http://schemas.microsoft.com/office/powerpoint/2010/main" val="2598920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fld id="{DBFCF259-472A-094C-8EA3-D7CB90630279}" type="datetimeFigureOut">
              <a:rPr lang="it-IT" smtClean="0"/>
              <a:pPr/>
              <a:t>04/03/19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cs typeface="+mn-cs"/>
              </a:defRPr>
            </a:lvl1pPr>
          </a:lstStyle>
          <a:p>
            <a:fld id="{D591DF1A-F6D0-9C49-83FD-E7730C096DD4}" type="slidenum">
              <a:rPr lang="it-IT" smtClean="0"/>
              <a:pPr/>
              <a:t>‹N›</a:t>
            </a:fld>
            <a:endParaRPr lang="it-IT"/>
          </a:p>
        </p:txBody>
      </p:sp>
    </p:spTree>
    <p:extLst>
      <p:ext uri="{BB962C8B-B14F-4D97-AF65-F5344CB8AC3E}">
        <p14:creationId xmlns:p14="http://schemas.microsoft.com/office/powerpoint/2010/main" val="1085984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fld id="{E0978A33-509A-5C40-8A5B-E001A12ACA8F}"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43F94F9C-0E07-E547-A90B-0443B9A5EDB8}" type="slidenum">
              <a:rPr lang="it-IT" smtClean="0"/>
              <a:pPr/>
              <a:t>‹N›</a:t>
            </a:fld>
            <a:endParaRPr lang="it-IT"/>
          </a:p>
        </p:txBody>
      </p:sp>
    </p:spTree>
    <p:extLst>
      <p:ext uri="{BB962C8B-B14F-4D97-AF65-F5344CB8AC3E}">
        <p14:creationId xmlns:p14="http://schemas.microsoft.com/office/powerpoint/2010/main" val="3799480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fld id="{73D8257A-E39D-BA44-AB2C-2926986FBDEB}"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F12FF161-B482-5145-8EA8-58B9804727C1}" type="slidenum">
              <a:rPr lang="it-IT" smtClean="0"/>
              <a:pPr/>
              <a:t>‹N›</a:t>
            </a:fld>
            <a:endParaRPr lang="it-IT"/>
          </a:p>
        </p:txBody>
      </p:sp>
    </p:spTree>
    <p:extLst>
      <p:ext uri="{BB962C8B-B14F-4D97-AF65-F5344CB8AC3E}">
        <p14:creationId xmlns:p14="http://schemas.microsoft.com/office/powerpoint/2010/main" val="13296733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OverObj" preserve="1">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8229600" cy="21859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57200" y="3938588"/>
            <a:ext cx="8229600" cy="21875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cs typeface="+mn-cs"/>
              </a:defRPr>
            </a:lvl1pPr>
          </a:lstStyle>
          <a:p>
            <a:pPr>
              <a:defRPr/>
            </a:pPr>
            <a:fld id="{FED0F4BE-9779-49A3-9A69-0F1E4100B11D}" type="slidenum">
              <a:rPr lang="it-IT" altLang="it-IT" smtClean="0"/>
              <a:pPr>
                <a:defRPr/>
              </a:pPr>
              <a:t>‹N›</a:t>
            </a:fld>
            <a:endParaRPr lang="it-IT" altLang="it-IT"/>
          </a:p>
        </p:txBody>
      </p:sp>
    </p:spTree>
    <p:extLst>
      <p:ext uri="{BB962C8B-B14F-4D97-AF65-F5344CB8AC3E}">
        <p14:creationId xmlns:p14="http://schemas.microsoft.com/office/powerpoint/2010/main" val="28499618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OverTx" preserve="1">
  <p:cSld name="Titolo e contenuto sopra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8229600" cy="21859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3938588"/>
            <a:ext cx="8229600" cy="21875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vl1pPr>
          </a:lstStyle>
          <a:p>
            <a:fld id="{A19956ED-15D3-E443-A8A6-EDC05C4D5F2C}" type="datetimeFigureOut">
              <a:rPr lang="it-IT" smtClean="0"/>
              <a:pPr/>
              <a:t>04/03/19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cs typeface="+mn-cs"/>
              </a:defRPr>
            </a:lvl1pPr>
          </a:lstStyle>
          <a:p>
            <a:fld id="{B559038E-5F97-6A43-8A54-EFBC26BF9047}" type="slidenum">
              <a:rPr lang="it-IT" smtClean="0"/>
              <a:pPr/>
              <a:t>‹N›</a:t>
            </a:fld>
            <a:endParaRPr lang="it-IT"/>
          </a:p>
        </p:txBody>
      </p:sp>
    </p:spTree>
    <p:extLst>
      <p:ext uri="{BB962C8B-B14F-4D97-AF65-F5344CB8AC3E}">
        <p14:creationId xmlns:p14="http://schemas.microsoft.com/office/powerpoint/2010/main" val="633847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AndObj" preserve="1">
  <p:cSld name="Titolo, contenuto 2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contenuto 2"/>
          <p:cNvSpPr>
            <a:spLocks noGrp="1"/>
          </p:cNvSpPr>
          <p:nvPr>
            <p:ph sz="quarter" idx="1"/>
          </p:nvPr>
        </p:nvSpPr>
        <p:spPr>
          <a:xfrm>
            <a:off x="457200" y="1600200"/>
            <a:ext cx="4038600" cy="21859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457200" y="3938588"/>
            <a:ext cx="4038600" cy="21875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half" idx="3"/>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p:cNvSpPr>
            <a:spLocks noGrp="1" noChangeArrowheads="1"/>
          </p:cNvSpPr>
          <p:nvPr>
            <p:ph type="dt" sz="half" idx="10"/>
          </p:nvPr>
        </p:nvSpPr>
        <p:spPr/>
        <p:txBody>
          <a:bodyPr/>
          <a:lstStyle>
            <a:lvl1pPr>
              <a:defRPr/>
            </a:lvl1pPr>
          </a:lstStyle>
          <a:p>
            <a:fld id="{A19956ED-15D3-E443-A8A6-EDC05C4D5F2C}" type="datetimeFigureOut">
              <a:rPr lang="it-IT" smtClean="0"/>
              <a:pPr/>
              <a:t>04/03/19</a:t>
            </a:fld>
            <a:endParaRPr lang="it-IT"/>
          </a:p>
        </p:txBody>
      </p:sp>
      <p:sp>
        <p:nvSpPr>
          <p:cNvPr id="7" name="Rectangle 5"/>
          <p:cNvSpPr>
            <a:spLocks noGrp="1" noChangeArrowheads="1"/>
          </p:cNvSpPr>
          <p:nvPr>
            <p:ph type="ftr" sz="quarter" idx="11"/>
          </p:nvPr>
        </p:nvSpPr>
        <p:spPr/>
        <p:txBody>
          <a:bodyPr/>
          <a:lstStyle>
            <a:lvl1pPr>
              <a:defRPr/>
            </a:lvl1pPr>
          </a:lstStyle>
          <a:p>
            <a:pPr>
              <a:defRPr/>
            </a:pPr>
            <a:endParaRPr lang="it-IT"/>
          </a:p>
        </p:txBody>
      </p:sp>
      <p:sp>
        <p:nvSpPr>
          <p:cNvPr id="8" name="Rectangle 6"/>
          <p:cNvSpPr>
            <a:spLocks noGrp="1" noChangeArrowheads="1"/>
          </p:cNvSpPr>
          <p:nvPr>
            <p:ph type="sldNum" sz="quarter" idx="12"/>
          </p:nvPr>
        </p:nvSpPr>
        <p:spPr/>
        <p:txBody>
          <a:bodyPr/>
          <a:lstStyle>
            <a:lvl1pPr>
              <a:defRPr>
                <a:cs typeface="+mn-cs"/>
              </a:defRPr>
            </a:lvl1pPr>
          </a:lstStyle>
          <a:p>
            <a:fld id="{B559038E-5F97-6A43-8A54-EFBC26BF9047}" type="slidenum">
              <a:rPr lang="it-IT" smtClean="0"/>
              <a:pPr/>
              <a:t>‹N›</a:t>
            </a:fld>
            <a:endParaRPr lang="it-IT"/>
          </a:p>
        </p:txBody>
      </p:sp>
    </p:spTree>
    <p:extLst>
      <p:ext uri="{BB962C8B-B14F-4D97-AF65-F5344CB8AC3E}">
        <p14:creationId xmlns:p14="http://schemas.microsoft.com/office/powerpoint/2010/main" val="2080061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fld id="{A19956ED-15D3-E443-A8A6-EDC05C4D5F2C}" type="datetimeFigureOut">
              <a:rPr lang="it-IT" smtClean="0"/>
              <a:pPr/>
              <a:t>04/03/19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cs typeface="+mn-cs"/>
              </a:defRPr>
            </a:lvl1pPr>
          </a:lstStyle>
          <a:p>
            <a:fld id="{B559038E-5F97-6A43-8A54-EFBC26BF9047}" type="slidenum">
              <a:rPr lang="it-IT" smtClean="0"/>
              <a:pPr/>
              <a:t>‹N›</a:t>
            </a:fld>
            <a:endParaRPr lang="it-IT"/>
          </a:p>
        </p:txBody>
      </p:sp>
    </p:spTree>
    <p:extLst>
      <p:ext uri="{BB962C8B-B14F-4D97-AF65-F5344CB8AC3E}">
        <p14:creationId xmlns:p14="http://schemas.microsoft.com/office/powerpoint/2010/main" val="99501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91568B3D-736A-4947-BCA5-CA7F7DDDACE8}" type="datetimeFigureOut">
              <a:rPr lang="it-IT" smtClean="0"/>
              <a:pPr/>
              <a:t>04/03/19</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94DB74F1-D5F4-E046-8FB4-43C52B94CD32}" type="slidenum">
              <a:rPr lang="it-IT" smtClean="0"/>
              <a:pPr/>
              <a:t>‹N›</a:t>
            </a:fld>
            <a:endParaRPr lang="it-IT"/>
          </a:p>
        </p:txBody>
      </p:sp>
    </p:spTree>
    <p:extLst>
      <p:ext uri="{BB962C8B-B14F-4D97-AF65-F5344CB8AC3E}">
        <p14:creationId xmlns:p14="http://schemas.microsoft.com/office/powerpoint/2010/main" val="17093490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FEC83F72-D565-4942-B3F2-A1DB5BED9D3C}" type="datetimeFigureOut">
              <a:rPr lang="it-IT" smtClean="0"/>
              <a:pPr/>
              <a:t>04/03/19</a:t>
            </a:fld>
            <a:endParaRPr lang="it-IT"/>
          </a:p>
        </p:txBody>
      </p:sp>
      <p:sp>
        <p:nvSpPr>
          <p:cNvPr id="9" name="Footer Placeholder 8"/>
          <p:cNvSpPr>
            <a:spLocks noGrp="1"/>
          </p:cNvSpPr>
          <p:nvPr>
            <p:ph type="ftr" sz="quarter" idx="11"/>
          </p:nvPr>
        </p:nvSpPr>
        <p:spPr/>
        <p:txBody>
          <a:bodyPr/>
          <a:lstStyle/>
          <a:p>
            <a:pPr>
              <a:defRPr/>
            </a:pPr>
            <a:endParaRPr lang="it-IT"/>
          </a:p>
        </p:txBody>
      </p:sp>
      <p:sp>
        <p:nvSpPr>
          <p:cNvPr id="10" name="Slide Number Placeholder 9"/>
          <p:cNvSpPr>
            <a:spLocks noGrp="1"/>
          </p:cNvSpPr>
          <p:nvPr>
            <p:ph type="sldNum" sz="quarter" idx="12"/>
          </p:nvPr>
        </p:nvSpPr>
        <p:spPr/>
        <p:txBody>
          <a:bodyPr/>
          <a:lstStyle/>
          <a:p>
            <a:fld id="{606120DF-999D-C44A-9271-5090AE771463}" type="slidenum">
              <a:rPr lang="it-IT" smtClean="0"/>
              <a:pPr/>
              <a:t>‹N›</a:t>
            </a:fld>
            <a:endParaRPr lang="it-IT"/>
          </a:p>
        </p:txBody>
      </p:sp>
    </p:spTree>
    <p:extLst>
      <p:ext uri="{BB962C8B-B14F-4D97-AF65-F5344CB8AC3E}">
        <p14:creationId xmlns:p14="http://schemas.microsoft.com/office/powerpoint/2010/main" val="130691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102239" y="3143250"/>
            <a:ext cx="3288024" cy="2596776"/>
          </a:xfrm>
        </p:spPr>
        <p:txBody>
          <a:body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it-IT"/>
              <a:t>Modifica gli stili del testo dello schema
Secondo livello
Terzo livello
Quarto livello
Quinto livello</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A19956ED-15D3-E443-A8A6-EDC05C4D5F2C}" type="datetimeFigureOut">
              <a:rPr lang="it-IT" smtClean="0"/>
              <a:pPr/>
              <a:t>04/03/19</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B559038E-5F97-6A43-8A54-EFBC26BF9047}" type="slidenum">
              <a:rPr lang="it-IT" smtClean="0"/>
              <a:pPr/>
              <a:t>‹N›</a:t>
            </a:fld>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23580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7D8100F-31C4-B947-B5DB-A697D6A03663}" type="datetimeFigureOut">
              <a:rPr lang="it-IT" smtClean="0"/>
              <a:pPr/>
              <a:t>04/03/19</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fld id="{3A021C80-5570-D940-BC67-636845ABE744}" type="slidenum">
              <a:rPr lang="it-IT" smtClean="0"/>
              <a:pPr/>
              <a:t>‹N›</a:t>
            </a:fld>
            <a:endParaRPr lang="it-IT"/>
          </a:p>
        </p:txBody>
      </p:sp>
    </p:spTree>
    <p:extLst>
      <p:ext uri="{BB962C8B-B14F-4D97-AF65-F5344CB8AC3E}">
        <p14:creationId xmlns:p14="http://schemas.microsoft.com/office/powerpoint/2010/main" val="346963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EB5E4-E430-0440-81C7-F2A4355AD90E}" type="datetimeFigureOut">
              <a:rPr lang="it-IT" smtClean="0"/>
              <a:pPr/>
              <a:t>04/03/19</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fld id="{4BCCD2CA-DD88-2244-9E37-EFEE8F6FB7B4}" type="slidenum">
              <a:rPr lang="it-IT" smtClean="0"/>
              <a:pPr/>
              <a:t>‹N›</a:t>
            </a:fld>
            <a:endParaRPr lang="it-IT"/>
          </a:p>
        </p:txBody>
      </p:sp>
    </p:spTree>
    <p:extLst>
      <p:ext uri="{BB962C8B-B14F-4D97-AF65-F5344CB8AC3E}">
        <p14:creationId xmlns:p14="http://schemas.microsoft.com/office/powerpoint/2010/main" val="1233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9" name="Date Placeholder 8"/>
          <p:cNvSpPr>
            <a:spLocks noGrp="1"/>
          </p:cNvSpPr>
          <p:nvPr>
            <p:ph type="dt" sz="half" idx="10"/>
          </p:nvPr>
        </p:nvSpPr>
        <p:spPr/>
        <p:txBody>
          <a:bodyPr/>
          <a:lstStyle/>
          <a:p>
            <a:fld id="{61B74EDD-FFA9-BF41-9C13-522BB3D41EBF}" type="datetimeFigureOut">
              <a:rPr lang="it-IT" smtClean="0"/>
              <a:pPr/>
              <a:t>04/03/19</a:t>
            </a:fld>
            <a:endParaRPr lang="it-IT"/>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it-IT"/>
          </a:p>
        </p:txBody>
      </p:sp>
      <p:sp>
        <p:nvSpPr>
          <p:cNvPr id="11" name="Slide Number Placeholder 10"/>
          <p:cNvSpPr>
            <a:spLocks noGrp="1"/>
          </p:cNvSpPr>
          <p:nvPr>
            <p:ph type="sldNum" sz="quarter" idx="12"/>
          </p:nvPr>
        </p:nvSpPr>
        <p:spPr/>
        <p:txBody>
          <a:bodyPr/>
          <a:lstStyle/>
          <a:p>
            <a:fld id="{754CD03B-2A3D-864F-895C-5F48B5480AD4}" type="slidenum">
              <a:rPr lang="it-IT" smtClean="0"/>
              <a:pPr/>
              <a:t>‹N›</a:t>
            </a:fld>
            <a:endParaRPr lang="it-IT"/>
          </a:p>
        </p:txBody>
      </p:sp>
    </p:spTree>
    <p:extLst>
      <p:ext uri="{BB962C8B-B14F-4D97-AF65-F5344CB8AC3E}">
        <p14:creationId xmlns:p14="http://schemas.microsoft.com/office/powerpoint/2010/main" val="406895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BFCF259-472A-094C-8EA3-D7CB90630279}" type="datetimeFigureOut">
              <a:rPr lang="it-IT" smtClean="0"/>
              <a:pPr/>
              <a:t>04/03/19</a:t>
            </a:fld>
            <a:endParaRPr lang="it-IT"/>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it-IT"/>
          </a:p>
        </p:txBody>
      </p:sp>
      <p:sp>
        <p:nvSpPr>
          <p:cNvPr id="10" name="Slide Number Placeholder 9"/>
          <p:cNvSpPr>
            <a:spLocks noGrp="1"/>
          </p:cNvSpPr>
          <p:nvPr>
            <p:ph type="sldNum" sz="quarter" idx="12"/>
          </p:nvPr>
        </p:nvSpPr>
        <p:spPr/>
        <p:txBody>
          <a:bodyPr/>
          <a:lstStyle/>
          <a:p>
            <a:fld id="{D591DF1A-F6D0-9C49-83FD-E7730C096DD4}" type="slidenum">
              <a:rPr lang="it-IT" smtClean="0"/>
              <a:pPr/>
              <a:t>‹N›</a:t>
            </a:fld>
            <a:endParaRPr lang="it-IT"/>
          </a:p>
        </p:txBody>
      </p:sp>
    </p:spTree>
    <p:extLst>
      <p:ext uri="{BB962C8B-B14F-4D97-AF65-F5344CB8AC3E}">
        <p14:creationId xmlns:p14="http://schemas.microsoft.com/office/powerpoint/2010/main" val="379907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A19956ED-15D3-E443-A8A6-EDC05C4D5F2C}" type="datetimeFigureOut">
              <a:rPr lang="it-IT" smtClean="0"/>
              <a:pPr/>
              <a:t>04/03/19</a:t>
            </a:fld>
            <a:endParaRPr lang="it-IT"/>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it-IT"/>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B559038E-5F97-6A43-8A54-EFBC26BF9047}" type="slidenum">
              <a:rPr lang="it-IT" smtClean="0"/>
              <a:pPr/>
              <a:t>‹N›</a:t>
            </a:fld>
            <a:endParaRPr lang="it-IT"/>
          </a:p>
        </p:txBody>
      </p:sp>
    </p:spTree>
    <p:extLst>
      <p:ext uri="{BB962C8B-B14F-4D97-AF65-F5344CB8AC3E}">
        <p14:creationId xmlns:p14="http://schemas.microsoft.com/office/powerpoint/2010/main" val="255518055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fld id="{A19956ED-15D3-E443-A8A6-EDC05C4D5F2C}" type="datetimeFigureOut">
              <a:rPr lang="it-IT" smtClean="0"/>
              <a:pPr/>
              <a:t>04/03/19</a:t>
            </a:fld>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Arial" panose="020B0604020202020204" pitchFamily="34" charset="0"/>
              </a:defRPr>
            </a:lvl1pPr>
          </a:lstStyle>
          <a:p>
            <a:fld id="{B559038E-5F97-6A43-8A54-EFBC26BF9047}" type="slidenum">
              <a:rPr lang="it-IT" smtClean="0"/>
              <a:pPr/>
              <a:t>‹N›</a:t>
            </a:fld>
            <a:endParaRPr lang="it-IT"/>
          </a:p>
        </p:txBody>
      </p:sp>
    </p:spTree>
    <p:extLst>
      <p:ext uri="{BB962C8B-B14F-4D97-AF65-F5344CB8AC3E}">
        <p14:creationId xmlns:p14="http://schemas.microsoft.com/office/powerpoint/2010/main" val="415835948"/>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Lst>
  <p:txStyles>
    <p:title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0" i="0" u="none">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Immagine 3"/>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588" y="-27384"/>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ttangolo 4"/>
          <p:cNvSpPr/>
          <p:nvPr/>
        </p:nvSpPr>
        <p:spPr>
          <a:xfrm>
            <a:off x="-1588" y="2492896"/>
            <a:ext cx="9145588" cy="936104"/>
          </a:xfrm>
          <a:prstGeom prst="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ts val="3020"/>
              </a:lnSpc>
              <a:spcBef>
                <a:spcPct val="0"/>
              </a:spcBef>
              <a:spcAft>
                <a:spcPct val="0"/>
              </a:spcAft>
              <a:buClrTx/>
              <a:buSzTx/>
              <a:buFontTx/>
              <a:buNone/>
              <a:tabLst/>
              <a:defRPr/>
            </a:pPr>
            <a:r>
              <a:rPr lang="it-IT" sz="2600" b="1" dirty="0">
                <a:solidFill>
                  <a:srgbClr val="FFFFFF"/>
                </a:solidFill>
                <a:effectLst>
                  <a:outerShdw blurRad="38100" dist="38100" dir="2700000" algn="tl">
                    <a:srgbClr val="000000"/>
                  </a:outerShdw>
                </a:effectLst>
                <a:latin typeface="Arial" panose="020B0604020202020204" pitchFamily="34" charset="0"/>
                <a:cs typeface="Arial" panose="020B0604020202020204" pitchFamily="34" charset="0"/>
              </a:rPr>
              <a:t>L</a:t>
            </a:r>
            <a:r>
              <a:rPr kumimoji="0" lang="it-IT" sz="2600" b="1"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egge</a:t>
            </a:r>
            <a:r>
              <a:rPr kumimoji="0" lang="it-IT" sz="2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 di Bilancio 2019 e </a:t>
            </a:r>
            <a:r>
              <a:rPr lang="it-IT" sz="2600" b="1" dirty="0">
                <a:solidFill>
                  <a:srgbClr val="FFFFFF"/>
                </a:solidFill>
                <a:effectLst>
                  <a:outerShdw blurRad="38100" dist="38100" dir="2700000" algn="tl">
                    <a:srgbClr val="000000"/>
                  </a:outerShdw>
                </a:effectLst>
                <a:latin typeface="Arial" panose="020B0604020202020204" pitchFamily="34" charset="0"/>
                <a:cs typeface="Arial" panose="020B0604020202020204" pitchFamily="34" charset="0"/>
              </a:rPr>
              <a:t>D</a:t>
            </a:r>
            <a:r>
              <a:rPr kumimoji="0" lang="it-IT" sz="2600" b="1"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ecreto</a:t>
            </a:r>
            <a:r>
              <a:rPr kumimoji="0" lang="it-IT" sz="2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 </a:t>
            </a:r>
            <a:r>
              <a:rPr lang="it-IT" sz="2600" b="1" dirty="0">
                <a:solidFill>
                  <a:srgbClr val="FFFFFF"/>
                </a:solidFill>
                <a:effectLst>
                  <a:outerShdw blurRad="38100" dist="38100" dir="2700000" algn="tl">
                    <a:srgbClr val="000000"/>
                  </a:outerShdw>
                </a:effectLst>
                <a:latin typeface="Arial" panose="020B0604020202020204" pitchFamily="34" charset="0"/>
                <a:cs typeface="Arial" panose="020B0604020202020204" pitchFamily="34" charset="0"/>
              </a:rPr>
              <a:t>F</a:t>
            </a:r>
            <a:r>
              <a:rPr kumimoji="0" lang="it-IT" sz="2600" b="1"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iscale</a:t>
            </a:r>
            <a:r>
              <a:rPr kumimoji="0" lang="it-IT" sz="2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 collegato</a:t>
            </a:r>
          </a:p>
        </p:txBody>
      </p:sp>
      <p:sp>
        <p:nvSpPr>
          <p:cNvPr id="8" name="Rettangolo 7"/>
          <p:cNvSpPr/>
          <p:nvPr/>
        </p:nvSpPr>
        <p:spPr>
          <a:xfrm>
            <a:off x="5652120" y="6237312"/>
            <a:ext cx="3491880" cy="620688"/>
          </a:xfrm>
          <a:prstGeom prst="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Arial" panose="020B0604020202020204" pitchFamily="34" charset="0"/>
              </a:rPr>
              <a:t>Dott. Ernesto Gatto</a:t>
            </a:r>
          </a:p>
        </p:txBody>
      </p:sp>
    </p:spTree>
    <p:extLst>
      <p:ext uri="{BB962C8B-B14F-4D97-AF65-F5344CB8AC3E}">
        <p14:creationId xmlns:p14="http://schemas.microsoft.com/office/powerpoint/2010/main" val="356039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27584" y="5013176"/>
            <a:ext cx="8136904"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La rottamazione si perfeziona con l’integrale pagamento delle somme dovute, in caso di mancato perfezionamento vengono ripristinate sanzioni ed interessi e sarà inibita qualunque richiesta di rateizzazione  </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27584" y="3429000"/>
            <a:ext cx="8136904" cy="1080120"/>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Non è consentito il pagamento a 1/2 </a:t>
            </a:r>
            <a:r>
              <a:rPr lang="it-IT" dirty="0" err="1">
                <a:solidFill>
                  <a:schemeClr val="bg1"/>
                </a:solidFill>
              </a:rPr>
              <a:t>Mod</a:t>
            </a:r>
            <a:r>
              <a:rPr lang="it-IT" dirty="0">
                <a:solidFill>
                  <a:schemeClr val="bg1"/>
                </a:solidFill>
              </a:rPr>
              <a:t>. F24 con utilizzo in compensazione dei crediti, mentre possono essere conteggiati a </a:t>
            </a:r>
            <a:r>
              <a:rPr lang="it-IT" dirty="0" err="1">
                <a:solidFill>
                  <a:schemeClr val="bg1"/>
                </a:solidFill>
              </a:rPr>
              <a:t>deconto</a:t>
            </a:r>
            <a:r>
              <a:rPr lang="it-IT" dirty="0">
                <a:solidFill>
                  <a:schemeClr val="bg1"/>
                </a:solidFill>
              </a:rPr>
              <a:t> i crediti certificati verso la PA </a:t>
            </a: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522920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371703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3203848" y="1196752"/>
            <a:ext cx="3312368" cy="79208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Rottamazione ter</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827584" y="2132856"/>
            <a:ext cx="8136904" cy="864096"/>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E’ consentito revocare la domanda, correggerla o integrarla sino al termine ultimo del 30 aprile 2019</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227687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Tree>
    <p:extLst>
      <p:ext uri="{BB962C8B-B14F-4D97-AF65-F5344CB8AC3E}">
        <p14:creationId xmlns:p14="http://schemas.microsoft.com/office/powerpoint/2010/main" val="173240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27584" y="4509120"/>
            <a:ext cx="8136904" cy="79208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ym typeface="Wingdings" pitchFamily="2" charset="2"/>
              </a:rPr>
              <a:t>I fermi e le ipoteche già iscritti permangono sino al perfezionamento della procedura, mentre al pagamento della 1^ rata i fermi vengono sospesi</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27584" y="3429000"/>
            <a:ext cx="8136904" cy="86409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olidFill>
                  <a:schemeClr val="bg1"/>
                </a:solidFill>
              </a:rPr>
              <a:t>Presentata l’istanza non possono essere iscritti nuovi fermi amministrativi né ipoteche e non possono essere avviate nuove procedure esecutive</a:t>
            </a: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465313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357301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843808" y="1196752"/>
            <a:ext cx="4032448" cy="1080120"/>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Rottamazione ter</a:t>
            </a:r>
          </a:p>
          <a:p>
            <a:pPr algn="ctr"/>
            <a:r>
              <a:rPr lang="it-IT" dirty="0">
                <a:solidFill>
                  <a:srgbClr val="002060"/>
                </a:solidFill>
                <a:latin typeface="Arial" panose="020B0604020202020204" pitchFamily="34" charset="0"/>
                <a:cs typeface="Arial" panose="020B0604020202020204" pitchFamily="34" charset="0"/>
              </a:rPr>
              <a:t>Le procedure esecutive in corso</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827584" y="2420888"/>
            <a:ext cx="8136904" cy="72008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ym typeface="Wingdings" pitchFamily="2" charset="2"/>
              </a:rPr>
              <a:t>Nelle more della presentazione dell’istanza di rottamazione le operazioni di recupero del credito da parte dell’esattoria proseguono </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256490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
        <p:nvSpPr>
          <p:cNvPr id="16" name="Rectangle 5">
            <a:extLst>
              <a:ext uri="{FF2B5EF4-FFF2-40B4-BE49-F238E27FC236}">
                <a16:creationId xmlns:a16="http://schemas.microsoft.com/office/drawing/2014/main" id="{4856A149-A76B-6443-A71A-5045F085BD65}"/>
              </a:ext>
            </a:extLst>
          </p:cNvPr>
          <p:cNvSpPr>
            <a:spLocks noChangeArrowheads="1"/>
          </p:cNvSpPr>
          <p:nvPr/>
        </p:nvSpPr>
        <p:spPr bwMode="auto">
          <a:xfrm>
            <a:off x="827584" y="5517232"/>
            <a:ext cx="8136904" cy="86409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olidFill>
                  <a:schemeClr val="bg1"/>
                </a:solidFill>
              </a:rPr>
              <a:t>Le procedure esecutive in corso sono sospese, mentre con il pagamento della 1^ rata le procedure esecutive in corso sono revocate  </a:t>
            </a:r>
          </a:p>
        </p:txBody>
      </p:sp>
      <p:sp>
        <p:nvSpPr>
          <p:cNvPr id="17" name="Callout con freccia destra 16">
            <a:extLst>
              <a:ext uri="{FF2B5EF4-FFF2-40B4-BE49-F238E27FC236}">
                <a16:creationId xmlns:a16="http://schemas.microsoft.com/office/drawing/2014/main" id="{A82593A2-FCEB-0D4E-B666-21692B10D4A4}"/>
              </a:ext>
            </a:extLst>
          </p:cNvPr>
          <p:cNvSpPr/>
          <p:nvPr/>
        </p:nvSpPr>
        <p:spPr>
          <a:xfrm>
            <a:off x="179512" y="566124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348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27584" y="5229200"/>
            <a:ext cx="8136904" cy="79208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ym typeface="Wingdings" pitchFamily="2" charset="2"/>
              </a:rPr>
              <a:t>In caso di successiva decadenza dalla rottamazione, l’INPS revoca immediatamente il documento di regolarità già rilasciato</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27584" y="3933056"/>
            <a:ext cx="8136904" cy="86409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olidFill>
                  <a:schemeClr val="bg1"/>
                </a:solidFill>
              </a:rPr>
              <a:t>Con la presentazione dell’istanza deve essere rilasciato il DURC regolare se i carichi previdenziali sono inclusi nell’istanza stessa</a:t>
            </a: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537321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407707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843808" y="1484784"/>
            <a:ext cx="4032448" cy="1080120"/>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Rottamazione ter</a:t>
            </a:r>
          </a:p>
          <a:p>
            <a:pPr algn="ctr"/>
            <a:r>
              <a:rPr lang="it-IT" dirty="0">
                <a:solidFill>
                  <a:srgbClr val="002060"/>
                </a:solidFill>
                <a:latin typeface="Arial" panose="020B0604020202020204" pitchFamily="34" charset="0"/>
                <a:cs typeface="Arial" panose="020B0604020202020204" pitchFamily="34" charset="0"/>
              </a:rPr>
              <a:t>Gli altri vantaggi</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827584" y="2780928"/>
            <a:ext cx="8136904" cy="72008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sz="1900" dirty="0">
                <a:sym typeface="Wingdings" pitchFamily="2" charset="2"/>
              </a:rPr>
              <a:t>Con la presentazione dell’istanza il debitore non incorre più nel blocco dei pagamenti da parte di enti pubblici per importi &gt; € 5.000</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292494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sz="1900" b="1" dirty="0">
              <a:solidFill>
                <a:srgbClr val="FF0000"/>
              </a:solidFill>
              <a:latin typeface="Arial" panose="020B0604020202020204" pitchFamily="34" charset="0"/>
              <a:cs typeface="Arial" panose="020B0604020202020204" pitchFamily="34" charset="0"/>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Tree>
    <p:extLst>
      <p:ext uri="{BB962C8B-B14F-4D97-AF65-F5344CB8AC3E}">
        <p14:creationId xmlns:p14="http://schemas.microsoft.com/office/powerpoint/2010/main" val="149149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755576" y="3140968"/>
            <a:ext cx="8280920"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600"/>
              </a:lnSpc>
              <a:defRPr/>
            </a:pPr>
            <a:r>
              <a:rPr lang="it-IT" sz="1900" dirty="0">
                <a:sym typeface="Wingdings" pitchFamily="2" charset="2"/>
              </a:rPr>
              <a:t>L’annullamento sarà automatico e ai fini del limite di € 1.000 si guarderà al debito residuo complessivo al 24/10/2018 (</a:t>
            </a:r>
            <a:r>
              <a:rPr lang="it-IT" sz="1900" u="sng" dirty="0">
                <a:sym typeface="Wingdings" pitchFamily="2" charset="2"/>
              </a:rPr>
              <a:t>incluse sanzioni e interessi</a:t>
            </a:r>
            <a:r>
              <a:rPr lang="it-IT" sz="1900" dirty="0">
                <a:sym typeface="Wingdings" pitchFamily="2" charset="2"/>
              </a:rPr>
              <a:t>)</a:t>
            </a:r>
          </a:p>
        </p:txBody>
      </p:sp>
      <p:sp>
        <p:nvSpPr>
          <p:cNvPr id="86024" name="Text Box 9"/>
          <p:cNvSpPr txBox="1">
            <a:spLocks noChangeArrowheads="1"/>
          </p:cNvSpPr>
          <p:nvPr/>
        </p:nvSpPr>
        <p:spPr bwMode="auto">
          <a:xfrm>
            <a:off x="251520"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755576" y="4221088"/>
            <a:ext cx="8280920"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600"/>
              </a:lnSpc>
              <a:defRPr/>
            </a:pPr>
            <a:r>
              <a:rPr lang="it-IT" sz="1900" dirty="0">
                <a:solidFill>
                  <a:schemeClr val="bg1"/>
                </a:solidFill>
              </a:rPr>
              <a:t>Annullate (entro il 31/12/2018) anche le cartelle di importo originario &gt; € 1.000 se il singolo carico sarà di importo inferiore al 24/10/2018</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755576" y="2060848"/>
            <a:ext cx="8280920"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600"/>
              </a:lnSpc>
              <a:defRPr/>
            </a:pPr>
            <a:r>
              <a:rPr lang="it-IT" sz="1900" dirty="0">
                <a:solidFill>
                  <a:schemeClr val="bg1"/>
                </a:solidFill>
              </a:rPr>
              <a:t>I debiti di importo residuo al 24/10/2018 &lt; € 1.000 risultanti da singoli carichi affidati all’Esattoria tra 2000 e 2010 sono automaticamente annullati</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2276872"/>
            <a:ext cx="504056"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sz="1900"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3356992"/>
            <a:ext cx="504056"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sz="1900"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4460" y="4365104"/>
            <a:ext cx="504056"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sz="1900"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699792" y="1146448"/>
            <a:ext cx="3312368"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Stralcio dei debiti esattoriali </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755576" y="5373216"/>
            <a:ext cx="8280920"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600"/>
              </a:lnSpc>
              <a:defRPr/>
            </a:pPr>
            <a:r>
              <a:rPr lang="it-IT" sz="1900" dirty="0">
                <a:sym typeface="Wingdings" pitchFamily="2" charset="2"/>
              </a:rPr>
              <a:t>Le somme eventualmente versate su tali cartelle dopo il 24/10/2018 saranno imputate a rateizzazioni/definizioni in corso ovvero rimborsate </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5589240"/>
            <a:ext cx="504056"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sz="1900" b="1" dirty="0">
              <a:solidFill>
                <a:srgbClr val="FF0000"/>
              </a:solidFill>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4 Dl. 119/2018</a:t>
            </a:r>
          </a:p>
        </p:txBody>
      </p:sp>
    </p:spTree>
    <p:extLst>
      <p:ext uri="{BB962C8B-B14F-4D97-AF65-F5344CB8AC3E}">
        <p14:creationId xmlns:p14="http://schemas.microsoft.com/office/powerpoint/2010/main" val="86067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4" name="Text Box 9"/>
          <p:cNvSpPr txBox="1">
            <a:spLocks noChangeArrowheads="1"/>
          </p:cNvSpPr>
          <p:nvPr/>
        </p:nvSpPr>
        <p:spPr bwMode="auto">
          <a:xfrm>
            <a:off x="251520"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683568" y="2564904"/>
            <a:ext cx="7776864" cy="115212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Lo stralcio di eventuali ruoli scaduti relativi a contributi previdenziali comporterà il disconoscimento di tali importi ai fini del calcolo della pensione con ricadute anche sui periodi considerati validi </a:t>
            </a: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683568" y="1484784"/>
            <a:ext cx="7776864" cy="864096"/>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Attenzione ai ruoli di natura previdenziale </a:t>
            </a:r>
          </a:p>
        </p:txBody>
      </p:sp>
      <p:sp>
        <p:nvSpPr>
          <p:cNvPr id="8" name="Cornice 7"/>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4 Dl. 119/2018</a:t>
            </a:r>
          </a:p>
        </p:txBody>
      </p:sp>
      <p:sp>
        <p:nvSpPr>
          <p:cNvPr id="6" name="Rectangle 5">
            <a:extLst>
              <a:ext uri="{FF2B5EF4-FFF2-40B4-BE49-F238E27FC236}">
                <a16:creationId xmlns:a16="http://schemas.microsoft.com/office/drawing/2014/main" id="{2F42AE3C-5768-E448-AA47-DA80F05D63FA}"/>
              </a:ext>
            </a:extLst>
          </p:cNvPr>
          <p:cNvSpPr>
            <a:spLocks noChangeArrowheads="1"/>
          </p:cNvSpPr>
          <p:nvPr/>
        </p:nvSpPr>
        <p:spPr bwMode="auto">
          <a:xfrm>
            <a:off x="683568" y="5229200"/>
            <a:ext cx="7776864" cy="115212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Non rientrano nei provvedimenti per la pace fiscale i carichi affidati ad esattorie locali diverse dall’Agenzia della riscossione (</a:t>
            </a:r>
            <a:r>
              <a:rPr lang="it-IT" dirty="0" err="1">
                <a:solidFill>
                  <a:schemeClr val="bg1"/>
                </a:solidFill>
              </a:rPr>
              <a:t>Ader</a:t>
            </a:r>
            <a:r>
              <a:rPr lang="it-IT" dirty="0">
                <a:solidFill>
                  <a:schemeClr val="bg1"/>
                </a:solidFill>
              </a:rPr>
              <a:t>) ovvero da Riscossione Sicilia in quest’ultima regione     </a:t>
            </a:r>
          </a:p>
        </p:txBody>
      </p:sp>
      <p:sp>
        <p:nvSpPr>
          <p:cNvPr id="9" name="Callout con freccia in giù 8">
            <a:extLst>
              <a:ext uri="{FF2B5EF4-FFF2-40B4-BE49-F238E27FC236}">
                <a16:creationId xmlns:a16="http://schemas.microsoft.com/office/drawing/2014/main" id="{AD82337A-DE08-824C-A317-01D37A43D096}"/>
              </a:ext>
            </a:extLst>
          </p:cNvPr>
          <p:cNvSpPr/>
          <p:nvPr/>
        </p:nvSpPr>
        <p:spPr>
          <a:xfrm>
            <a:off x="683568" y="4149080"/>
            <a:ext cx="7776864" cy="864096"/>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Esattori diversi da </a:t>
            </a:r>
            <a:r>
              <a:rPr lang="it-IT" dirty="0" err="1">
                <a:solidFill>
                  <a:srgbClr val="002060"/>
                </a:solidFill>
                <a:latin typeface="Arial" panose="020B0604020202020204" pitchFamily="34" charset="0"/>
                <a:cs typeface="Arial" panose="020B0604020202020204" pitchFamily="34" charset="0"/>
              </a:rPr>
              <a:t>Ader</a:t>
            </a:r>
            <a:r>
              <a:rPr lang="it-IT"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44077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4" name="Text Box 9"/>
          <p:cNvSpPr txBox="1">
            <a:spLocks noChangeArrowheads="1"/>
          </p:cNvSpPr>
          <p:nvPr/>
        </p:nvSpPr>
        <p:spPr bwMode="auto">
          <a:xfrm>
            <a:off x="251520"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683568" y="3284984"/>
            <a:ext cx="7776864" cy="86409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Il Presidente dell‘Inps ha confermato di aver sospeso la procedura di cancellazione dei ruoli Inps &lt; a € 1.000 in attesa di chiarimenti</a:t>
            </a: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683568" y="2060848"/>
            <a:ext cx="7776864" cy="864096"/>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Blocco della cancellazione dei mini ruoli INPS </a:t>
            </a:r>
          </a:p>
        </p:txBody>
      </p:sp>
      <p:sp>
        <p:nvSpPr>
          <p:cNvPr id="8" name="Cornice 7"/>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4 Dl. 119/2018</a:t>
            </a:r>
          </a:p>
        </p:txBody>
      </p:sp>
      <p:sp>
        <p:nvSpPr>
          <p:cNvPr id="6" name="Rectangle 5">
            <a:extLst>
              <a:ext uri="{FF2B5EF4-FFF2-40B4-BE49-F238E27FC236}">
                <a16:creationId xmlns:a16="http://schemas.microsoft.com/office/drawing/2014/main" id="{2F42AE3C-5768-E448-AA47-DA80F05D63FA}"/>
              </a:ext>
            </a:extLst>
          </p:cNvPr>
          <p:cNvSpPr>
            <a:spLocks noChangeArrowheads="1"/>
          </p:cNvSpPr>
          <p:nvPr/>
        </p:nvSpPr>
        <p:spPr bwMode="auto">
          <a:xfrm>
            <a:off x="683568" y="4725144"/>
            <a:ext cx="7776864" cy="86409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In particolare la discordia riguarda l’inclusione o meno (ai fini della soglia di € 1.000) delle sanzioni civili maturate dopo l’affidamento  </a:t>
            </a:r>
          </a:p>
        </p:txBody>
      </p:sp>
    </p:spTree>
    <p:extLst>
      <p:ext uri="{BB962C8B-B14F-4D97-AF65-F5344CB8AC3E}">
        <p14:creationId xmlns:p14="http://schemas.microsoft.com/office/powerpoint/2010/main" val="345845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467545" y="2060478"/>
            <a:ext cx="3885232" cy="1440530"/>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rgbClr val="002060"/>
                </a:solidFill>
                <a:latin typeface="Arial" panose="020B0604020202020204" pitchFamily="34" charset="0"/>
                <a:cs typeface="Arial" panose="020B0604020202020204" pitchFamily="34" charset="0"/>
              </a:rPr>
              <a:t>Sono definibili le liti pendenti </a:t>
            </a:r>
            <a:r>
              <a:rPr lang="it-IT" sz="1800" u="sng" dirty="0">
                <a:solidFill>
                  <a:srgbClr val="002060"/>
                </a:solidFill>
                <a:latin typeface="Arial" panose="020B0604020202020204" pitchFamily="34" charset="0"/>
                <a:cs typeface="Arial" panose="020B0604020202020204" pitchFamily="34" charset="0"/>
              </a:rPr>
              <a:t>in cui è parte l’Agenzia delle entrate</a:t>
            </a:r>
            <a:r>
              <a:rPr lang="it-IT" sz="1800" dirty="0">
                <a:solidFill>
                  <a:srgbClr val="002060"/>
                </a:solidFill>
                <a:latin typeface="Arial" panose="020B0604020202020204" pitchFamily="34" charset="0"/>
                <a:cs typeface="Arial" panose="020B0604020202020204" pitchFamily="34" charset="0"/>
              </a:rPr>
              <a:t> e introdotte con ricorso notificato entro il 24/10/2018  </a:t>
            </a:r>
          </a:p>
        </p:txBody>
      </p:sp>
      <p:cxnSp>
        <p:nvCxnSpPr>
          <p:cNvPr id="4" name="Connettore 1 3">
            <a:extLst>
              <a:ext uri="{FF2B5EF4-FFF2-40B4-BE49-F238E27FC236}">
                <a16:creationId xmlns:a16="http://schemas.microsoft.com/office/drawing/2014/main" id="{06020ECC-BEB4-3643-9D49-6FDBB0ABDFB5}"/>
              </a:ext>
            </a:extLst>
          </p:cNvPr>
          <p:cNvCxnSpPr>
            <a:cxnSpLocks/>
          </p:cNvCxnSpPr>
          <p:nvPr/>
        </p:nvCxnSpPr>
        <p:spPr>
          <a:xfrm>
            <a:off x="1691680" y="3501008"/>
            <a:ext cx="0" cy="432048"/>
          </a:xfrm>
          <a:prstGeom prst="line">
            <a:avLst/>
          </a:prstGeom>
          <a:ln w="28575">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Connettore 1 9">
            <a:extLst>
              <a:ext uri="{FF2B5EF4-FFF2-40B4-BE49-F238E27FC236}">
                <a16:creationId xmlns:a16="http://schemas.microsoft.com/office/drawing/2014/main" id="{1E4DA1B4-A95C-0442-8000-F52283742226}"/>
              </a:ext>
            </a:extLst>
          </p:cNvPr>
          <p:cNvCxnSpPr>
            <a:cxnSpLocks/>
          </p:cNvCxnSpPr>
          <p:nvPr/>
        </p:nvCxnSpPr>
        <p:spPr>
          <a:xfrm>
            <a:off x="3491880" y="3501008"/>
            <a:ext cx="0" cy="432048"/>
          </a:xfrm>
          <a:prstGeom prst="line">
            <a:avLst/>
          </a:prstGeom>
          <a:ln w="28575">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Rettangolo 10">
            <a:extLst>
              <a:ext uri="{FF2B5EF4-FFF2-40B4-BE49-F238E27FC236}">
                <a16:creationId xmlns:a16="http://schemas.microsoft.com/office/drawing/2014/main" id="{25CF6AE0-CE48-3647-BE6E-614880EA66CC}"/>
              </a:ext>
            </a:extLst>
          </p:cNvPr>
          <p:cNvSpPr/>
          <p:nvPr/>
        </p:nvSpPr>
        <p:spPr>
          <a:xfrm>
            <a:off x="5004048" y="2060478"/>
            <a:ext cx="3744416" cy="1440530"/>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rgbClr val="002060"/>
                </a:solidFill>
                <a:latin typeface="Arial" panose="020B0604020202020204" pitchFamily="34" charset="0"/>
                <a:cs typeface="Arial" panose="020B0604020202020204" pitchFamily="34" charset="0"/>
              </a:rPr>
              <a:t>In caso di ricorso pendente iscritto in 1^ grado la definizione avverrà con il pagamento del 90% delle sole maggiori imposte</a:t>
            </a:r>
          </a:p>
        </p:txBody>
      </p:sp>
      <p:cxnSp>
        <p:nvCxnSpPr>
          <p:cNvPr id="13" name="Connettore 1 12">
            <a:extLst>
              <a:ext uri="{FF2B5EF4-FFF2-40B4-BE49-F238E27FC236}">
                <a16:creationId xmlns:a16="http://schemas.microsoft.com/office/drawing/2014/main" id="{F995636E-74DA-7742-8B60-6183A9FBB41D}"/>
              </a:ext>
            </a:extLst>
          </p:cNvPr>
          <p:cNvCxnSpPr>
            <a:cxnSpLocks/>
          </p:cNvCxnSpPr>
          <p:nvPr/>
        </p:nvCxnSpPr>
        <p:spPr>
          <a:xfrm>
            <a:off x="6012160" y="3501008"/>
            <a:ext cx="0" cy="432048"/>
          </a:xfrm>
          <a:prstGeom prst="line">
            <a:avLst/>
          </a:prstGeom>
          <a:ln w="28575">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27" name="Connettore 1 26">
            <a:extLst>
              <a:ext uri="{FF2B5EF4-FFF2-40B4-BE49-F238E27FC236}">
                <a16:creationId xmlns:a16="http://schemas.microsoft.com/office/drawing/2014/main" id="{D334EC9A-460D-604F-8BEF-DEA295DEAC30}"/>
              </a:ext>
            </a:extLst>
          </p:cNvPr>
          <p:cNvCxnSpPr>
            <a:cxnSpLocks/>
          </p:cNvCxnSpPr>
          <p:nvPr/>
        </p:nvCxnSpPr>
        <p:spPr>
          <a:xfrm>
            <a:off x="8100392" y="3501008"/>
            <a:ext cx="0" cy="432048"/>
          </a:xfrm>
          <a:prstGeom prst="line">
            <a:avLst/>
          </a:prstGeom>
          <a:ln w="28575">
            <a:solidFill>
              <a:schemeClr val="accent2"/>
            </a:solidFill>
          </a:ln>
        </p:spPr>
        <p:style>
          <a:lnRef idx="2">
            <a:schemeClr val="accent1"/>
          </a:lnRef>
          <a:fillRef idx="0">
            <a:schemeClr val="accent1"/>
          </a:fillRef>
          <a:effectRef idx="1">
            <a:schemeClr val="accent1"/>
          </a:effectRef>
          <a:fontRef idx="minor">
            <a:schemeClr val="tx1"/>
          </a:fontRef>
        </p:style>
      </p:cxnSp>
      <p:sp>
        <p:nvSpPr>
          <p:cNvPr id="15" name="Rettangolo 14">
            <a:extLst>
              <a:ext uri="{FF2B5EF4-FFF2-40B4-BE49-F238E27FC236}">
                <a16:creationId xmlns:a16="http://schemas.microsoft.com/office/drawing/2014/main" id="{D93E7627-EA03-EF4B-AFBB-CBCF1F7A6251}"/>
              </a:ext>
            </a:extLst>
          </p:cNvPr>
          <p:cNvSpPr/>
          <p:nvPr/>
        </p:nvSpPr>
        <p:spPr>
          <a:xfrm>
            <a:off x="467545" y="1197122"/>
            <a:ext cx="8280919" cy="647702"/>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La definizione delle controversie tributarie pendenti al 24/10/2018</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7" name="Rettangolo 16">
            <a:extLst>
              <a:ext uri="{FF2B5EF4-FFF2-40B4-BE49-F238E27FC236}">
                <a16:creationId xmlns:a16="http://schemas.microsoft.com/office/drawing/2014/main" id="{8F87AC5C-F95B-7D40-8EEB-743E5EC036E3}"/>
              </a:ext>
            </a:extLst>
          </p:cNvPr>
          <p:cNvSpPr/>
          <p:nvPr/>
        </p:nvSpPr>
        <p:spPr>
          <a:xfrm>
            <a:off x="467544" y="3933056"/>
            <a:ext cx="3885232" cy="1296144"/>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rgbClr val="002060"/>
                </a:solidFill>
                <a:latin typeface="Arial" panose="020B0604020202020204" pitchFamily="34" charset="0"/>
                <a:cs typeface="Arial" panose="020B0604020202020204" pitchFamily="34" charset="0"/>
              </a:rPr>
              <a:t>Ove il contribuente abbia vinto in 1^ grado l’importo dovuto è pari al 40% delle sole maggiori imposte</a:t>
            </a:r>
          </a:p>
        </p:txBody>
      </p:sp>
      <p:sp>
        <p:nvSpPr>
          <p:cNvPr id="18" name="Rettangolo 17">
            <a:extLst>
              <a:ext uri="{FF2B5EF4-FFF2-40B4-BE49-F238E27FC236}">
                <a16:creationId xmlns:a16="http://schemas.microsoft.com/office/drawing/2014/main" id="{80622272-7972-584C-A57A-4054598151AA}"/>
              </a:ext>
            </a:extLst>
          </p:cNvPr>
          <p:cNvSpPr/>
          <p:nvPr/>
        </p:nvSpPr>
        <p:spPr>
          <a:xfrm>
            <a:off x="5004047" y="3933056"/>
            <a:ext cx="3744416" cy="1296144"/>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rgbClr val="002060"/>
                </a:solidFill>
                <a:latin typeface="Arial" panose="020B0604020202020204" pitchFamily="34" charset="0"/>
                <a:cs typeface="Arial" panose="020B0604020202020204" pitchFamily="34" charset="0"/>
              </a:rPr>
              <a:t>Ove il contribuente abbia vinto in 2^ grado l’importo dovuto è pari al 15% delle sole maggiori imposte (se </a:t>
            </a:r>
            <a:r>
              <a:rPr lang="it-IT" sz="1800" dirty="0" err="1">
                <a:solidFill>
                  <a:srgbClr val="002060"/>
                </a:solidFill>
                <a:latin typeface="Arial" panose="020B0604020202020204" pitchFamily="34" charset="0"/>
                <a:cs typeface="Arial" panose="020B0604020202020204" pitchFamily="34" charset="0"/>
              </a:rPr>
              <a:t>win</a:t>
            </a:r>
            <a:r>
              <a:rPr lang="it-IT" sz="1800" dirty="0">
                <a:solidFill>
                  <a:srgbClr val="002060"/>
                </a:solidFill>
                <a:latin typeface="Arial" panose="020B0604020202020204" pitchFamily="34" charset="0"/>
                <a:cs typeface="Arial" panose="020B0604020202020204" pitchFamily="34" charset="0"/>
              </a:rPr>
              <a:t> </a:t>
            </a:r>
            <a:r>
              <a:rPr lang="it-IT" sz="1800" dirty="0" err="1">
                <a:solidFill>
                  <a:srgbClr val="002060"/>
                </a:solidFill>
                <a:latin typeface="Arial" panose="020B0604020202020204" pitchFamily="34" charset="0"/>
                <a:cs typeface="Arial" panose="020B0604020202020204" pitchFamily="34" charset="0"/>
              </a:rPr>
              <a:t>win</a:t>
            </a:r>
            <a:r>
              <a:rPr lang="it-IT" sz="1800" dirty="0">
                <a:solidFill>
                  <a:srgbClr val="002060"/>
                </a:solidFill>
                <a:latin typeface="Arial" panose="020B0604020202020204" pitchFamily="34" charset="0"/>
                <a:cs typeface="Arial" panose="020B0604020202020204" pitchFamily="34" charset="0"/>
              </a:rPr>
              <a:t> 5%)</a:t>
            </a:r>
          </a:p>
        </p:txBody>
      </p:sp>
      <p:sp>
        <p:nvSpPr>
          <p:cNvPr id="19" name="Rettangolo 18">
            <a:extLst>
              <a:ext uri="{FF2B5EF4-FFF2-40B4-BE49-F238E27FC236}">
                <a16:creationId xmlns:a16="http://schemas.microsoft.com/office/drawing/2014/main" id="{812A93C2-4849-1E4D-B29C-ECFD97EEBB8E}"/>
              </a:ext>
            </a:extLst>
          </p:cNvPr>
          <p:cNvSpPr/>
          <p:nvPr/>
        </p:nvSpPr>
        <p:spPr>
          <a:xfrm>
            <a:off x="467544" y="5517232"/>
            <a:ext cx="8280919" cy="79208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La domanda di definizione dovrà essere presentata entro il 31/05/2019 con il contestuale pagamento degli importi dovuti (anche in </a:t>
            </a:r>
            <a:r>
              <a:rPr lang="it-IT" dirty="0" err="1">
                <a:latin typeface="Arial" panose="020B0604020202020204" pitchFamily="34" charset="0"/>
                <a:cs typeface="Arial" panose="020B0604020202020204" pitchFamily="34" charset="0"/>
              </a:rPr>
              <a:t>max</a:t>
            </a:r>
            <a:r>
              <a:rPr lang="it-IT" dirty="0">
                <a:latin typeface="Arial" panose="020B0604020202020204" pitchFamily="34" charset="0"/>
                <a:cs typeface="Arial" panose="020B0604020202020204" pitchFamily="34" charset="0"/>
              </a:rPr>
              <a:t> 20 rate) </a:t>
            </a:r>
          </a:p>
        </p:txBody>
      </p:sp>
      <p:sp>
        <p:nvSpPr>
          <p:cNvPr id="14" name="Cornice 13"/>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6 Dl. 119/2018</a:t>
            </a:r>
          </a:p>
        </p:txBody>
      </p:sp>
    </p:spTree>
    <p:extLst>
      <p:ext uri="{BB962C8B-B14F-4D97-AF65-F5344CB8AC3E}">
        <p14:creationId xmlns:p14="http://schemas.microsoft.com/office/powerpoint/2010/main" val="3906919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467545" y="2420888"/>
            <a:ext cx="8280919" cy="79171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Non sono definibili le liti connesse a cartelle successive ad avvisi bonari ex art. 36-bis </a:t>
            </a:r>
            <a:r>
              <a:rPr lang="it-IT" dirty="0" err="1">
                <a:latin typeface="Arial" panose="020B0604020202020204" pitchFamily="34" charset="0"/>
                <a:cs typeface="Arial" panose="020B0604020202020204" pitchFamily="34" charset="0"/>
              </a:rPr>
              <a:t>Dpr</a:t>
            </a:r>
            <a:r>
              <a:rPr lang="it-IT" dirty="0">
                <a:latin typeface="Arial" panose="020B0604020202020204" pitchFamily="34" charset="0"/>
                <a:cs typeface="Arial" panose="020B0604020202020204" pitchFamily="34" charset="0"/>
              </a:rPr>
              <a:t> 600/73 in quanto atti della riscossione e non impositivi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9" name="Rettangolo 18">
            <a:extLst>
              <a:ext uri="{FF2B5EF4-FFF2-40B4-BE49-F238E27FC236}">
                <a16:creationId xmlns:a16="http://schemas.microsoft.com/office/drawing/2014/main" id="{812A93C2-4849-1E4D-B29C-ECFD97EEBB8E}"/>
              </a:ext>
            </a:extLst>
          </p:cNvPr>
          <p:cNvSpPr/>
          <p:nvPr/>
        </p:nvSpPr>
        <p:spPr>
          <a:xfrm>
            <a:off x="467544" y="3572646"/>
            <a:ext cx="8280919" cy="79208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La definizione perfezionata dal co-obbligato giova in favore degli altri  inclusi quelli per i quali la controversia non sia più pendente </a:t>
            </a:r>
          </a:p>
        </p:txBody>
      </p:sp>
      <p:sp>
        <p:nvSpPr>
          <p:cNvPr id="14" name="Cornice 13"/>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6 Dl. 119/2018</a:t>
            </a:r>
          </a:p>
        </p:txBody>
      </p:sp>
      <p:sp>
        <p:nvSpPr>
          <p:cNvPr id="20" name="Callout con freccia in giù 19">
            <a:extLst>
              <a:ext uri="{FF2B5EF4-FFF2-40B4-BE49-F238E27FC236}">
                <a16:creationId xmlns:a16="http://schemas.microsoft.com/office/drawing/2014/main" id="{C6A26A03-88F3-174B-9349-2F0343158E53}"/>
              </a:ext>
            </a:extLst>
          </p:cNvPr>
          <p:cNvSpPr/>
          <p:nvPr/>
        </p:nvSpPr>
        <p:spPr>
          <a:xfrm>
            <a:off x="2915816" y="1434480"/>
            <a:ext cx="3312368"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liti pendenti </a:t>
            </a:r>
          </a:p>
        </p:txBody>
      </p:sp>
      <p:sp>
        <p:nvSpPr>
          <p:cNvPr id="21" name="Rettangolo 20">
            <a:extLst>
              <a:ext uri="{FF2B5EF4-FFF2-40B4-BE49-F238E27FC236}">
                <a16:creationId xmlns:a16="http://schemas.microsoft.com/office/drawing/2014/main" id="{704A3180-30B2-6747-A3E7-B4D515D7FB6B}"/>
              </a:ext>
            </a:extLst>
          </p:cNvPr>
          <p:cNvSpPr/>
          <p:nvPr/>
        </p:nvSpPr>
        <p:spPr>
          <a:xfrm>
            <a:off x="467544" y="4724774"/>
            <a:ext cx="8280919" cy="108012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In caso di società di persone, la eventuale definizione perfezionata dalla stessa limitatamente alle sole imposte accertate nell’atto (Irap ed Iva) non esplica alcun effetto automatico nei confronti dei soci </a:t>
            </a:r>
          </a:p>
        </p:txBody>
      </p:sp>
    </p:spTree>
    <p:extLst>
      <p:ext uri="{BB962C8B-B14F-4D97-AF65-F5344CB8AC3E}">
        <p14:creationId xmlns:p14="http://schemas.microsoft.com/office/powerpoint/2010/main" val="1803967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539551" y="2039144"/>
            <a:ext cx="8136905" cy="936104"/>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latin typeface="Arial" panose="020B0604020202020204" pitchFamily="34" charset="0"/>
                <a:cs typeface="Arial" panose="020B0604020202020204" pitchFamily="34" charset="0"/>
              </a:rPr>
              <a:t>Il presupposto per l’accesso alle definizioni agevolate è rappresentato dall’essere </a:t>
            </a:r>
            <a:r>
              <a:rPr lang="it-IT" sz="1800" dirty="0" err="1">
                <a:latin typeface="Arial" panose="020B0604020202020204" pitchFamily="34" charset="0"/>
                <a:cs typeface="Arial" panose="020B0604020202020204" pitchFamily="34" charset="0"/>
              </a:rPr>
              <a:t>Asd</a:t>
            </a:r>
            <a:r>
              <a:rPr lang="it-IT" sz="1800" dirty="0">
                <a:latin typeface="Arial" panose="020B0604020202020204" pitchFamily="34" charset="0"/>
                <a:cs typeface="Arial" panose="020B0604020202020204" pitchFamily="34" charset="0"/>
              </a:rPr>
              <a:t>/</a:t>
            </a:r>
            <a:r>
              <a:rPr lang="it-IT" sz="1800" dirty="0" err="1">
                <a:latin typeface="Arial" panose="020B0604020202020204" pitchFamily="34" charset="0"/>
                <a:cs typeface="Arial" panose="020B0604020202020204" pitchFamily="34" charset="0"/>
              </a:rPr>
              <a:t>Ssd</a:t>
            </a:r>
            <a:r>
              <a:rPr lang="it-IT" sz="1800" dirty="0">
                <a:latin typeface="Arial" panose="020B0604020202020204" pitchFamily="34" charset="0"/>
                <a:cs typeface="Arial" panose="020B0604020202020204" pitchFamily="34" charset="0"/>
              </a:rPr>
              <a:t> riconosciute dal CONI alla data del 31 dicembre 2017</a:t>
            </a:r>
          </a:p>
        </p:txBody>
      </p:sp>
      <p:sp>
        <p:nvSpPr>
          <p:cNvPr id="19" name="Rettangolo 18">
            <a:extLst>
              <a:ext uri="{FF2B5EF4-FFF2-40B4-BE49-F238E27FC236}">
                <a16:creationId xmlns:a16="http://schemas.microsoft.com/office/drawing/2014/main" id="{812A93C2-4849-1E4D-B29C-ECFD97EEBB8E}"/>
              </a:ext>
            </a:extLst>
          </p:cNvPr>
          <p:cNvSpPr/>
          <p:nvPr/>
        </p:nvSpPr>
        <p:spPr>
          <a:xfrm>
            <a:off x="539550" y="3140968"/>
            <a:ext cx="8136905" cy="1008112"/>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latin typeface="Arial" panose="020B0604020202020204" pitchFamily="34" charset="0"/>
                <a:cs typeface="Arial" panose="020B0604020202020204" pitchFamily="34" charset="0"/>
              </a:rPr>
              <a:t>In particolare il Provvedimento n. 301338/2018 dell’Agenzia delle entrate specifica che l’iscrizione al Registro del CONI deve sussistere in ognuno degli anni per i quali l’ente intende richiedere la definizione agevolata</a:t>
            </a:r>
          </a:p>
        </p:txBody>
      </p:sp>
      <p:sp>
        <p:nvSpPr>
          <p:cNvPr id="14" name="Cornice 13"/>
          <p:cNvSpPr/>
          <p:nvPr/>
        </p:nvSpPr>
        <p:spPr>
          <a:xfrm>
            <a:off x="6948264"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2060"/>
                </a:solidFill>
                <a:latin typeface="Arial" pitchFamily="34" charset="0"/>
                <a:cs typeface="Arial" pitchFamily="34" charset="0"/>
              </a:rPr>
              <a:t>Art. 7 Dl. 119/2018</a:t>
            </a:r>
          </a:p>
        </p:txBody>
      </p:sp>
      <p:sp>
        <p:nvSpPr>
          <p:cNvPr id="20" name="Callout con freccia in giù 19">
            <a:extLst>
              <a:ext uri="{FF2B5EF4-FFF2-40B4-BE49-F238E27FC236}">
                <a16:creationId xmlns:a16="http://schemas.microsoft.com/office/drawing/2014/main" id="{C6A26A03-88F3-174B-9349-2F0343158E53}"/>
              </a:ext>
            </a:extLst>
          </p:cNvPr>
          <p:cNvSpPr/>
          <p:nvPr/>
        </p:nvSpPr>
        <p:spPr>
          <a:xfrm>
            <a:off x="2483768" y="1124744"/>
            <a:ext cx="4176464"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liti pendenti </a:t>
            </a:r>
            <a:r>
              <a:rPr lang="it-IT" dirty="0" err="1">
                <a:solidFill>
                  <a:srgbClr val="002060"/>
                </a:solidFill>
                <a:latin typeface="Arial" panose="020B0604020202020204" pitchFamily="34" charset="0"/>
                <a:cs typeface="Arial" panose="020B0604020202020204" pitchFamily="34" charset="0"/>
              </a:rPr>
              <a:t>Asd</a:t>
            </a:r>
            <a:r>
              <a:rPr lang="it-IT" dirty="0">
                <a:solidFill>
                  <a:srgbClr val="002060"/>
                </a:solidFill>
                <a:latin typeface="Arial" panose="020B0604020202020204" pitchFamily="34" charset="0"/>
                <a:cs typeface="Arial" panose="020B0604020202020204" pitchFamily="34" charset="0"/>
              </a:rPr>
              <a:t> e </a:t>
            </a:r>
            <a:r>
              <a:rPr lang="it-IT" dirty="0" err="1">
                <a:solidFill>
                  <a:srgbClr val="002060"/>
                </a:solidFill>
                <a:latin typeface="Arial" panose="020B0604020202020204" pitchFamily="34" charset="0"/>
                <a:cs typeface="Arial" panose="020B0604020202020204" pitchFamily="34" charset="0"/>
              </a:rPr>
              <a:t>Ssd</a:t>
            </a:r>
            <a:endParaRPr lang="it-IT" dirty="0">
              <a:solidFill>
                <a:srgbClr val="002060"/>
              </a:solidFill>
              <a:latin typeface="Arial" panose="020B0604020202020204" pitchFamily="34" charset="0"/>
              <a:cs typeface="Arial" panose="020B0604020202020204" pitchFamily="34" charset="0"/>
            </a:endParaRPr>
          </a:p>
        </p:txBody>
      </p:sp>
      <p:sp>
        <p:nvSpPr>
          <p:cNvPr id="21" name="Rettangolo 20">
            <a:extLst>
              <a:ext uri="{FF2B5EF4-FFF2-40B4-BE49-F238E27FC236}">
                <a16:creationId xmlns:a16="http://schemas.microsoft.com/office/drawing/2014/main" id="{704A3180-30B2-6747-A3E7-B4D515D7FB6B}"/>
              </a:ext>
            </a:extLst>
          </p:cNvPr>
          <p:cNvSpPr/>
          <p:nvPr/>
        </p:nvSpPr>
        <p:spPr>
          <a:xfrm>
            <a:off x="539550" y="4293096"/>
            <a:ext cx="8136905" cy="108012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latin typeface="Arial" panose="020B0604020202020204" pitchFamily="34" charset="0"/>
                <a:cs typeface="Arial" panose="020B0604020202020204" pitchFamily="34" charset="0"/>
              </a:rPr>
              <a:t>I benefici dedicati ad </a:t>
            </a:r>
            <a:r>
              <a:rPr lang="it-IT" sz="1800" dirty="0" err="1">
                <a:latin typeface="Arial" panose="020B0604020202020204" pitchFamily="34" charset="0"/>
                <a:cs typeface="Arial" panose="020B0604020202020204" pitchFamily="34" charset="0"/>
              </a:rPr>
              <a:t>Asd</a:t>
            </a:r>
            <a:r>
              <a:rPr lang="it-IT" sz="1800" dirty="0">
                <a:latin typeface="Arial" panose="020B0604020202020204" pitchFamily="34" charset="0"/>
                <a:cs typeface="Arial" panose="020B0604020202020204" pitchFamily="34" charset="0"/>
              </a:rPr>
              <a:t>/</a:t>
            </a:r>
            <a:r>
              <a:rPr lang="it-IT" sz="1800" dirty="0" err="1">
                <a:latin typeface="Arial" panose="020B0604020202020204" pitchFamily="34" charset="0"/>
                <a:cs typeface="Arial" panose="020B0604020202020204" pitchFamily="34" charset="0"/>
              </a:rPr>
              <a:t>Ssd</a:t>
            </a:r>
            <a:r>
              <a:rPr lang="it-IT" sz="1800" dirty="0">
                <a:latin typeface="Arial" panose="020B0604020202020204" pitchFamily="34" charset="0"/>
                <a:cs typeface="Arial" panose="020B0604020202020204" pitchFamily="34" charset="0"/>
              </a:rPr>
              <a:t> sono però specificamente riferiti alle sole </a:t>
            </a:r>
            <a:r>
              <a:rPr lang="it-IT" sz="1800" u="sng" dirty="0">
                <a:latin typeface="Arial" panose="020B0604020202020204" pitchFamily="34" charset="0"/>
                <a:cs typeface="Arial" panose="020B0604020202020204" pitchFamily="34" charset="0"/>
              </a:rPr>
              <a:t>definizioni di liti pendenti</a:t>
            </a:r>
            <a:r>
              <a:rPr lang="it-IT" sz="1800" dirty="0">
                <a:latin typeface="Arial" panose="020B0604020202020204" pitchFamily="34" charset="0"/>
                <a:cs typeface="Arial" panose="020B0604020202020204" pitchFamily="34" charset="0"/>
              </a:rPr>
              <a:t>, mentre le stesse potranno ovviamente accedere (come tutti gli altri soggetti) alle altre sanatorie ex Dl. 119/2018 </a:t>
            </a:r>
          </a:p>
        </p:txBody>
      </p:sp>
      <p:sp>
        <p:nvSpPr>
          <p:cNvPr id="2" name="Callout con freccia in su 1">
            <a:extLst>
              <a:ext uri="{FF2B5EF4-FFF2-40B4-BE49-F238E27FC236}">
                <a16:creationId xmlns:a16="http://schemas.microsoft.com/office/drawing/2014/main" id="{C66F0CBD-39A3-5F42-AD0E-2EDC8DDF822A}"/>
              </a:ext>
            </a:extLst>
          </p:cNvPr>
          <p:cNvSpPr/>
          <p:nvPr/>
        </p:nvSpPr>
        <p:spPr>
          <a:xfrm>
            <a:off x="2411760" y="5394920"/>
            <a:ext cx="6315000" cy="1080120"/>
          </a:xfrm>
          <a:prstGeom prst="up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rgbClr val="002060"/>
                </a:solidFill>
                <a:latin typeface="Arial" panose="020B0604020202020204" pitchFamily="34" charset="0"/>
                <a:cs typeface="Arial" panose="020B0604020202020204" pitchFamily="34" charset="0"/>
              </a:rPr>
              <a:t>La definizione agevolata degli atti di accertamento è ormai scaduta e non è stata ampliata in sede di conversione in legge del decreto </a:t>
            </a:r>
          </a:p>
        </p:txBody>
      </p:sp>
      <p:sp>
        <p:nvSpPr>
          <p:cNvPr id="9" name="Text Box 9">
            <a:extLst>
              <a:ext uri="{FF2B5EF4-FFF2-40B4-BE49-F238E27FC236}">
                <a16:creationId xmlns:a16="http://schemas.microsoft.com/office/drawing/2014/main" id="{3FA20B79-86AA-944E-B46F-69320E585600}"/>
              </a:ext>
            </a:extLst>
          </p:cNvPr>
          <p:cNvSpPr txBox="1">
            <a:spLocks noChangeArrowheads="1"/>
          </p:cNvSpPr>
          <p:nvPr/>
        </p:nvSpPr>
        <p:spPr bwMode="auto">
          <a:xfrm>
            <a:off x="107504"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 di </a:t>
            </a:r>
            <a:r>
              <a:rPr lang="it-IT" dirty="0" err="1">
                <a:solidFill>
                  <a:srgbClr val="002060"/>
                </a:solidFill>
              </a:rPr>
              <a:t>Asd</a:t>
            </a:r>
            <a:r>
              <a:rPr lang="it-IT" dirty="0">
                <a:solidFill>
                  <a:srgbClr val="002060"/>
                </a:solidFill>
              </a:rPr>
              <a:t> e </a:t>
            </a:r>
            <a:r>
              <a:rPr lang="it-IT" dirty="0" err="1">
                <a:solidFill>
                  <a:srgbClr val="002060"/>
                </a:solidFill>
              </a:rPr>
              <a:t>Ssd</a:t>
            </a:r>
            <a:endParaRPr lang="it-IT" dirty="0">
              <a:solidFill>
                <a:srgbClr val="002060"/>
              </a:solidFill>
            </a:endParaRPr>
          </a:p>
        </p:txBody>
      </p:sp>
    </p:spTree>
    <p:extLst>
      <p:ext uri="{BB962C8B-B14F-4D97-AF65-F5344CB8AC3E}">
        <p14:creationId xmlns:p14="http://schemas.microsoft.com/office/powerpoint/2010/main" val="1465061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251520" y="2708550"/>
            <a:ext cx="4104456"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dirty="0">
                <a:solidFill>
                  <a:schemeClr val="bg1"/>
                </a:solidFill>
                <a:latin typeface="Arial" panose="020B0604020202020204" pitchFamily="34" charset="0"/>
                <a:cs typeface="Arial" panose="020B0604020202020204" pitchFamily="34" charset="0"/>
              </a:rPr>
              <a:t>Si considera pendente la lite in cui è parte l’Agenzia delle entrate per la quale è stato notificato il ricorso introduttivo entro il 24/10/2018 </a:t>
            </a:r>
            <a:r>
              <a:rPr lang="it-IT" sz="1800" dirty="0">
                <a:solidFill>
                  <a:schemeClr val="bg1"/>
                </a:solidFill>
                <a:latin typeface="Arial" panose="020B0604020202020204" pitchFamily="34" charset="0"/>
                <a:cs typeface="Arial" panose="020B0604020202020204" pitchFamily="34" charset="0"/>
              </a:rPr>
              <a:t> </a:t>
            </a:r>
          </a:p>
        </p:txBody>
      </p:sp>
      <p:sp>
        <p:nvSpPr>
          <p:cNvPr id="11" name="Rettangolo 10">
            <a:extLst>
              <a:ext uri="{FF2B5EF4-FFF2-40B4-BE49-F238E27FC236}">
                <a16:creationId xmlns:a16="http://schemas.microsoft.com/office/drawing/2014/main" id="{25CF6AE0-CE48-3647-BE6E-614880EA66CC}"/>
              </a:ext>
            </a:extLst>
          </p:cNvPr>
          <p:cNvSpPr/>
          <p:nvPr/>
        </p:nvSpPr>
        <p:spPr>
          <a:xfrm>
            <a:off x="4644008" y="2708550"/>
            <a:ext cx="4176464"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chemeClr val="bg1"/>
                </a:solidFill>
                <a:latin typeface="Arial" panose="020B0604020202020204" pitchFamily="34" charset="0"/>
                <a:cs typeface="Arial" panose="020B0604020202020204" pitchFamily="34" charset="0"/>
              </a:rPr>
              <a:t>Per la definizione è necessario presentare istanza </a:t>
            </a:r>
            <a:r>
              <a:rPr lang="it-IT" sz="1800" u="sng" dirty="0">
                <a:solidFill>
                  <a:schemeClr val="bg1"/>
                </a:solidFill>
                <a:latin typeface="Arial" panose="020B0604020202020204" pitchFamily="34" charset="0"/>
                <a:cs typeface="Arial" panose="020B0604020202020204" pitchFamily="34" charset="0"/>
              </a:rPr>
              <a:t>previo versamento delle somme dovute</a:t>
            </a:r>
            <a:r>
              <a:rPr lang="it-IT" sz="1800" dirty="0">
                <a:solidFill>
                  <a:schemeClr val="bg1"/>
                </a:solidFill>
                <a:latin typeface="Arial" panose="020B0604020202020204" pitchFamily="34" charset="0"/>
                <a:cs typeface="Arial" panose="020B0604020202020204" pitchFamily="34" charset="0"/>
              </a:rPr>
              <a:t> (anche in </a:t>
            </a:r>
            <a:r>
              <a:rPr lang="it-IT" sz="1800" dirty="0" err="1">
                <a:solidFill>
                  <a:schemeClr val="bg1"/>
                </a:solidFill>
                <a:latin typeface="Arial" panose="020B0604020202020204" pitchFamily="34" charset="0"/>
                <a:cs typeface="Arial" panose="020B0604020202020204" pitchFamily="34" charset="0"/>
              </a:rPr>
              <a:t>max</a:t>
            </a:r>
            <a:r>
              <a:rPr lang="it-IT" sz="1800" dirty="0">
                <a:solidFill>
                  <a:schemeClr val="bg1"/>
                </a:solidFill>
                <a:latin typeface="Arial" panose="020B0604020202020204" pitchFamily="34" charset="0"/>
                <a:cs typeface="Arial" panose="020B0604020202020204" pitchFamily="34" charset="0"/>
              </a:rPr>
              <a:t> 20 rate trimestrali) entro il 31/05/2019</a:t>
            </a:r>
          </a:p>
        </p:txBody>
      </p:sp>
      <p:sp>
        <p:nvSpPr>
          <p:cNvPr id="6" name="Rettangolo 5">
            <a:extLst>
              <a:ext uri="{FF2B5EF4-FFF2-40B4-BE49-F238E27FC236}">
                <a16:creationId xmlns:a16="http://schemas.microsoft.com/office/drawing/2014/main" id="{1497457F-42DC-334D-9DA2-C28A9BFD7E6D}"/>
              </a:ext>
            </a:extLst>
          </p:cNvPr>
          <p:cNvSpPr/>
          <p:nvPr/>
        </p:nvSpPr>
        <p:spPr>
          <a:xfrm>
            <a:off x="2627783" y="4580758"/>
            <a:ext cx="4104457"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chemeClr val="bg1"/>
                </a:solidFill>
                <a:latin typeface="Arial" panose="020B0604020202020204" pitchFamily="34" charset="0"/>
                <a:cs typeface="Arial" panose="020B0604020202020204" pitchFamily="34" charset="0"/>
              </a:rPr>
              <a:t>Il pagamento avverrà a mezzo modello F24 ma non è ammesso l’utilizzo di crediti in compensazione</a:t>
            </a:r>
          </a:p>
        </p:txBody>
      </p:sp>
      <p:sp>
        <p:nvSpPr>
          <p:cNvPr id="13" name="Cornice 12">
            <a:extLst>
              <a:ext uri="{FF2B5EF4-FFF2-40B4-BE49-F238E27FC236}">
                <a16:creationId xmlns:a16="http://schemas.microsoft.com/office/drawing/2014/main" id="{BBADF511-371F-DD4E-B88A-2EF1B1BA6F29}"/>
              </a:ext>
            </a:extLst>
          </p:cNvPr>
          <p:cNvSpPr/>
          <p:nvPr/>
        </p:nvSpPr>
        <p:spPr>
          <a:xfrm>
            <a:off x="7020272"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2060"/>
                </a:solidFill>
                <a:latin typeface="Arial" pitchFamily="34" charset="0"/>
                <a:cs typeface="Arial" pitchFamily="34" charset="0"/>
              </a:rPr>
              <a:t>Art. 7 Dl. 119/2018</a:t>
            </a:r>
          </a:p>
        </p:txBody>
      </p:sp>
      <p:sp>
        <p:nvSpPr>
          <p:cNvPr id="9" name="Text Box 9">
            <a:extLst>
              <a:ext uri="{FF2B5EF4-FFF2-40B4-BE49-F238E27FC236}">
                <a16:creationId xmlns:a16="http://schemas.microsoft.com/office/drawing/2014/main" id="{21D48F3D-F87F-5F47-8FD5-DA11CFC2FD7A}"/>
              </a:ext>
            </a:extLst>
          </p:cNvPr>
          <p:cNvSpPr txBox="1">
            <a:spLocks noChangeArrowheads="1"/>
          </p:cNvSpPr>
          <p:nvPr/>
        </p:nvSpPr>
        <p:spPr bwMode="auto">
          <a:xfrm>
            <a:off x="107504"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 di </a:t>
            </a:r>
            <a:r>
              <a:rPr lang="it-IT" dirty="0" err="1">
                <a:solidFill>
                  <a:srgbClr val="002060"/>
                </a:solidFill>
              </a:rPr>
              <a:t>Asd</a:t>
            </a:r>
            <a:r>
              <a:rPr lang="it-IT" dirty="0">
                <a:solidFill>
                  <a:srgbClr val="002060"/>
                </a:solidFill>
              </a:rPr>
              <a:t> e </a:t>
            </a:r>
            <a:r>
              <a:rPr lang="it-IT" dirty="0" err="1">
                <a:solidFill>
                  <a:srgbClr val="002060"/>
                </a:solidFill>
              </a:rPr>
              <a:t>Ssd</a:t>
            </a:r>
            <a:endParaRPr lang="it-IT" dirty="0">
              <a:solidFill>
                <a:srgbClr val="002060"/>
              </a:solidFill>
            </a:endParaRPr>
          </a:p>
        </p:txBody>
      </p:sp>
      <p:sp>
        <p:nvSpPr>
          <p:cNvPr id="10" name="Callout con freccia in giù 9">
            <a:extLst>
              <a:ext uri="{FF2B5EF4-FFF2-40B4-BE49-F238E27FC236}">
                <a16:creationId xmlns:a16="http://schemas.microsoft.com/office/drawing/2014/main" id="{881805A8-9C9F-B54C-9106-063266C219AE}"/>
              </a:ext>
            </a:extLst>
          </p:cNvPr>
          <p:cNvSpPr/>
          <p:nvPr/>
        </p:nvSpPr>
        <p:spPr>
          <a:xfrm>
            <a:off x="2411760" y="1650134"/>
            <a:ext cx="4176464"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liti pendenti </a:t>
            </a:r>
            <a:r>
              <a:rPr lang="it-IT" dirty="0" err="1">
                <a:solidFill>
                  <a:srgbClr val="002060"/>
                </a:solidFill>
                <a:latin typeface="Arial" panose="020B0604020202020204" pitchFamily="34" charset="0"/>
                <a:cs typeface="Arial" panose="020B0604020202020204" pitchFamily="34" charset="0"/>
              </a:rPr>
              <a:t>Asd</a:t>
            </a:r>
            <a:r>
              <a:rPr lang="it-IT" dirty="0">
                <a:solidFill>
                  <a:srgbClr val="002060"/>
                </a:solidFill>
                <a:latin typeface="Arial" panose="020B0604020202020204" pitchFamily="34" charset="0"/>
                <a:cs typeface="Arial" panose="020B0604020202020204" pitchFamily="34" charset="0"/>
              </a:rPr>
              <a:t> e </a:t>
            </a:r>
            <a:r>
              <a:rPr lang="it-IT" dirty="0" err="1">
                <a:solidFill>
                  <a:srgbClr val="002060"/>
                </a:solidFill>
                <a:latin typeface="Arial" panose="020B0604020202020204" pitchFamily="34" charset="0"/>
                <a:cs typeface="Arial" panose="020B0604020202020204" pitchFamily="34" charset="0"/>
              </a:rPr>
              <a:t>Ssd</a:t>
            </a:r>
            <a:endParaRPr lang="it-IT"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48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99592" y="3717032"/>
            <a:ext cx="8064895"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La definizione avverrà tramite invio di apposita dichiarazione integrativa entro il 31/05/2019 con esclusione di sanzioni e interessi </a:t>
            </a:r>
          </a:p>
        </p:txBody>
      </p:sp>
      <p:sp>
        <p:nvSpPr>
          <p:cNvPr id="86024" name="Text Box 9"/>
          <p:cNvSpPr txBox="1">
            <a:spLocks noChangeArrowheads="1"/>
          </p:cNvSpPr>
          <p:nvPr/>
        </p:nvSpPr>
        <p:spPr bwMode="auto">
          <a:xfrm>
            <a:off x="179512"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5157192"/>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Il pagamento dovrà avvenire </a:t>
            </a:r>
            <a:r>
              <a:rPr lang="it-IT" u="sng" dirty="0">
                <a:solidFill>
                  <a:schemeClr val="bg1"/>
                </a:solidFill>
              </a:rPr>
              <a:t>entro il 31/05/2019</a:t>
            </a:r>
            <a:r>
              <a:rPr lang="it-IT" dirty="0">
                <a:solidFill>
                  <a:schemeClr val="bg1"/>
                </a:solidFill>
              </a:rPr>
              <a:t> in unica soluzione ovvero in un massimo di 20 rate trimestrali</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2348880"/>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 PVC consegnati entro il 24/10/2018 per i quali alla stessa data non è stato ancora notificato il relativo avviso di accertamento  </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256490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393305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537321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5" name="Cornice 14"/>
          <p:cNvSpPr/>
          <p:nvPr/>
        </p:nvSpPr>
        <p:spPr>
          <a:xfrm>
            <a:off x="6876256" y="260648"/>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Arial" pitchFamily="34" charset="0"/>
                <a:cs typeface="Arial" pitchFamily="34" charset="0"/>
              </a:rPr>
              <a:t>Art. 1 Dl. 119/2018</a:t>
            </a:r>
          </a:p>
        </p:txBody>
      </p:sp>
      <p:sp>
        <p:nvSpPr>
          <p:cNvPr id="16" name="Callout con freccia in giù 15">
            <a:extLst>
              <a:ext uri="{FF2B5EF4-FFF2-40B4-BE49-F238E27FC236}">
                <a16:creationId xmlns:a16="http://schemas.microsoft.com/office/drawing/2014/main" id="{31E63856-DB15-E444-9FD5-E8EDC3E21E8A}"/>
              </a:ext>
            </a:extLst>
          </p:cNvPr>
          <p:cNvSpPr/>
          <p:nvPr/>
        </p:nvSpPr>
        <p:spPr>
          <a:xfrm>
            <a:off x="3275856" y="1412776"/>
            <a:ext cx="3312368" cy="770384"/>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Possono essere definiti</a:t>
            </a:r>
          </a:p>
        </p:txBody>
      </p:sp>
    </p:spTree>
    <p:extLst>
      <p:ext uri="{BB962C8B-B14F-4D97-AF65-F5344CB8AC3E}">
        <p14:creationId xmlns:p14="http://schemas.microsoft.com/office/powerpoint/2010/main" val="1095082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251520" y="2492526"/>
            <a:ext cx="4248472"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chemeClr val="bg1"/>
                </a:solidFill>
                <a:latin typeface="Arial" panose="020B0604020202020204" pitchFamily="34" charset="0"/>
                <a:cs typeface="Arial" panose="020B0604020202020204" pitchFamily="34" charset="0"/>
              </a:rPr>
              <a:t>Versamento 40% del valore lite e 5% sanzioni e interessi nel caso in cui al 24/10/2018 questa penda ancora nel primo grado di giudizio </a:t>
            </a:r>
          </a:p>
        </p:txBody>
      </p:sp>
      <p:sp>
        <p:nvSpPr>
          <p:cNvPr id="11" name="Rettangolo 10">
            <a:extLst>
              <a:ext uri="{FF2B5EF4-FFF2-40B4-BE49-F238E27FC236}">
                <a16:creationId xmlns:a16="http://schemas.microsoft.com/office/drawing/2014/main" id="{25CF6AE0-CE48-3647-BE6E-614880EA66CC}"/>
              </a:ext>
            </a:extLst>
          </p:cNvPr>
          <p:cNvSpPr/>
          <p:nvPr/>
        </p:nvSpPr>
        <p:spPr>
          <a:xfrm>
            <a:off x="4716016" y="2492526"/>
            <a:ext cx="4248472"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chemeClr val="bg1"/>
                </a:solidFill>
                <a:latin typeface="Arial" panose="020B0604020202020204" pitchFamily="34" charset="0"/>
                <a:cs typeface="Arial" panose="020B0604020202020204" pitchFamily="34" charset="0"/>
              </a:rPr>
              <a:t>Versamento 10% valore lite e 5% sanzioni e interessi nel caso di soccombenza in giudizio dell’Agenzia nell’ultima pronuncia resa al 24/10/2018 </a:t>
            </a:r>
          </a:p>
        </p:txBody>
      </p:sp>
      <p:sp>
        <p:nvSpPr>
          <p:cNvPr id="6" name="Rettangolo 5">
            <a:extLst>
              <a:ext uri="{FF2B5EF4-FFF2-40B4-BE49-F238E27FC236}">
                <a16:creationId xmlns:a16="http://schemas.microsoft.com/office/drawing/2014/main" id="{1497457F-42DC-334D-9DA2-C28A9BFD7E6D}"/>
              </a:ext>
            </a:extLst>
          </p:cNvPr>
          <p:cNvSpPr/>
          <p:nvPr/>
        </p:nvSpPr>
        <p:spPr>
          <a:xfrm>
            <a:off x="251520" y="4436742"/>
            <a:ext cx="4248472"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chemeClr val="bg1"/>
                </a:solidFill>
                <a:latin typeface="Arial" panose="020B0604020202020204" pitchFamily="34" charset="0"/>
                <a:cs typeface="Arial" panose="020B0604020202020204" pitchFamily="34" charset="0"/>
              </a:rPr>
              <a:t>Versamento 50% valore lite e 10% sanzioni e interessi in caso di soccombenza in giudizio dell’</a:t>
            </a:r>
            <a:r>
              <a:rPr lang="it-IT" sz="1800" dirty="0" err="1">
                <a:solidFill>
                  <a:schemeClr val="bg1"/>
                </a:solidFill>
                <a:latin typeface="Arial" panose="020B0604020202020204" pitchFamily="34" charset="0"/>
                <a:cs typeface="Arial" panose="020B0604020202020204" pitchFamily="34" charset="0"/>
              </a:rPr>
              <a:t>Asd</a:t>
            </a:r>
            <a:r>
              <a:rPr lang="it-IT" sz="1800" dirty="0">
                <a:solidFill>
                  <a:schemeClr val="bg1"/>
                </a:solidFill>
                <a:latin typeface="Arial" panose="020B0604020202020204" pitchFamily="34" charset="0"/>
                <a:cs typeface="Arial" panose="020B0604020202020204" pitchFamily="34" charset="0"/>
              </a:rPr>
              <a:t>/</a:t>
            </a:r>
            <a:r>
              <a:rPr lang="it-IT" sz="1800" dirty="0" err="1">
                <a:solidFill>
                  <a:schemeClr val="bg1"/>
                </a:solidFill>
                <a:latin typeface="Arial" panose="020B0604020202020204" pitchFamily="34" charset="0"/>
                <a:cs typeface="Arial" panose="020B0604020202020204" pitchFamily="34" charset="0"/>
              </a:rPr>
              <a:t>Ssd</a:t>
            </a:r>
            <a:r>
              <a:rPr lang="it-IT" sz="1800" dirty="0">
                <a:solidFill>
                  <a:schemeClr val="bg1"/>
                </a:solidFill>
                <a:latin typeface="Arial" panose="020B0604020202020204" pitchFamily="34" charset="0"/>
                <a:cs typeface="Arial" panose="020B0604020202020204" pitchFamily="34" charset="0"/>
              </a:rPr>
              <a:t> nell’ultima pronuncia resa al 24/10/2018 </a:t>
            </a:r>
          </a:p>
        </p:txBody>
      </p:sp>
      <p:sp>
        <p:nvSpPr>
          <p:cNvPr id="13" name="Cornice 12">
            <a:extLst>
              <a:ext uri="{FF2B5EF4-FFF2-40B4-BE49-F238E27FC236}">
                <a16:creationId xmlns:a16="http://schemas.microsoft.com/office/drawing/2014/main" id="{BBADF511-371F-DD4E-B88A-2EF1B1BA6F29}"/>
              </a:ext>
            </a:extLst>
          </p:cNvPr>
          <p:cNvSpPr/>
          <p:nvPr/>
        </p:nvSpPr>
        <p:spPr>
          <a:xfrm>
            <a:off x="6948264"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2060"/>
                </a:solidFill>
                <a:latin typeface="Arial" pitchFamily="34" charset="0"/>
                <a:cs typeface="Arial" pitchFamily="34" charset="0"/>
              </a:rPr>
              <a:t>Art. 7 Dl. 119/2018</a:t>
            </a:r>
          </a:p>
        </p:txBody>
      </p:sp>
      <p:sp>
        <p:nvSpPr>
          <p:cNvPr id="8" name="Rettangolo 7">
            <a:extLst>
              <a:ext uri="{FF2B5EF4-FFF2-40B4-BE49-F238E27FC236}">
                <a16:creationId xmlns:a16="http://schemas.microsoft.com/office/drawing/2014/main" id="{492E32A9-7EAB-1B4B-BF92-0CA5723661BC}"/>
              </a:ext>
            </a:extLst>
          </p:cNvPr>
          <p:cNvSpPr/>
          <p:nvPr/>
        </p:nvSpPr>
        <p:spPr>
          <a:xfrm>
            <a:off x="4716016" y="4436372"/>
            <a:ext cx="4248472" cy="1440530"/>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chemeClr val="bg1"/>
                </a:solidFill>
                <a:latin typeface="Arial" panose="020B0604020202020204" pitchFamily="34" charset="0"/>
                <a:cs typeface="Arial" panose="020B0604020202020204" pitchFamily="34" charset="0"/>
              </a:rPr>
              <a:t>La definizione agevolata è preclusa qualora l’ammontare delle sole imposte accertate sia &gt; € 30.000 per singolo anno ed imposta (</a:t>
            </a:r>
            <a:r>
              <a:rPr lang="it-IT" sz="1800" dirty="0" err="1">
                <a:solidFill>
                  <a:schemeClr val="bg1"/>
                </a:solidFill>
                <a:latin typeface="Arial" panose="020B0604020202020204" pitchFamily="34" charset="0"/>
                <a:cs typeface="Arial" panose="020B0604020202020204" pitchFamily="34" charset="0"/>
              </a:rPr>
              <a:t>Ires</a:t>
            </a:r>
            <a:r>
              <a:rPr lang="it-IT" sz="1800" dirty="0">
                <a:solidFill>
                  <a:schemeClr val="bg1"/>
                </a:solidFill>
                <a:latin typeface="Arial" panose="020B0604020202020204" pitchFamily="34" charset="0"/>
                <a:cs typeface="Arial" panose="020B0604020202020204" pitchFamily="34" charset="0"/>
              </a:rPr>
              <a:t> o Irap)</a:t>
            </a:r>
          </a:p>
        </p:txBody>
      </p:sp>
      <p:sp>
        <p:nvSpPr>
          <p:cNvPr id="9" name="Text Box 9">
            <a:extLst>
              <a:ext uri="{FF2B5EF4-FFF2-40B4-BE49-F238E27FC236}">
                <a16:creationId xmlns:a16="http://schemas.microsoft.com/office/drawing/2014/main" id="{88F7E6BB-E541-3548-9BB0-A2520BEDDB5A}"/>
              </a:ext>
            </a:extLst>
          </p:cNvPr>
          <p:cNvSpPr txBox="1">
            <a:spLocks noChangeArrowheads="1"/>
          </p:cNvSpPr>
          <p:nvPr/>
        </p:nvSpPr>
        <p:spPr bwMode="auto">
          <a:xfrm>
            <a:off x="107504"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 di </a:t>
            </a:r>
            <a:r>
              <a:rPr lang="it-IT" dirty="0" err="1">
                <a:solidFill>
                  <a:srgbClr val="002060"/>
                </a:solidFill>
              </a:rPr>
              <a:t>Asd</a:t>
            </a:r>
            <a:r>
              <a:rPr lang="it-IT" dirty="0">
                <a:solidFill>
                  <a:srgbClr val="002060"/>
                </a:solidFill>
              </a:rPr>
              <a:t> e </a:t>
            </a:r>
            <a:r>
              <a:rPr lang="it-IT" dirty="0" err="1">
                <a:solidFill>
                  <a:srgbClr val="002060"/>
                </a:solidFill>
              </a:rPr>
              <a:t>Ssd</a:t>
            </a:r>
            <a:endParaRPr lang="it-IT" dirty="0">
              <a:solidFill>
                <a:srgbClr val="002060"/>
              </a:solidFill>
            </a:endParaRPr>
          </a:p>
        </p:txBody>
      </p:sp>
      <p:sp>
        <p:nvSpPr>
          <p:cNvPr id="14" name="Callout con freccia in giù 13">
            <a:extLst>
              <a:ext uri="{FF2B5EF4-FFF2-40B4-BE49-F238E27FC236}">
                <a16:creationId xmlns:a16="http://schemas.microsoft.com/office/drawing/2014/main" id="{BCBD21D3-77F1-B34D-BD6E-809CBC178B3D}"/>
              </a:ext>
            </a:extLst>
          </p:cNvPr>
          <p:cNvSpPr/>
          <p:nvPr/>
        </p:nvSpPr>
        <p:spPr>
          <a:xfrm>
            <a:off x="2483768" y="1506488"/>
            <a:ext cx="4176464"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liti pendenti </a:t>
            </a:r>
            <a:r>
              <a:rPr lang="it-IT" dirty="0" err="1">
                <a:solidFill>
                  <a:srgbClr val="002060"/>
                </a:solidFill>
                <a:latin typeface="Arial" panose="020B0604020202020204" pitchFamily="34" charset="0"/>
                <a:cs typeface="Arial" panose="020B0604020202020204" pitchFamily="34" charset="0"/>
              </a:rPr>
              <a:t>Asd</a:t>
            </a:r>
            <a:r>
              <a:rPr lang="it-IT" dirty="0">
                <a:solidFill>
                  <a:srgbClr val="002060"/>
                </a:solidFill>
                <a:latin typeface="Arial" panose="020B0604020202020204" pitchFamily="34" charset="0"/>
                <a:cs typeface="Arial" panose="020B0604020202020204" pitchFamily="34" charset="0"/>
              </a:rPr>
              <a:t> e </a:t>
            </a:r>
            <a:r>
              <a:rPr lang="it-IT" dirty="0" err="1">
                <a:solidFill>
                  <a:srgbClr val="002060"/>
                </a:solidFill>
                <a:latin typeface="Arial" panose="020B0604020202020204" pitchFamily="34" charset="0"/>
                <a:cs typeface="Arial" panose="020B0604020202020204" pitchFamily="34" charset="0"/>
              </a:rPr>
              <a:t>Ssd</a:t>
            </a:r>
            <a:endParaRPr lang="it-IT"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4498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467544" y="2564534"/>
            <a:ext cx="3887098" cy="1584546"/>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Il contribuente con il versamento di € 200 per ciascun anno ha la possibilità di regolarizzare gli errori formali commessi ai fini Iva e II.DD.</a:t>
            </a:r>
          </a:p>
        </p:txBody>
      </p:sp>
      <p:sp>
        <p:nvSpPr>
          <p:cNvPr id="11" name="Rettangolo 10">
            <a:extLst>
              <a:ext uri="{FF2B5EF4-FFF2-40B4-BE49-F238E27FC236}">
                <a16:creationId xmlns:a16="http://schemas.microsoft.com/office/drawing/2014/main" id="{25CF6AE0-CE48-3647-BE6E-614880EA66CC}"/>
              </a:ext>
            </a:extLst>
          </p:cNvPr>
          <p:cNvSpPr/>
          <p:nvPr/>
        </p:nvSpPr>
        <p:spPr>
          <a:xfrm>
            <a:off x="4860031" y="2564534"/>
            <a:ext cx="3816424" cy="1584546"/>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Sono sanabili tutte le annualità non prescritte e quindi dal 2013 al 2017 mentre il pagamento avverrà in due rate al 31/05/2019 e 02/03/2020</a:t>
            </a:r>
          </a:p>
        </p:txBody>
      </p:sp>
      <p:sp>
        <p:nvSpPr>
          <p:cNvPr id="15" name="Rettangolo 14">
            <a:extLst>
              <a:ext uri="{FF2B5EF4-FFF2-40B4-BE49-F238E27FC236}">
                <a16:creationId xmlns:a16="http://schemas.microsoft.com/office/drawing/2014/main" id="{D93E7627-EA03-EF4B-AFBB-CBCF1F7A6251}"/>
              </a:ext>
            </a:extLst>
          </p:cNvPr>
          <p:cNvSpPr/>
          <p:nvPr/>
        </p:nvSpPr>
        <p:spPr>
          <a:xfrm>
            <a:off x="467544" y="1412776"/>
            <a:ext cx="8208911" cy="647702"/>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La sanatoria degli errori formali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251520"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6" name="Rettangolo 5">
            <a:extLst>
              <a:ext uri="{FF2B5EF4-FFF2-40B4-BE49-F238E27FC236}">
                <a16:creationId xmlns:a16="http://schemas.microsoft.com/office/drawing/2014/main" id="{E6601260-D63E-7A40-A761-DC17C454BF15}"/>
              </a:ext>
            </a:extLst>
          </p:cNvPr>
          <p:cNvSpPr/>
          <p:nvPr/>
        </p:nvSpPr>
        <p:spPr>
          <a:xfrm>
            <a:off x="2699792" y="4509120"/>
            <a:ext cx="3888430" cy="1584546"/>
          </a:xfrm>
          <a:prstGeom prst="rect">
            <a:avLst/>
          </a:prstGeom>
          <a:solidFill>
            <a:schemeClr val="bg1">
              <a:lumMod val="85000"/>
            </a:schemeClr>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Non sono comprese nel perimetro della sanatoria le irregolarità formali commesse nella compilazione del quadro RW</a:t>
            </a:r>
          </a:p>
        </p:txBody>
      </p:sp>
      <p:sp>
        <p:nvSpPr>
          <p:cNvPr id="8" name="Cornice 7"/>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9 Dl. 119/2018</a:t>
            </a:r>
          </a:p>
        </p:txBody>
      </p:sp>
    </p:spTree>
    <p:extLst>
      <p:ext uri="{BB962C8B-B14F-4D97-AF65-F5344CB8AC3E}">
        <p14:creationId xmlns:p14="http://schemas.microsoft.com/office/powerpoint/2010/main" val="298802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467545" y="2924944"/>
            <a:ext cx="8280919" cy="115212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Appare opportuno segnalare che ad oggi l’Agenzia delle entrate non ha quasi mai irrogato sanzioni per mere irregolarità formali che non hanno causato danno all’erario ovvero alla sua attività di accertamento</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9" name="Rettangolo 18">
            <a:extLst>
              <a:ext uri="{FF2B5EF4-FFF2-40B4-BE49-F238E27FC236}">
                <a16:creationId xmlns:a16="http://schemas.microsoft.com/office/drawing/2014/main" id="{812A93C2-4849-1E4D-B29C-ECFD97EEBB8E}"/>
              </a:ext>
            </a:extLst>
          </p:cNvPr>
          <p:cNvSpPr/>
          <p:nvPr/>
        </p:nvSpPr>
        <p:spPr>
          <a:xfrm>
            <a:off x="467544" y="4509120"/>
            <a:ext cx="8280919" cy="115212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Si rivelerà certamente un ostacolo alla sanatoria il chiarimento dell’Agenzia secondo il quale non è sufficiente il versamento delle somme, bensì bisogna individuare le singole irregolarità da sanare </a:t>
            </a:r>
          </a:p>
        </p:txBody>
      </p:sp>
      <p:sp>
        <p:nvSpPr>
          <p:cNvPr id="14" name="Cornice 13"/>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9 Dl. 119/2018</a:t>
            </a:r>
          </a:p>
        </p:txBody>
      </p:sp>
      <p:sp>
        <p:nvSpPr>
          <p:cNvPr id="20" name="Callout con freccia in giù 19">
            <a:extLst>
              <a:ext uri="{FF2B5EF4-FFF2-40B4-BE49-F238E27FC236}">
                <a16:creationId xmlns:a16="http://schemas.microsoft.com/office/drawing/2014/main" id="{C6A26A03-88F3-174B-9349-2F0343158E53}"/>
              </a:ext>
            </a:extLst>
          </p:cNvPr>
          <p:cNvSpPr/>
          <p:nvPr/>
        </p:nvSpPr>
        <p:spPr>
          <a:xfrm>
            <a:off x="2555776" y="1794520"/>
            <a:ext cx="3960440"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Sanatoria degli errori formali </a:t>
            </a:r>
          </a:p>
        </p:txBody>
      </p:sp>
    </p:spTree>
    <p:extLst>
      <p:ext uri="{BB962C8B-B14F-4D97-AF65-F5344CB8AC3E}">
        <p14:creationId xmlns:p14="http://schemas.microsoft.com/office/powerpoint/2010/main" val="108688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467544" y="2564534"/>
            <a:ext cx="4032448"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u="sng" dirty="0">
                <a:solidFill>
                  <a:srgbClr val="002060"/>
                </a:solidFill>
                <a:latin typeface="Arial" panose="020B0604020202020204" pitchFamily="34" charset="0"/>
                <a:cs typeface="Arial" panose="020B0604020202020204" pitchFamily="34" charset="0"/>
              </a:rPr>
              <a:t>Con istanza da presentare entro il 30/04/2019</a:t>
            </a:r>
            <a:r>
              <a:rPr lang="it-IT" sz="1800" dirty="0">
                <a:solidFill>
                  <a:srgbClr val="002060"/>
                </a:solidFill>
                <a:latin typeface="Arial" panose="020B0604020202020204" pitchFamily="34" charset="0"/>
                <a:cs typeface="Arial" panose="020B0604020202020204" pitchFamily="34" charset="0"/>
              </a:rPr>
              <a:t>, sono stralciati i carichi esattoriali di qualunque importo affidati all’esattoria dal 2000 al 2017 </a:t>
            </a:r>
          </a:p>
        </p:txBody>
      </p:sp>
      <p:sp>
        <p:nvSpPr>
          <p:cNvPr id="11" name="Rettangolo 10">
            <a:extLst>
              <a:ext uri="{FF2B5EF4-FFF2-40B4-BE49-F238E27FC236}">
                <a16:creationId xmlns:a16="http://schemas.microsoft.com/office/drawing/2014/main" id="{25CF6AE0-CE48-3647-BE6E-614880EA66CC}"/>
              </a:ext>
            </a:extLst>
          </p:cNvPr>
          <p:cNvSpPr/>
          <p:nvPr/>
        </p:nvSpPr>
        <p:spPr>
          <a:xfrm>
            <a:off x="4716016" y="2564534"/>
            <a:ext cx="3960441"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Dal punto di vista soggettivo l’agevolazione è circoscritta alle persone fisiche anche titolari di reddito d’impresa o lavoro autonomo</a:t>
            </a:r>
          </a:p>
        </p:txBody>
      </p:sp>
      <p:sp>
        <p:nvSpPr>
          <p:cNvPr id="15" name="Rettangolo 14">
            <a:extLst>
              <a:ext uri="{FF2B5EF4-FFF2-40B4-BE49-F238E27FC236}">
                <a16:creationId xmlns:a16="http://schemas.microsoft.com/office/drawing/2014/main" id="{D93E7627-EA03-EF4B-AFBB-CBCF1F7A6251}"/>
              </a:ext>
            </a:extLst>
          </p:cNvPr>
          <p:cNvSpPr/>
          <p:nvPr/>
        </p:nvSpPr>
        <p:spPr>
          <a:xfrm>
            <a:off x="467544" y="1412776"/>
            <a:ext cx="8208911" cy="647702"/>
          </a:xfrm>
          <a:prstGeom prst="rect">
            <a:avLst/>
          </a:prstGeom>
          <a:solidFill>
            <a:srgbClr val="0070C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2400" dirty="0">
                <a:latin typeface="Arial" panose="020B0604020202020204" pitchFamily="34" charset="0"/>
                <a:cs typeface="Arial" panose="020B0604020202020204" pitchFamily="34" charset="0"/>
              </a:rPr>
              <a:t>Il saldo e stralcio degli omessi versamenti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251520" y="349713"/>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6" name="Rettangolo 5">
            <a:extLst>
              <a:ext uri="{FF2B5EF4-FFF2-40B4-BE49-F238E27FC236}">
                <a16:creationId xmlns:a16="http://schemas.microsoft.com/office/drawing/2014/main" id="{E6601260-D63E-7A40-A761-DC17C454BF15}"/>
              </a:ext>
            </a:extLst>
          </p:cNvPr>
          <p:cNvSpPr/>
          <p:nvPr/>
        </p:nvSpPr>
        <p:spPr>
          <a:xfrm>
            <a:off x="2051720" y="4652766"/>
            <a:ext cx="5040560"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La norma sembra limitare il beneficio alle cartelle derivanti dal controllo automatico della </a:t>
            </a:r>
            <a:r>
              <a:rPr lang="it-IT" sz="1800" u="sng" dirty="0">
                <a:solidFill>
                  <a:srgbClr val="002060"/>
                </a:solidFill>
                <a:latin typeface="Arial" panose="020B0604020202020204" pitchFamily="34" charset="0"/>
                <a:cs typeface="Arial" panose="020B0604020202020204" pitchFamily="34" charset="0"/>
              </a:rPr>
              <a:t>dichiarazione dei redditi</a:t>
            </a:r>
            <a:r>
              <a:rPr lang="it-IT" sz="1800" dirty="0">
                <a:solidFill>
                  <a:srgbClr val="002060"/>
                </a:solidFill>
                <a:latin typeface="Arial" panose="020B0604020202020204" pitchFamily="34" charset="0"/>
                <a:cs typeface="Arial" panose="020B0604020202020204" pitchFamily="34" charset="0"/>
              </a:rPr>
              <a:t> ex art. 36/bis </a:t>
            </a:r>
            <a:r>
              <a:rPr lang="it-IT" sz="1800" dirty="0" err="1">
                <a:solidFill>
                  <a:srgbClr val="002060"/>
                </a:solidFill>
                <a:latin typeface="Arial" panose="020B0604020202020204" pitchFamily="34" charset="0"/>
                <a:cs typeface="Arial" panose="020B0604020202020204" pitchFamily="34" charset="0"/>
              </a:rPr>
              <a:t>Dpr</a:t>
            </a:r>
            <a:r>
              <a:rPr lang="it-IT" sz="1800" dirty="0">
                <a:solidFill>
                  <a:srgbClr val="002060"/>
                </a:solidFill>
                <a:latin typeface="Arial" panose="020B0604020202020204" pitchFamily="34" charset="0"/>
                <a:cs typeface="Arial" panose="020B0604020202020204" pitchFamily="34" charset="0"/>
              </a:rPr>
              <a:t> 600/73 e </a:t>
            </a:r>
            <a:r>
              <a:rPr lang="it-IT" sz="1800" u="sng" dirty="0">
                <a:solidFill>
                  <a:srgbClr val="002060"/>
                </a:solidFill>
                <a:latin typeface="Arial" panose="020B0604020202020204" pitchFamily="34" charset="0"/>
                <a:cs typeface="Arial" panose="020B0604020202020204" pitchFamily="34" charset="0"/>
              </a:rPr>
              <a:t>Iva</a:t>
            </a:r>
            <a:r>
              <a:rPr lang="it-IT" sz="1800" dirty="0">
                <a:solidFill>
                  <a:srgbClr val="002060"/>
                </a:solidFill>
                <a:latin typeface="Arial" panose="020B0604020202020204" pitchFamily="34" charset="0"/>
                <a:cs typeface="Arial" panose="020B0604020202020204" pitchFamily="34" charset="0"/>
              </a:rPr>
              <a:t> ex art. 54/bis </a:t>
            </a:r>
            <a:r>
              <a:rPr lang="it-IT" sz="1800" dirty="0" err="1">
                <a:solidFill>
                  <a:srgbClr val="002060"/>
                </a:solidFill>
                <a:latin typeface="Arial" panose="020B0604020202020204" pitchFamily="34" charset="0"/>
                <a:cs typeface="Arial" panose="020B0604020202020204" pitchFamily="34" charset="0"/>
              </a:rPr>
              <a:t>Dpr</a:t>
            </a:r>
            <a:r>
              <a:rPr lang="it-IT" sz="1800" dirty="0">
                <a:solidFill>
                  <a:srgbClr val="002060"/>
                </a:solidFill>
                <a:latin typeface="Arial" panose="020B0604020202020204" pitchFamily="34" charset="0"/>
                <a:cs typeface="Arial" panose="020B0604020202020204" pitchFamily="34" charset="0"/>
              </a:rPr>
              <a:t> 633/72 </a:t>
            </a:r>
          </a:p>
        </p:txBody>
      </p:sp>
      <p:sp>
        <p:nvSpPr>
          <p:cNvPr id="8" name="Cornice 7"/>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1072145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467544" y="2586457"/>
            <a:ext cx="3888433"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Quindi possono essere definite le sole imposte sui redditi (Irpef, Irap e addizionali), l’Iva ed i contributi previdenziali </a:t>
            </a:r>
          </a:p>
        </p:txBody>
      </p:sp>
      <p:sp>
        <p:nvSpPr>
          <p:cNvPr id="11" name="Rettangolo 10">
            <a:extLst>
              <a:ext uri="{FF2B5EF4-FFF2-40B4-BE49-F238E27FC236}">
                <a16:creationId xmlns:a16="http://schemas.microsoft.com/office/drawing/2014/main" id="{25CF6AE0-CE48-3647-BE6E-614880EA66CC}"/>
              </a:ext>
            </a:extLst>
          </p:cNvPr>
          <p:cNvSpPr/>
          <p:nvPr/>
        </p:nvSpPr>
        <p:spPr>
          <a:xfrm>
            <a:off x="4860032" y="2564904"/>
            <a:ext cx="3816425"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Non rientrano nell’agevolazione gli avvisi bonari che non siano stati affidati all’esattoria entro il 31/12/2017</a:t>
            </a:r>
          </a:p>
        </p:txBody>
      </p:sp>
      <p:sp>
        <p:nvSpPr>
          <p:cNvPr id="15" name="Rettangolo 14">
            <a:extLst>
              <a:ext uri="{FF2B5EF4-FFF2-40B4-BE49-F238E27FC236}">
                <a16:creationId xmlns:a16="http://schemas.microsoft.com/office/drawing/2014/main" id="{D93E7627-EA03-EF4B-AFBB-CBCF1F7A6251}"/>
              </a:ext>
            </a:extLst>
          </p:cNvPr>
          <p:cNvSpPr/>
          <p:nvPr/>
        </p:nvSpPr>
        <p:spPr>
          <a:xfrm>
            <a:off x="467544" y="1412776"/>
            <a:ext cx="8208911" cy="647702"/>
          </a:xfrm>
          <a:prstGeom prst="rect">
            <a:avLst/>
          </a:prstGeom>
          <a:solidFill>
            <a:srgbClr val="0070C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2400" dirty="0">
                <a:latin typeface="Arial" panose="020B0604020202020204" pitchFamily="34" charset="0"/>
                <a:cs typeface="Arial" panose="020B0604020202020204" pitchFamily="34" charset="0"/>
              </a:rPr>
              <a:t>Il saldo e stralcio degli omessi versamenti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6" name="Rettangolo 5">
            <a:extLst>
              <a:ext uri="{FF2B5EF4-FFF2-40B4-BE49-F238E27FC236}">
                <a16:creationId xmlns:a16="http://schemas.microsoft.com/office/drawing/2014/main" id="{E6601260-D63E-7A40-A761-DC17C454BF15}"/>
              </a:ext>
            </a:extLst>
          </p:cNvPr>
          <p:cNvSpPr/>
          <p:nvPr/>
        </p:nvSpPr>
        <p:spPr>
          <a:xfrm>
            <a:off x="2411760" y="4652766"/>
            <a:ext cx="4248472"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Non rientrano nell’agevolazione neanche gli avvisi di accertamento, rettifica e liquidazione</a:t>
            </a:r>
          </a:p>
        </p:txBody>
      </p:sp>
      <p:sp>
        <p:nvSpPr>
          <p:cNvPr id="8" name="Cornice 7"/>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1245955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395536" y="2586457"/>
            <a:ext cx="4176464"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Rientrano nell’agevolazione i contributi dovuti alle casse professionali e all’Inps gestione artigiani, commercianti e separata </a:t>
            </a:r>
            <a:r>
              <a:rPr lang="it-IT" sz="1800" u="sng" dirty="0">
                <a:solidFill>
                  <a:srgbClr val="002060"/>
                </a:solidFill>
                <a:latin typeface="Arial" panose="020B0604020202020204" pitchFamily="34" charset="0"/>
                <a:cs typeface="Arial" panose="020B0604020202020204" pitchFamily="34" charset="0"/>
              </a:rPr>
              <a:t>dichiarati</a:t>
            </a:r>
          </a:p>
        </p:txBody>
      </p:sp>
      <p:sp>
        <p:nvSpPr>
          <p:cNvPr id="11" name="Rettangolo 10">
            <a:extLst>
              <a:ext uri="{FF2B5EF4-FFF2-40B4-BE49-F238E27FC236}">
                <a16:creationId xmlns:a16="http://schemas.microsoft.com/office/drawing/2014/main" id="{25CF6AE0-CE48-3647-BE6E-614880EA66CC}"/>
              </a:ext>
            </a:extLst>
          </p:cNvPr>
          <p:cNvSpPr/>
          <p:nvPr/>
        </p:nvSpPr>
        <p:spPr>
          <a:xfrm>
            <a:off x="4788024" y="2564904"/>
            <a:ext cx="3960440"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Mentre ne sono esclusi i contributi previdenziali relativi ai lavoratori dipendenti nonché quelli non derivanti da redditi dichiarati</a:t>
            </a:r>
          </a:p>
        </p:txBody>
      </p:sp>
      <p:sp>
        <p:nvSpPr>
          <p:cNvPr id="15" name="Rettangolo 14">
            <a:extLst>
              <a:ext uri="{FF2B5EF4-FFF2-40B4-BE49-F238E27FC236}">
                <a16:creationId xmlns:a16="http://schemas.microsoft.com/office/drawing/2014/main" id="{D93E7627-EA03-EF4B-AFBB-CBCF1F7A6251}"/>
              </a:ext>
            </a:extLst>
          </p:cNvPr>
          <p:cNvSpPr/>
          <p:nvPr/>
        </p:nvSpPr>
        <p:spPr>
          <a:xfrm>
            <a:off x="395536" y="1412776"/>
            <a:ext cx="8352928" cy="647702"/>
          </a:xfrm>
          <a:prstGeom prst="rect">
            <a:avLst/>
          </a:prstGeom>
          <a:solidFill>
            <a:srgbClr val="0070C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2400" dirty="0">
                <a:latin typeface="Arial" panose="020B0604020202020204" pitchFamily="34" charset="0"/>
                <a:cs typeface="Arial" panose="020B0604020202020204" pitchFamily="34" charset="0"/>
              </a:rPr>
              <a:t>Il saldo e stralcio degli omessi versamenti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6" name="Rettangolo 5">
            <a:extLst>
              <a:ext uri="{FF2B5EF4-FFF2-40B4-BE49-F238E27FC236}">
                <a16:creationId xmlns:a16="http://schemas.microsoft.com/office/drawing/2014/main" id="{E6601260-D63E-7A40-A761-DC17C454BF15}"/>
              </a:ext>
            </a:extLst>
          </p:cNvPr>
          <p:cNvSpPr/>
          <p:nvPr/>
        </p:nvSpPr>
        <p:spPr>
          <a:xfrm>
            <a:off x="2267744" y="4652766"/>
            <a:ext cx="4680520"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Per i soci di società di persone rientra l’Irpef da reddito di partecipazione, mentre si attende un chiarimento per l’Irap e l’Iva dovuti dalla società partecipata </a:t>
            </a:r>
          </a:p>
        </p:txBody>
      </p:sp>
      <p:sp>
        <p:nvSpPr>
          <p:cNvPr id="8" name="Cornice 7"/>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495536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A2D566C4-B739-814E-B0CF-5039DF29A0AE}"/>
              </a:ext>
            </a:extLst>
          </p:cNvPr>
          <p:cNvSpPr/>
          <p:nvPr/>
        </p:nvSpPr>
        <p:spPr>
          <a:xfrm>
            <a:off x="467544" y="2586457"/>
            <a:ext cx="3888433"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L’agevolazione consiste nel pagamento di una percentuale delle sole imposte non versate al netto di sanzioni e interessi di mora</a:t>
            </a:r>
          </a:p>
        </p:txBody>
      </p:sp>
      <p:sp>
        <p:nvSpPr>
          <p:cNvPr id="11" name="Rettangolo 10">
            <a:extLst>
              <a:ext uri="{FF2B5EF4-FFF2-40B4-BE49-F238E27FC236}">
                <a16:creationId xmlns:a16="http://schemas.microsoft.com/office/drawing/2014/main" id="{25CF6AE0-CE48-3647-BE6E-614880EA66CC}"/>
              </a:ext>
            </a:extLst>
          </p:cNvPr>
          <p:cNvSpPr/>
          <p:nvPr/>
        </p:nvSpPr>
        <p:spPr>
          <a:xfrm>
            <a:off x="4860032" y="2564904"/>
            <a:ext cx="3816425"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Per accedere al saldo e stralcio delle cartelle esattoriali sarà necessario dimostrare lo stato di comprovata difficoltà economica </a:t>
            </a:r>
          </a:p>
        </p:txBody>
      </p:sp>
      <p:sp>
        <p:nvSpPr>
          <p:cNvPr id="15" name="Rettangolo 14">
            <a:extLst>
              <a:ext uri="{FF2B5EF4-FFF2-40B4-BE49-F238E27FC236}">
                <a16:creationId xmlns:a16="http://schemas.microsoft.com/office/drawing/2014/main" id="{D93E7627-EA03-EF4B-AFBB-CBCF1F7A6251}"/>
              </a:ext>
            </a:extLst>
          </p:cNvPr>
          <p:cNvSpPr/>
          <p:nvPr/>
        </p:nvSpPr>
        <p:spPr>
          <a:xfrm>
            <a:off x="467544" y="1412776"/>
            <a:ext cx="8208911" cy="647702"/>
          </a:xfrm>
          <a:prstGeom prst="rect">
            <a:avLst/>
          </a:prstGeom>
          <a:solidFill>
            <a:srgbClr val="0070C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2400" dirty="0">
                <a:latin typeface="Arial" panose="020B0604020202020204" pitchFamily="34" charset="0"/>
                <a:cs typeface="Arial" panose="020B0604020202020204" pitchFamily="34" charset="0"/>
              </a:rPr>
              <a:t>Il saldo e stralcio degli omessi versamenti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251520"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6" name="Rettangolo 5">
            <a:extLst>
              <a:ext uri="{FF2B5EF4-FFF2-40B4-BE49-F238E27FC236}">
                <a16:creationId xmlns:a16="http://schemas.microsoft.com/office/drawing/2014/main" id="{E6601260-D63E-7A40-A761-DC17C454BF15}"/>
              </a:ext>
            </a:extLst>
          </p:cNvPr>
          <p:cNvSpPr/>
          <p:nvPr/>
        </p:nvSpPr>
        <p:spPr>
          <a:xfrm>
            <a:off x="2411760" y="4652766"/>
            <a:ext cx="4320480" cy="1584546"/>
          </a:xfrm>
          <a:prstGeom prst="rect">
            <a:avLst/>
          </a:prstGeom>
          <a:solidFill>
            <a:schemeClr val="bg1">
              <a:lumMod val="85000"/>
            </a:schemeClr>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lnSpc>
                <a:spcPts val="2460"/>
              </a:lnSpc>
            </a:pPr>
            <a:r>
              <a:rPr lang="it-IT" sz="1800" dirty="0">
                <a:solidFill>
                  <a:srgbClr val="002060"/>
                </a:solidFill>
                <a:latin typeface="Arial" panose="020B0604020202020204" pitchFamily="34" charset="0"/>
                <a:cs typeface="Arial" panose="020B0604020202020204" pitchFamily="34" charset="0"/>
              </a:rPr>
              <a:t>Tale circostanza si intenderà sussistente per i contribuenti con ISEE del proprio nucleo familiare inferiore a € 20.000</a:t>
            </a:r>
          </a:p>
        </p:txBody>
      </p:sp>
      <p:sp>
        <p:nvSpPr>
          <p:cNvPr id="8" name="Cornice 7"/>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33739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467544" y="1485154"/>
            <a:ext cx="8208911" cy="647702"/>
          </a:xfrm>
          <a:prstGeom prst="rect">
            <a:avLst/>
          </a:prstGeom>
          <a:solidFill>
            <a:srgbClr val="0070C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2400" dirty="0">
                <a:latin typeface="Arial" panose="020B0604020202020204" pitchFamily="34" charset="0"/>
                <a:cs typeface="Arial" panose="020B0604020202020204" pitchFamily="34" charset="0"/>
              </a:rPr>
              <a:t>Il saldo e stralcio degli omessi versamenti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179512" y="260648"/>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graphicFrame>
        <p:nvGraphicFramePr>
          <p:cNvPr id="2" name="Diagramma 1">
            <a:extLst>
              <a:ext uri="{FF2B5EF4-FFF2-40B4-BE49-F238E27FC236}">
                <a16:creationId xmlns:a16="http://schemas.microsoft.com/office/drawing/2014/main" id="{59ADEDF6-71AD-0845-88EA-7B3A4D05292F}"/>
              </a:ext>
            </a:extLst>
          </p:cNvPr>
          <p:cNvGraphicFramePr/>
          <p:nvPr>
            <p:extLst>
              <p:ext uri="{D42A27DB-BD31-4B8C-83A1-F6EECF244321}">
                <p14:modId xmlns:p14="http://schemas.microsoft.com/office/powerpoint/2010/main" val="1914979855"/>
              </p:ext>
            </p:extLst>
          </p:nvPr>
        </p:nvGraphicFramePr>
        <p:xfrm>
          <a:off x="467545" y="2132856"/>
          <a:ext cx="8208910"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ttangolo 8">
            <a:extLst>
              <a:ext uri="{FF2B5EF4-FFF2-40B4-BE49-F238E27FC236}">
                <a16:creationId xmlns:a16="http://schemas.microsoft.com/office/drawing/2014/main" id="{B559063E-916F-424D-B7ED-4CF77DA6F3E0}"/>
              </a:ext>
            </a:extLst>
          </p:cNvPr>
          <p:cNvSpPr/>
          <p:nvPr/>
        </p:nvSpPr>
        <p:spPr>
          <a:xfrm>
            <a:off x="467544" y="4869160"/>
            <a:ext cx="8208911" cy="1080120"/>
          </a:xfrm>
          <a:prstGeom prst="rect">
            <a:avLst/>
          </a:prstGeom>
          <a:solidFill>
            <a:srgbClr val="92D050"/>
          </a:solidFill>
          <a:ln w="28575">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solidFill>
                  <a:srgbClr val="002060"/>
                </a:solidFill>
                <a:latin typeface="Arial" panose="020B0604020202020204" pitchFamily="34" charset="0"/>
                <a:cs typeface="Arial" panose="020B0604020202020204" pitchFamily="34" charset="0"/>
              </a:rPr>
              <a:t>Il versamento potrà essere effettuato entro il 30/11/2019 o in 5 rate entro il 31/07/2021 con interessi al 3% e non vi saranno preclusioni per chi ha aderito alle precedenti edizione della rottamazione ruoli </a:t>
            </a:r>
          </a:p>
        </p:txBody>
      </p:sp>
      <p:sp>
        <p:nvSpPr>
          <p:cNvPr id="6" name="Cornice 5"/>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062973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467545" y="2399184"/>
            <a:ext cx="8280919" cy="813792"/>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Gli importi dovuti verranno comunicati </a:t>
            </a:r>
            <a:r>
              <a:rPr lang="it-IT" u="sng" dirty="0">
                <a:latin typeface="Arial" panose="020B0604020202020204" pitchFamily="34" charset="0"/>
                <a:cs typeface="Arial" panose="020B0604020202020204" pitchFamily="34" charset="0"/>
              </a:rPr>
              <a:t>entro il 31 ottobre 2019</a:t>
            </a:r>
            <a:r>
              <a:rPr lang="it-IT" dirty="0">
                <a:latin typeface="Arial" panose="020B0604020202020204" pitchFamily="34" charset="0"/>
                <a:cs typeface="Arial" panose="020B0604020202020204" pitchFamily="34" charset="0"/>
              </a:rPr>
              <a:t> e dovranno essere versati come segue:</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9" name="Rettangolo 18">
            <a:extLst>
              <a:ext uri="{FF2B5EF4-FFF2-40B4-BE49-F238E27FC236}">
                <a16:creationId xmlns:a16="http://schemas.microsoft.com/office/drawing/2014/main" id="{812A93C2-4849-1E4D-B29C-ECFD97EEBB8E}"/>
              </a:ext>
            </a:extLst>
          </p:cNvPr>
          <p:cNvSpPr/>
          <p:nvPr/>
        </p:nvSpPr>
        <p:spPr>
          <a:xfrm>
            <a:off x="467545" y="3407296"/>
            <a:ext cx="8280919" cy="2088232"/>
          </a:xfrm>
          <a:prstGeom prst="rect">
            <a:avLst/>
          </a:prstGeom>
          <a:solidFill>
            <a:srgbClr val="FFFF0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nSpc>
                <a:spcPts val="3000"/>
              </a:lnSpc>
            </a:pPr>
            <a:r>
              <a:rPr lang="it-IT" dirty="0">
                <a:solidFill>
                  <a:srgbClr val="002060"/>
                </a:solidFill>
                <a:latin typeface="Arial" panose="020B0604020202020204" pitchFamily="34" charset="0"/>
                <a:cs typeface="Arial" panose="020B0604020202020204" pitchFamily="34" charset="0"/>
              </a:rPr>
              <a:t>- 35% dell’importo dovuto entro il 30 novembre 2019;</a:t>
            </a:r>
          </a:p>
          <a:p>
            <a:pPr>
              <a:lnSpc>
                <a:spcPts val="3000"/>
              </a:lnSpc>
            </a:pPr>
            <a:r>
              <a:rPr lang="it-IT" dirty="0">
                <a:solidFill>
                  <a:srgbClr val="002060"/>
                </a:solidFill>
                <a:latin typeface="Arial" panose="020B0604020202020204" pitchFamily="34" charset="0"/>
                <a:cs typeface="Arial" panose="020B0604020202020204" pitchFamily="34" charset="0"/>
              </a:rPr>
              <a:t>- 20% dell’importo dovuto entro il 31 marzo 2020;</a:t>
            </a:r>
          </a:p>
          <a:p>
            <a:pPr>
              <a:lnSpc>
                <a:spcPts val="3000"/>
              </a:lnSpc>
            </a:pPr>
            <a:r>
              <a:rPr lang="it-IT" dirty="0">
                <a:solidFill>
                  <a:srgbClr val="002060"/>
                </a:solidFill>
                <a:latin typeface="Arial" panose="020B0604020202020204" pitchFamily="34" charset="0"/>
                <a:cs typeface="Arial" panose="020B0604020202020204" pitchFamily="34" charset="0"/>
              </a:rPr>
              <a:t>- 15% dell’importo dovuto entro il 31 luglio 2020;</a:t>
            </a:r>
          </a:p>
          <a:p>
            <a:pPr>
              <a:lnSpc>
                <a:spcPts val="3000"/>
              </a:lnSpc>
            </a:pPr>
            <a:r>
              <a:rPr lang="it-IT" dirty="0">
                <a:solidFill>
                  <a:srgbClr val="002060"/>
                </a:solidFill>
                <a:latin typeface="Arial" panose="020B0604020202020204" pitchFamily="34" charset="0"/>
                <a:cs typeface="Arial" panose="020B0604020202020204" pitchFamily="34" charset="0"/>
              </a:rPr>
              <a:t>- 15% dell’importo dovuto entro il 31 marzo 2021;</a:t>
            </a:r>
          </a:p>
          <a:p>
            <a:pPr>
              <a:lnSpc>
                <a:spcPts val="3000"/>
              </a:lnSpc>
            </a:pPr>
            <a:r>
              <a:rPr lang="it-IT" dirty="0">
                <a:solidFill>
                  <a:srgbClr val="002060"/>
                </a:solidFill>
                <a:latin typeface="Arial" panose="020B0604020202020204" pitchFamily="34" charset="0"/>
                <a:cs typeface="Arial" panose="020B0604020202020204" pitchFamily="34" charset="0"/>
              </a:rPr>
              <a:t>- 15% dell’importo dovuto entro il 31 luglio 2021.</a:t>
            </a:r>
          </a:p>
        </p:txBody>
      </p:sp>
      <p:sp>
        <p:nvSpPr>
          <p:cNvPr id="20" name="Callout con freccia in giù 19">
            <a:extLst>
              <a:ext uri="{FF2B5EF4-FFF2-40B4-BE49-F238E27FC236}">
                <a16:creationId xmlns:a16="http://schemas.microsoft.com/office/drawing/2014/main" id="{C6A26A03-88F3-174B-9349-2F0343158E53}"/>
              </a:ext>
            </a:extLst>
          </p:cNvPr>
          <p:cNvSpPr/>
          <p:nvPr/>
        </p:nvSpPr>
        <p:spPr>
          <a:xfrm>
            <a:off x="2123728" y="1484784"/>
            <a:ext cx="4896544"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 Saldo e stralcio degli omessi versamenti</a:t>
            </a:r>
          </a:p>
        </p:txBody>
      </p:sp>
      <p:sp>
        <p:nvSpPr>
          <p:cNvPr id="7" name="Cornice 6">
            <a:extLst>
              <a:ext uri="{FF2B5EF4-FFF2-40B4-BE49-F238E27FC236}">
                <a16:creationId xmlns:a16="http://schemas.microsoft.com/office/drawing/2014/main" id="{2BBE6466-D619-1E40-9FFB-5616E5C2CEF1}"/>
              </a:ext>
            </a:extLst>
          </p:cNvPr>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
        <p:nvSpPr>
          <p:cNvPr id="8" name="Rettangolo 7">
            <a:extLst>
              <a:ext uri="{FF2B5EF4-FFF2-40B4-BE49-F238E27FC236}">
                <a16:creationId xmlns:a16="http://schemas.microsoft.com/office/drawing/2014/main" id="{51649C0D-AEB1-3841-BF6F-B0E008863E27}"/>
              </a:ext>
            </a:extLst>
          </p:cNvPr>
          <p:cNvSpPr/>
          <p:nvPr/>
        </p:nvSpPr>
        <p:spPr>
          <a:xfrm>
            <a:off x="467544" y="5711552"/>
            <a:ext cx="8280919" cy="813792"/>
          </a:xfrm>
          <a:prstGeom prst="rect">
            <a:avLst/>
          </a:prstGeom>
          <a:solidFill>
            <a:srgbClr val="FF000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Le istanze che non verranno ritenute ammissibili saranno automaticamente commutate in istanze da rottamazione-ter  </a:t>
            </a:r>
          </a:p>
        </p:txBody>
      </p:sp>
    </p:spTree>
    <p:extLst>
      <p:ext uri="{BB962C8B-B14F-4D97-AF65-F5344CB8AC3E}">
        <p14:creationId xmlns:p14="http://schemas.microsoft.com/office/powerpoint/2010/main" val="3119995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D93E7627-EA03-EF4B-AFBB-CBCF1F7A6251}"/>
              </a:ext>
            </a:extLst>
          </p:cNvPr>
          <p:cNvSpPr/>
          <p:nvPr/>
        </p:nvSpPr>
        <p:spPr>
          <a:xfrm>
            <a:off x="467545" y="2543200"/>
            <a:ext cx="8280919" cy="936104"/>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Tributi locali, bolli auto e multe stradali </a:t>
            </a:r>
            <a:r>
              <a:rPr lang="it-IT" u="sng" dirty="0">
                <a:latin typeface="Arial" panose="020B0604020202020204" pitchFamily="34" charset="0"/>
                <a:cs typeface="Arial" panose="020B0604020202020204" pitchFamily="34" charset="0"/>
              </a:rPr>
              <a:t>non rientrano nella definizione</a:t>
            </a:r>
            <a:r>
              <a:rPr lang="it-IT" dirty="0">
                <a:latin typeface="Arial" panose="020B0604020202020204" pitchFamily="34" charset="0"/>
                <a:cs typeface="Arial" panose="020B0604020202020204" pitchFamily="34" charset="0"/>
              </a:rPr>
              <a:t> in quanto non sono debiti fiscali ne contributivi </a:t>
            </a:r>
          </a:p>
        </p:txBody>
      </p:sp>
      <p:sp>
        <p:nvSpPr>
          <p:cNvPr id="16" name="Text Box 9">
            <a:extLst>
              <a:ext uri="{FF2B5EF4-FFF2-40B4-BE49-F238E27FC236}">
                <a16:creationId xmlns:a16="http://schemas.microsoft.com/office/drawing/2014/main" id="{0839C114-EE23-1242-9726-79BF4C725CD7}"/>
              </a:ext>
            </a:extLst>
          </p:cNvPr>
          <p:cNvSpPr txBox="1">
            <a:spLocks noChangeArrowheads="1"/>
          </p:cNvSpPr>
          <p:nvPr/>
        </p:nvSpPr>
        <p:spPr bwMode="auto">
          <a:xfrm>
            <a:off x="323528" y="277705"/>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9" name="Rettangolo 18">
            <a:extLst>
              <a:ext uri="{FF2B5EF4-FFF2-40B4-BE49-F238E27FC236}">
                <a16:creationId xmlns:a16="http://schemas.microsoft.com/office/drawing/2014/main" id="{812A93C2-4849-1E4D-B29C-ECFD97EEBB8E}"/>
              </a:ext>
            </a:extLst>
          </p:cNvPr>
          <p:cNvSpPr/>
          <p:nvPr/>
        </p:nvSpPr>
        <p:spPr>
          <a:xfrm>
            <a:off x="467544" y="3767336"/>
            <a:ext cx="8280919" cy="115212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u="sng" dirty="0">
                <a:latin typeface="Arial" panose="020B0604020202020204" pitchFamily="34" charset="0"/>
                <a:cs typeface="Arial" panose="020B0604020202020204" pitchFamily="34" charset="0"/>
              </a:rPr>
              <a:t>Sono invece definibili</a:t>
            </a:r>
            <a:r>
              <a:rPr lang="it-IT" dirty="0">
                <a:latin typeface="Arial" panose="020B0604020202020204" pitchFamily="34" charset="0"/>
                <a:cs typeface="Arial" panose="020B0604020202020204" pitchFamily="34" charset="0"/>
              </a:rPr>
              <a:t> i contributi previdenziali non versati alle casse professionali o all’Inps (Artigiani, commercianti o gestione separata) se derivanti da redditi dichiarati e non da atti di accertamento</a:t>
            </a:r>
          </a:p>
        </p:txBody>
      </p:sp>
      <p:sp>
        <p:nvSpPr>
          <p:cNvPr id="20" name="Callout con freccia in giù 19">
            <a:extLst>
              <a:ext uri="{FF2B5EF4-FFF2-40B4-BE49-F238E27FC236}">
                <a16:creationId xmlns:a16="http://schemas.microsoft.com/office/drawing/2014/main" id="{C6A26A03-88F3-174B-9349-2F0343158E53}"/>
              </a:ext>
            </a:extLst>
          </p:cNvPr>
          <p:cNvSpPr/>
          <p:nvPr/>
        </p:nvSpPr>
        <p:spPr>
          <a:xfrm>
            <a:off x="2123728" y="1412776"/>
            <a:ext cx="4896544" cy="842392"/>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 Saldo e stralcio degli omessi versamenti</a:t>
            </a:r>
          </a:p>
        </p:txBody>
      </p:sp>
      <p:sp>
        <p:nvSpPr>
          <p:cNvPr id="7" name="Cornice 6">
            <a:extLst>
              <a:ext uri="{FF2B5EF4-FFF2-40B4-BE49-F238E27FC236}">
                <a16:creationId xmlns:a16="http://schemas.microsoft.com/office/drawing/2014/main" id="{2BBE6466-D619-1E40-9FFB-5616E5C2CEF1}"/>
              </a:ext>
            </a:extLst>
          </p:cNvPr>
          <p:cNvSpPr/>
          <p:nvPr/>
        </p:nvSpPr>
        <p:spPr>
          <a:xfrm>
            <a:off x="6660232" y="188640"/>
            <a:ext cx="2160240"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184/185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
        <p:nvSpPr>
          <p:cNvPr id="8" name="Rettangolo 7">
            <a:extLst>
              <a:ext uri="{FF2B5EF4-FFF2-40B4-BE49-F238E27FC236}">
                <a16:creationId xmlns:a16="http://schemas.microsoft.com/office/drawing/2014/main" id="{50431F90-AC75-2649-AF24-D12B99F179BE}"/>
              </a:ext>
            </a:extLst>
          </p:cNvPr>
          <p:cNvSpPr/>
          <p:nvPr/>
        </p:nvSpPr>
        <p:spPr>
          <a:xfrm>
            <a:off x="467544" y="5229200"/>
            <a:ext cx="8280919" cy="1152128"/>
          </a:xfrm>
          <a:prstGeom prst="rect">
            <a:avLst/>
          </a:prstGeom>
          <a:solidFill>
            <a:srgbClr val="0070C0"/>
          </a:solidFill>
          <a:ln w="28575">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latin typeface="Arial" panose="020B0604020202020204" pitchFamily="34" charset="0"/>
                <a:cs typeface="Arial" panose="020B0604020202020204" pitchFamily="34" charset="0"/>
              </a:rPr>
              <a:t>Le casse previdenziali professionali saranno preliminarmente messe nelle condizioni </a:t>
            </a:r>
            <a:r>
              <a:rPr lang="it-IT" u="sng" dirty="0">
                <a:latin typeface="Arial" panose="020B0604020202020204" pitchFamily="34" charset="0"/>
                <a:cs typeface="Arial" panose="020B0604020202020204" pitchFamily="34" charset="0"/>
              </a:rPr>
              <a:t>di confermare o meno il perfezionamento dello stralcio</a:t>
            </a:r>
            <a:r>
              <a:rPr lang="it-IT" dirty="0">
                <a:latin typeface="Arial" panose="020B0604020202020204" pitchFamily="34" charset="0"/>
                <a:cs typeface="Arial" panose="020B0604020202020204" pitchFamily="34" charset="0"/>
              </a:rPr>
              <a:t> per i propri iscritti con apposita lettera che gli sarà trasmessa da </a:t>
            </a:r>
            <a:r>
              <a:rPr lang="it-IT" dirty="0" err="1">
                <a:latin typeface="Arial" panose="020B0604020202020204" pitchFamily="34" charset="0"/>
                <a:cs typeface="Arial" panose="020B0604020202020204" pitchFamily="34" charset="0"/>
              </a:rPr>
              <a:t>Ader</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497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99592" y="5085184"/>
            <a:ext cx="8064895"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Costituisce causa ostativa alla definizione la notifica ante 24/10/2018 di avviso di accertamento, atto di recupero o invito al contraddittorio</a:t>
            </a:r>
          </a:p>
        </p:txBody>
      </p:sp>
      <p:sp>
        <p:nvSpPr>
          <p:cNvPr id="86024" name="Text Box 9"/>
          <p:cNvSpPr txBox="1">
            <a:spLocks noChangeArrowheads="1"/>
          </p:cNvSpPr>
          <p:nvPr/>
        </p:nvSpPr>
        <p:spPr bwMode="auto">
          <a:xfrm>
            <a:off x="179512"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3645024"/>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Il PVC dovrà essere definito integralmente ma anche in relazione a singole annualità (quindi per tutti i rilievi della singola annualità) </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386104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530120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3275856" y="1412776"/>
            <a:ext cx="3312368" cy="62636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agevolata PVC</a:t>
            </a:r>
          </a:p>
        </p:txBody>
      </p:sp>
      <p:sp>
        <p:nvSpPr>
          <p:cNvPr id="15" name="Cornice 14"/>
          <p:cNvSpPr/>
          <p:nvPr/>
        </p:nvSpPr>
        <p:spPr>
          <a:xfrm>
            <a:off x="7092280" y="116632"/>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Arial" pitchFamily="34" charset="0"/>
                <a:cs typeface="Arial" pitchFamily="34" charset="0"/>
              </a:rPr>
              <a:t>Art. 1 Dl. 119/2018</a:t>
            </a:r>
          </a:p>
        </p:txBody>
      </p:sp>
      <p:sp>
        <p:nvSpPr>
          <p:cNvPr id="16" name="Rectangle 5">
            <a:extLst>
              <a:ext uri="{FF2B5EF4-FFF2-40B4-BE49-F238E27FC236}">
                <a16:creationId xmlns:a16="http://schemas.microsoft.com/office/drawing/2014/main" id="{93D2C52D-869A-C54C-A700-B3F273A05AE0}"/>
              </a:ext>
            </a:extLst>
          </p:cNvPr>
          <p:cNvSpPr>
            <a:spLocks noChangeArrowheads="1"/>
          </p:cNvSpPr>
          <p:nvPr/>
        </p:nvSpPr>
        <p:spPr bwMode="auto">
          <a:xfrm>
            <a:off x="899593" y="2204864"/>
            <a:ext cx="8064895"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Per gli anni oggetto di definizione, i termini di decadenza</a:t>
            </a:r>
          </a:p>
          <a:p>
            <a:pPr algn="ctr">
              <a:lnSpc>
                <a:spcPts val="2460"/>
              </a:lnSpc>
              <a:defRPr/>
            </a:pPr>
            <a:r>
              <a:rPr lang="it-IT" dirty="0">
                <a:sym typeface="Wingdings" pitchFamily="2" charset="2"/>
              </a:rPr>
              <a:t> per la notifica degli avvisi di accertamento sono prorogati di due anni </a:t>
            </a:r>
          </a:p>
        </p:txBody>
      </p:sp>
      <p:sp>
        <p:nvSpPr>
          <p:cNvPr id="17" name="Callout con freccia destra 16">
            <a:extLst>
              <a:ext uri="{FF2B5EF4-FFF2-40B4-BE49-F238E27FC236}">
                <a16:creationId xmlns:a16="http://schemas.microsoft.com/office/drawing/2014/main" id="{20B36E85-0575-9042-99E4-645E31DE77BA}"/>
              </a:ext>
            </a:extLst>
          </p:cNvPr>
          <p:cNvSpPr/>
          <p:nvPr/>
        </p:nvSpPr>
        <p:spPr>
          <a:xfrm>
            <a:off x="179512" y="242088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Tree>
    <p:extLst>
      <p:ext uri="{BB962C8B-B14F-4D97-AF65-F5344CB8AC3E}">
        <p14:creationId xmlns:p14="http://schemas.microsoft.com/office/powerpoint/2010/main" val="2115146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07504" y="332656"/>
            <a:ext cx="7200800"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6" name="Rectangle 5"/>
          <p:cNvSpPr>
            <a:spLocks noChangeArrowheads="1"/>
          </p:cNvSpPr>
          <p:nvPr/>
        </p:nvSpPr>
        <p:spPr bwMode="auto">
          <a:xfrm>
            <a:off x="899592" y="3365464"/>
            <a:ext cx="8064895" cy="1224136"/>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2000" dirty="0">
                <a:solidFill>
                  <a:srgbClr val="000000"/>
                </a:solidFill>
                <a:latin typeface="Arial" pitchFamily="34" charset="0"/>
                <a:cs typeface="Arial" pitchFamily="34" charset="0"/>
                <a:sym typeface="Wingdings" pitchFamily="2" charset="2"/>
              </a:rPr>
              <a:t>Qualora la fattura elettronica venga trasmessa oltre tale termine, ma entro il termine per la liquidazione successiva, le sanzioni per ritardata fatturazione ex art. 6 – </a:t>
            </a:r>
            <a:r>
              <a:rPr lang="it-IT" sz="2000" dirty="0" err="1">
                <a:solidFill>
                  <a:srgbClr val="000000"/>
                </a:solidFill>
                <a:latin typeface="Arial" pitchFamily="34" charset="0"/>
                <a:cs typeface="Arial" pitchFamily="34" charset="0"/>
                <a:sym typeface="Wingdings" pitchFamily="2" charset="2"/>
              </a:rPr>
              <a:t>Dlgs</a:t>
            </a:r>
            <a:r>
              <a:rPr lang="it-IT" sz="2000" dirty="0">
                <a:solidFill>
                  <a:srgbClr val="000000"/>
                </a:solidFill>
                <a:latin typeface="Arial" pitchFamily="34" charset="0"/>
                <a:cs typeface="Arial" pitchFamily="34" charset="0"/>
                <a:sym typeface="Wingdings" pitchFamily="2" charset="2"/>
              </a:rPr>
              <a:t>. N. 471/97 sono ridotte dell’80%</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1709280"/>
            <a:ext cx="8064895" cy="122413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2000" dirty="0">
                <a:solidFill>
                  <a:srgbClr val="FFFFFF"/>
                </a:solidFill>
                <a:latin typeface="Arial" pitchFamily="34" charset="0"/>
                <a:cs typeface="Arial" pitchFamily="34" charset="0"/>
              </a:rPr>
              <a:t>Fino al 30/06/2019 (</a:t>
            </a:r>
            <a:r>
              <a:rPr lang="it-IT" sz="2000" u="sng" dirty="0">
                <a:solidFill>
                  <a:srgbClr val="FFFFFF"/>
                </a:solidFill>
                <a:latin typeface="Arial" pitchFamily="34" charset="0"/>
                <a:cs typeface="Arial" pitchFamily="34" charset="0"/>
              </a:rPr>
              <a:t>30/09 per i soggetti mensili</a:t>
            </a:r>
            <a:r>
              <a:rPr lang="it-IT" sz="2000" dirty="0">
                <a:solidFill>
                  <a:srgbClr val="FFFFFF"/>
                </a:solidFill>
                <a:latin typeface="Arial" pitchFamily="34" charset="0"/>
                <a:cs typeface="Arial" pitchFamily="34" charset="0"/>
              </a:rPr>
              <a:t>) non saranno applicate sanzioni se la fattura elettronica verrà trasmessa entro il termine per effettuare la relativa liquidazione Iva</a:t>
            </a:r>
          </a:p>
        </p:txBody>
      </p:sp>
      <p:sp>
        <p:nvSpPr>
          <p:cNvPr id="9" name="Callout con freccia destra 1">
            <a:extLst>
              <a:ext uri="{FF2B5EF4-FFF2-40B4-BE49-F238E27FC236}">
                <a16:creationId xmlns:a16="http://schemas.microsoft.com/office/drawing/2014/main" id="{44C995C9-C9B2-1E44-82EE-F7F900458213}"/>
              </a:ext>
            </a:extLst>
          </p:cNvPr>
          <p:cNvSpPr/>
          <p:nvPr/>
        </p:nvSpPr>
        <p:spPr>
          <a:xfrm>
            <a:off x="179512" y="2025007"/>
            <a:ext cx="576064" cy="620377"/>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a:t>
            </a:r>
          </a:p>
        </p:txBody>
      </p:sp>
      <p:sp>
        <p:nvSpPr>
          <p:cNvPr id="10" name="Callout con freccia destra 11">
            <a:extLst>
              <a:ext uri="{FF2B5EF4-FFF2-40B4-BE49-F238E27FC236}">
                <a16:creationId xmlns:a16="http://schemas.microsoft.com/office/drawing/2014/main" id="{BDE4A5A4-08C1-5743-B052-1CB059D550EF}"/>
              </a:ext>
            </a:extLst>
          </p:cNvPr>
          <p:cNvSpPr/>
          <p:nvPr/>
        </p:nvSpPr>
        <p:spPr>
          <a:xfrm>
            <a:off x="179512" y="3681191"/>
            <a:ext cx="576064" cy="620377"/>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2</a:t>
            </a:r>
          </a:p>
        </p:txBody>
      </p:sp>
      <p:sp>
        <p:nvSpPr>
          <p:cNvPr id="12" name="Callout con freccia destra 15">
            <a:extLst>
              <a:ext uri="{FF2B5EF4-FFF2-40B4-BE49-F238E27FC236}">
                <a16:creationId xmlns:a16="http://schemas.microsoft.com/office/drawing/2014/main" id="{FF7FE63E-3101-7C4D-809A-D93C8DBA20FB}"/>
              </a:ext>
            </a:extLst>
          </p:cNvPr>
          <p:cNvSpPr/>
          <p:nvPr/>
        </p:nvSpPr>
        <p:spPr>
          <a:xfrm>
            <a:off x="179512" y="5328903"/>
            <a:ext cx="576064" cy="620377"/>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3</a:t>
            </a:r>
          </a:p>
        </p:txBody>
      </p:sp>
      <p:sp>
        <p:nvSpPr>
          <p:cNvPr id="13" name="Cornice 12"/>
          <p:cNvSpPr/>
          <p:nvPr/>
        </p:nvSpPr>
        <p:spPr>
          <a:xfrm>
            <a:off x="6876256"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
        <p:nvSpPr>
          <p:cNvPr id="14" name="Rectangle 5">
            <a:extLst>
              <a:ext uri="{FF2B5EF4-FFF2-40B4-BE49-F238E27FC236}">
                <a16:creationId xmlns:a16="http://schemas.microsoft.com/office/drawing/2014/main" id="{9616927C-58B9-B24B-9922-56717BA1119A}"/>
              </a:ext>
            </a:extLst>
          </p:cNvPr>
          <p:cNvSpPr>
            <a:spLocks noChangeArrowheads="1"/>
          </p:cNvSpPr>
          <p:nvPr/>
        </p:nvSpPr>
        <p:spPr bwMode="auto">
          <a:xfrm>
            <a:off x="899591" y="5021648"/>
            <a:ext cx="8064895" cy="114365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2000" dirty="0">
                <a:solidFill>
                  <a:srgbClr val="FFFFFF"/>
                </a:solidFill>
                <a:latin typeface="Arial" pitchFamily="34" charset="0"/>
                <a:cs typeface="Arial" pitchFamily="34" charset="0"/>
                <a:sym typeface="Wingdings" pitchFamily="2" charset="2"/>
              </a:rPr>
              <a:t>Nella liquidazione periodica IVA sarà necessario includere le fatture con data effettuazione operazione (consegna o incasso) ricadente nello stesso periodo </a:t>
            </a:r>
            <a:r>
              <a:rPr lang="it-IT" sz="2000" u="sng" dirty="0">
                <a:solidFill>
                  <a:srgbClr val="FFFFFF"/>
                </a:solidFill>
                <a:latin typeface="Arial" pitchFamily="34" charset="0"/>
                <a:cs typeface="Arial" pitchFamily="34" charset="0"/>
                <a:sym typeface="Wingdings" pitchFamily="2" charset="2"/>
              </a:rPr>
              <a:t>anche se emesse nel mese/trimestre successivo</a:t>
            </a:r>
          </a:p>
        </p:txBody>
      </p:sp>
    </p:spTree>
    <p:extLst>
      <p:ext uri="{BB962C8B-B14F-4D97-AF65-F5344CB8AC3E}">
        <p14:creationId xmlns:p14="http://schemas.microsoft.com/office/powerpoint/2010/main" val="1634301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79512" y="277705"/>
            <a:ext cx="7200800"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13"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1628800"/>
            <a:ext cx="7920879" cy="115212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1900" dirty="0">
                <a:solidFill>
                  <a:srgbClr val="FFFFFF"/>
                </a:solidFill>
                <a:latin typeface="Arial" pitchFamily="34" charset="0"/>
                <a:cs typeface="Arial" pitchFamily="34" charset="0"/>
              </a:rPr>
              <a:t>A regime (dal mese di luglio 2019) la fattura elettronica potrà essere trasmessa entro 10 giorni dalla data di effettuazione dell’operazione, </a:t>
            </a:r>
            <a:r>
              <a:rPr lang="it-IT" sz="1900" u="sng" dirty="0">
                <a:solidFill>
                  <a:srgbClr val="FFFFFF"/>
                </a:solidFill>
                <a:latin typeface="Arial" pitchFamily="34" charset="0"/>
                <a:cs typeface="Arial" pitchFamily="34" charset="0"/>
              </a:rPr>
              <a:t>che dovrà essere distintamente indicata nel corpo della fattura</a:t>
            </a:r>
          </a:p>
        </p:txBody>
      </p:sp>
      <p:sp>
        <p:nvSpPr>
          <p:cNvPr id="14" name="Callout con freccia destra 12">
            <a:extLst>
              <a:ext uri="{FF2B5EF4-FFF2-40B4-BE49-F238E27FC236}">
                <a16:creationId xmlns:a16="http://schemas.microsoft.com/office/drawing/2014/main" id="{15B625F8-5DB1-5B42-894F-A18033FD1AC5}"/>
              </a:ext>
            </a:extLst>
          </p:cNvPr>
          <p:cNvSpPr/>
          <p:nvPr/>
        </p:nvSpPr>
        <p:spPr>
          <a:xfrm>
            <a:off x="179512" y="1944527"/>
            <a:ext cx="576064" cy="620377"/>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4</a:t>
            </a:r>
          </a:p>
        </p:txBody>
      </p:sp>
      <p:sp>
        <p:nvSpPr>
          <p:cNvPr id="15" name="Rectangle 5">
            <a:extLst>
              <a:ext uri="{FF2B5EF4-FFF2-40B4-BE49-F238E27FC236}">
                <a16:creationId xmlns:a16="http://schemas.microsoft.com/office/drawing/2014/main" id="{096808BD-6C7D-8242-9073-B3668C9B525D}"/>
              </a:ext>
            </a:extLst>
          </p:cNvPr>
          <p:cNvSpPr>
            <a:spLocks noChangeArrowheads="1"/>
          </p:cNvSpPr>
          <p:nvPr/>
        </p:nvSpPr>
        <p:spPr bwMode="auto">
          <a:xfrm>
            <a:off x="899592" y="3140968"/>
            <a:ext cx="7920879" cy="115212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1900" dirty="0">
                <a:solidFill>
                  <a:srgbClr val="000000"/>
                </a:solidFill>
                <a:latin typeface="Arial" pitchFamily="34" charset="0"/>
                <a:cs typeface="Arial" pitchFamily="34" charset="0"/>
                <a:sym typeface="Wingdings" pitchFamily="2" charset="2"/>
              </a:rPr>
              <a:t>La data di effettuazione dell’operazione (incasso o consegna) </a:t>
            </a:r>
            <a:r>
              <a:rPr lang="it-IT" sz="1900" u="sng" dirty="0">
                <a:solidFill>
                  <a:srgbClr val="000000"/>
                </a:solidFill>
                <a:latin typeface="Arial" pitchFamily="34" charset="0"/>
                <a:cs typeface="Arial" pitchFamily="34" charset="0"/>
                <a:sym typeface="Wingdings" pitchFamily="2" charset="2"/>
              </a:rPr>
              <a:t>diventa quindi un elemento obbligatorio della fattura</a:t>
            </a:r>
            <a:r>
              <a:rPr lang="it-IT" sz="1900" dirty="0">
                <a:solidFill>
                  <a:srgbClr val="000000"/>
                </a:solidFill>
                <a:latin typeface="Arial" pitchFamily="34" charset="0"/>
                <a:cs typeface="Arial" pitchFamily="34" charset="0"/>
                <a:sym typeface="Wingdings" pitchFamily="2" charset="2"/>
              </a:rPr>
              <a:t> che, se non indicato, si intenderà coincidente con la data di trasmissione </a:t>
            </a:r>
          </a:p>
        </p:txBody>
      </p:sp>
      <p:sp>
        <p:nvSpPr>
          <p:cNvPr id="16" name="Callout con freccia destra 10">
            <a:extLst>
              <a:ext uri="{FF2B5EF4-FFF2-40B4-BE49-F238E27FC236}">
                <a16:creationId xmlns:a16="http://schemas.microsoft.com/office/drawing/2014/main" id="{72C0F31D-39FE-F84A-83BC-BE825DD52AE6}"/>
              </a:ext>
            </a:extLst>
          </p:cNvPr>
          <p:cNvSpPr/>
          <p:nvPr/>
        </p:nvSpPr>
        <p:spPr>
          <a:xfrm>
            <a:off x="179512" y="3384687"/>
            <a:ext cx="576064" cy="620377"/>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5</a:t>
            </a:r>
          </a:p>
        </p:txBody>
      </p:sp>
      <p:sp>
        <p:nvSpPr>
          <p:cNvPr id="18" name="Callout con freccia destra 11">
            <a:extLst>
              <a:ext uri="{FF2B5EF4-FFF2-40B4-BE49-F238E27FC236}">
                <a16:creationId xmlns:a16="http://schemas.microsoft.com/office/drawing/2014/main" id="{D79431E9-760F-A845-A638-861222C2C908}"/>
              </a:ext>
            </a:extLst>
          </p:cNvPr>
          <p:cNvSpPr/>
          <p:nvPr/>
        </p:nvSpPr>
        <p:spPr>
          <a:xfrm>
            <a:off x="179512" y="508518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600"/>
              </a:lnSpc>
            </a:pPr>
            <a:r>
              <a:rPr lang="it-IT" sz="2000" b="1" dirty="0">
                <a:solidFill>
                  <a:srgbClr val="FF0000"/>
                </a:solidFill>
              </a:rPr>
              <a:t>6</a:t>
            </a:r>
          </a:p>
        </p:txBody>
      </p:sp>
      <p:sp>
        <p:nvSpPr>
          <p:cNvPr id="9" name="Cornice 8"/>
          <p:cNvSpPr/>
          <p:nvPr/>
        </p:nvSpPr>
        <p:spPr>
          <a:xfrm>
            <a:off x="6876256"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
        <p:nvSpPr>
          <p:cNvPr id="10" name="Rectangle 5">
            <a:extLst>
              <a:ext uri="{FF2B5EF4-FFF2-40B4-BE49-F238E27FC236}">
                <a16:creationId xmlns:a16="http://schemas.microsoft.com/office/drawing/2014/main" id="{8C410D91-9F17-3348-A983-D20E4D7CC629}"/>
              </a:ext>
            </a:extLst>
          </p:cNvPr>
          <p:cNvSpPr>
            <a:spLocks noChangeArrowheads="1"/>
          </p:cNvSpPr>
          <p:nvPr/>
        </p:nvSpPr>
        <p:spPr bwMode="auto">
          <a:xfrm>
            <a:off x="899592" y="4653136"/>
            <a:ext cx="7920879" cy="1512168"/>
          </a:xfrm>
          <a:prstGeom prst="rect">
            <a:avLst/>
          </a:prstGeom>
          <a:solidFill>
            <a:srgbClr val="0070C0"/>
          </a:solidFill>
          <a:ln w="9525">
            <a:solidFill>
              <a:schemeClr val="tx1"/>
            </a:solidFill>
            <a:miter lim="800000"/>
            <a:headEnd/>
            <a:tailEnd/>
          </a:ln>
          <a:effectLst/>
        </p:spPr>
        <p:txBody>
          <a:bodyPr lIns="91422" tIns="45711" rIns="91422" bIns="45711" anchor="ctr"/>
          <a:lstStyle/>
          <a:p>
            <a:pPr lvl="1" eaLnBrk="1" hangingPunct="1">
              <a:lnSpc>
                <a:spcPts val="2600"/>
              </a:lnSpc>
            </a:pPr>
            <a:r>
              <a:rPr lang="it-IT" sz="1900" u="sng" dirty="0">
                <a:solidFill>
                  <a:srgbClr val="FFFFFF"/>
                </a:solidFill>
                <a:latin typeface="Arial" pitchFamily="34" charset="0"/>
                <a:cs typeface="Arial" pitchFamily="34" charset="0"/>
              </a:rPr>
              <a:t>Solo per il 2019:</a:t>
            </a:r>
            <a:r>
              <a:rPr lang="it-IT" sz="1900" dirty="0">
                <a:solidFill>
                  <a:srgbClr val="FFFFFF"/>
                </a:solidFill>
                <a:latin typeface="Arial" pitchFamily="34" charset="0"/>
                <a:cs typeface="Arial" pitchFamily="34" charset="0"/>
              </a:rPr>
              <a:t> divieto di emissione della FE per le fatture i cui dati sono inviati al Sistema tessera sanitaria da: Strutture sanitarie, Farmacie e Parafarmacie, Medici chirurghi e Odontoiatri, Psicologi, Veterinari, Infermieri, Tecnici radiologi, Ostetrici e Ottici</a:t>
            </a:r>
          </a:p>
        </p:txBody>
      </p:sp>
    </p:spTree>
    <p:extLst>
      <p:ext uri="{BB962C8B-B14F-4D97-AF65-F5344CB8AC3E}">
        <p14:creationId xmlns:p14="http://schemas.microsoft.com/office/powerpoint/2010/main" val="602559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07504" y="277705"/>
            <a:ext cx="5904656"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9" name="Rectangle 5">
            <a:extLst>
              <a:ext uri="{FF2B5EF4-FFF2-40B4-BE49-F238E27FC236}">
                <a16:creationId xmlns:a16="http://schemas.microsoft.com/office/drawing/2014/main" id="{9BC20EC5-1559-0344-A232-C559F981A6C4}"/>
              </a:ext>
            </a:extLst>
          </p:cNvPr>
          <p:cNvSpPr>
            <a:spLocks noChangeArrowheads="1"/>
          </p:cNvSpPr>
          <p:nvPr/>
        </p:nvSpPr>
        <p:spPr bwMode="auto">
          <a:xfrm>
            <a:off x="827584" y="1861768"/>
            <a:ext cx="8064896" cy="1287672"/>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2000" dirty="0">
                <a:solidFill>
                  <a:schemeClr val="bg1"/>
                </a:solidFill>
                <a:latin typeface="Arial" pitchFamily="34" charset="0"/>
                <a:cs typeface="Arial" pitchFamily="34" charset="0"/>
              </a:rPr>
              <a:t>Sono esonerate da FE (quindi emettono fattura cartacea) le associazioni che hanno optato per la Legge n. 398/91 e che nell’anno precedente hanno conseguito proventi commerciali &lt; € 65.000 </a:t>
            </a:r>
          </a:p>
        </p:txBody>
      </p:sp>
      <p:sp>
        <p:nvSpPr>
          <p:cNvPr id="10" name="Callout con freccia destra 13">
            <a:extLst>
              <a:ext uri="{FF2B5EF4-FFF2-40B4-BE49-F238E27FC236}">
                <a16:creationId xmlns:a16="http://schemas.microsoft.com/office/drawing/2014/main" id="{64D4E5FE-28BC-C742-8405-D68EF0E1A0CE}"/>
              </a:ext>
            </a:extLst>
          </p:cNvPr>
          <p:cNvSpPr/>
          <p:nvPr/>
        </p:nvSpPr>
        <p:spPr>
          <a:xfrm>
            <a:off x="107503" y="2221808"/>
            <a:ext cx="648072"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600"/>
              </a:lnSpc>
            </a:pPr>
            <a:r>
              <a:rPr lang="it-IT" b="1" dirty="0">
                <a:solidFill>
                  <a:srgbClr val="FF0000"/>
                </a:solidFill>
              </a:rPr>
              <a:t>7</a:t>
            </a:r>
          </a:p>
        </p:txBody>
      </p:sp>
      <p:sp>
        <p:nvSpPr>
          <p:cNvPr id="11" name="Rectangle 5">
            <a:extLst>
              <a:ext uri="{FF2B5EF4-FFF2-40B4-BE49-F238E27FC236}">
                <a16:creationId xmlns:a16="http://schemas.microsoft.com/office/drawing/2014/main" id="{6147301A-BA00-0E4E-B286-2FC09E9428D1}"/>
              </a:ext>
            </a:extLst>
          </p:cNvPr>
          <p:cNvSpPr>
            <a:spLocks noChangeArrowheads="1"/>
          </p:cNvSpPr>
          <p:nvPr/>
        </p:nvSpPr>
        <p:spPr bwMode="auto">
          <a:xfrm>
            <a:off x="827584" y="3429000"/>
            <a:ext cx="8064896" cy="129614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eaLnBrk="1" hangingPunct="1">
              <a:lnSpc>
                <a:spcPts val="2600"/>
              </a:lnSpc>
              <a:defRPr/>
            </a:pPr>
            <a:r>
              <a:rPr lang="it-IT" sz="2000" dirty="0">
                <a:latin typeface="Arial" pitchFamily="34" charset="0"/>
                <a:cs typeface="Arial" pitchFamily="34" charset="0"/>
                <a:sym typeface="Wingdings" pitchFamily="2" charset="2"/>
              </a:rPr>
              <a:t>Le stesse associazioni, se con proventi &gt; € 65.000, assicurano che la FE sia emessa per loro conto dal cessionario o committente se soggetto passivo IVA (</a:t>
            </a:r>
            <a:r>
              <a:rPr lang="it-IT" sz="2000" u="sng" dirty="0">
                <a:latin typeface="Arial" pitchFamily="34" charset="0"/>
                <a:cs typeface="Arial" pitchFamily="34" charset="0"/>
                <a:sym typeface="Wingdings" pitchFamily="2" charset="2"/>
              </a:rPr>
              <a:t>ovvero emettono facoltativamente FE</a:t>
            </a:r>
            <a:r>
              <a:rPr lang="it-IT" sz="2000" dirty="0">
                <a:latin typeface="Arial" pitchFamily="34" charset="0"/>
                <a:cs typeface="Arial" pitchFamily="34" charset="0"/>
                <a:sym typeface="Wingdings" pitchFamily="2" charset="2"/>
              </a:rPr>
              <a:t>)</a:t>
            </a:r>
          </a:p>
        </p:txBody>
      </p:sp>
      <p:sp>
        <p:nvSpPr>
          <p:cNvPr id="12" name="Callout con freccia destra 11">
            <a:extLst>
              <a:ext uri="{FF2B5EF4-FFF2-40B4-BE49-F238E27FC236}">
                <a16:creationId xmlns:a16="http://schemas.microsoft.com/office/drawing/2014/main" id="{AA718129-5019-F345-979A-68C9CCAB649E}"/>
              </a:ext>
            </a:extLst>
          </p:cNvPr>
          <p:cNvSpPr/>
          <p:nvPr/>
        </p:nvSpPr>
        <p:spPr>
          <a:xfrm>
            <a:off x="107503" y="3789040"/>
            <a:ext cx="648072"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600"/>
              </a:lnSpc>
            </a:pPr>
            <a:r>
              <a:rPr lang="it-IT" b="1" dirty="0">
                <a:solidFill>
                  <a:srgbClr val="FF0000"/>
                </a:solidFill>
              </a:rPr>
              <a:t>8</a:t>
            </a:r>
          </a:p>
        </p:txBody>
      </p:sp>
      <p:sp>
        <p:nvSpPr>
          <p:cNvPr id="20" name="Callout con freccia destra 17">
            <a:extLst>
              <a:ext uri="{FF2B5EF4-FFF2-40B4-BE49-F238E27FC236}">
                <a16:creationId xmlns:a16="http://schemas.microsoft.com/office/drawing/2014/main" id="{2D526305-E21E-AB49-B9CD-07A90296DC8A}"/>
              </a:ext>
            </a:extLst>
          </p:cNvPr>
          <p:cNvSpPr/>
          <p:nvPr/>
        </p:nvSpPr>
        <p:spPr>
          <a:xfrm>
            <a:off x="107504" y="5292736"/>
            <a:ext cx="648072"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600"/>
              </a:lnSpc>
            </a:pPr>
            <a:r>
              <a:rPr lang="it-IT" b="1" dirty="0">
                <a:solidFill>
                  <a:srgbClr val="FF0000"/>
                </a:solidFill>
              </a:rPr>
              <a:t>9</a:t>
            </a:r>
          </a:p>
        </p:txBody>
      </p:sp>
      <p:sp>
        <p:nvSpPr>
          <p:cNvPr id="13" name="Cornice 12"/>
          <p:cNvSpPr/>
          <p:nvPr/>
        </p:nvSpPr>
        <p:spPr>
          <a:xfrm>
            <a:off x="6876256" y="260648"/>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
        <p:nvSpPr>
          <p:cNvPr id="14" name="Rectangle 5">
            <a:extLst>
              <a:ext uri="{FF2B5EF4-FFF2-40B4-BE49-F238E27FC236}">
                <a16:creationId xmlns:a16="http://schemas.microsoft.com/office/drawing/2014/main" id="{2FAACC13-A226-4341-9091-6EF20CE38255}"/>
              </a:ext>
            </a:extLst>
          </p:cNvPr>
          <p:cNvSpPr>
            <a:spLocks noChangeArrowheads="1"/>
          </p:cNvSpPr>
          <p:nvPr/>
        </p:nvSpPr>
        <p:spPr bwMode="auto">
          <a:xfrm>
            <a:off x="827584" y="5013176"/>
            <a:ext cx="8064896" cy="122413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defRPr/>
            </a:pPr>
            <a:r>
              <a:rPr lang="it-IT" sz="2000" dirty="0">
                <a:solidFill>
                  <a:schemeClr val="bg1"/>
                </a:solidFill>
              </a:rPr>
              <a:t>L’iter dovrebbe svilupparsi sulla base della procedura già suggerita dall’Agenzia per le cooperative agricole di conferimento nelle </a:t>
            </a:r>
            <a:r>
              <a:rPr lang="it-IT" sz="2000" dirty="0" err="1">
                <a:solidFill>
                  <a:schemeClr val="bg1"/>
                </a:solidFill>
              </a:rPr>
              <a:t>Faq</a:t>
            </a:r>
            <a:r>
              <a:rPr lang="it-IT" sz="2000" dirty="0">
                <a:solidFill>
                  <a:schemeClr val="bg1"/>
                </a:solidFill>
              </a:rPr>
              <a:t> pubblicate il 21 dicembre scorso.</a:t>
            </a:r>
          </a:p>
        </p:txBody>
      </p:sp>
    </p:spTree>
    <p:extLst>
      <p:ext uri="{BB962C8B-B14F-4D97-AF65-F5344CB8AC3E}">
        <p14:creationId xmlns:p14="http://schemas.microsoft.com/office/powerpoint/2010/main" val="1419437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79512" y="277705"/>
            <a:ext cx="7200800"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13" name="Rectangle 5">
            <a:extLst>
              <a:ext uri="{FF2B5EF4-FFF2-40B4-BE49-F238E27FC236}">
                <a16:creationId xmlns:a16="http://schemas.microsoft.com/office/drawing/2014/main" id="{4C240193-89AD-474C-BE65-10351B37489B}"/>
              </a:ext>
            </a:extLst>
          </p:cNvPr>
          <p:cNvSpPr>
            <a:spLocks noChangeArrowheads="1"/>
          </p:cNvSpPr>
          <p:nvPr/>
        </p:nvSpPr>
        <p:spPr bwMode="auto">
          <a:xfrm>
            <a:off x="1043607" y="1340768"/>
            <a:ext cx="7848873" cy="1152128"/>
          </a:xfrm>
          <a:prstGeom prst="rect">
            <a:avLst/>
          </a:prstGeom>
          <a:solidFill>
            <a:srgbClr val="0070C0"/>
          </a:solidFill>
          <a:ln w="9525">
            <a:solidFill>
              <a:schemeClr val="accent1"/>
            </a:solidFill>
            <a:miter lim="800000"/>
            <a:headEnd/>
            <a:tailEnd/>
          </a:ln>
          <a:effectLst/>
        </p:spPr>
        <p:txBody>
          <a:bodyPr lIns="91422" tIns="45711" rIns="91422" bIns="45711" anchor="ctr"/>
          <a:lstStyle/>
          <a:p>
            <a:pPr algn="ctr" eaLnBrk="1" hangingPunct="1">
              <a:lnSpc>
                <a:spcPts val="2600"/>
              </a:lnSpc>
              <a:defRPr/>
            </a:pPr>
            <a:r>
              <a:rPr lang="it-IT" sz="2000" dirty="0">
                <a:solidFill>
                  <a:srgbClr val="FFFFFF"/>
                </a:solidFill>
                <a:latin typeface="Arial" pitchFamily="34" charset="0"/>
                <a:cs typeface="Arial" pitchFamily="34" charset="0"/>
              </a:rPr>
              <a:t>Viene eliminato l’obbligo di numerare progressivamente le fatture di acquisto nell’ordine della loro ricezione in quanto ogni documento avrà un protocollo telematico che le identificherà</a:t>
            </a:r>
          </a:p>
        </p:txBody>
      </p:sp>
      <p:sp>
        <p:nvSpPr>
          <p:cNvPr id="14" name="Callout con freccia destra 13">
            <a:extLst>
              <a:ext uri="{FF2B5EF4-FFF2-40B4-BE49-F238E27FC236}">
                <a16:creationId xmlns:a16="http://schemas.microsoft.com/office/drawing/2014/main" id="{7EFFD97D-13D9-344E-88F5-3D56A46DE5BF}"/>
              </a:ext>
            </a:extLst>
          </p:cNvPr>
          <p:cNvSpPr/>
          <p:nvPr/>
        </p:nvSpPr>
        <p:spPr>
          <a:xfrm>
            <a:off x="179512" y="1619800"/>
            <a:ext cx="792088" cy="648072"/>
          </a:xfrm>
          <a:prstGeom prst="rightArrowCallout">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600"/>
              </a:lnSpc>
            </a:pPr>
            <a:r>
              <a:rPr lang="it-IT" sz="2000" b="1" dirty="0">
                <a:solidFill>
                  <a:srgbClr val="FF0000"/>
                </a:solidFill>
              </a:rPr>
              <a:t>10</a:t>
            </a:r>
          </a:p>
        </p:txBody>
      </p:sp>
      <p:sp>
        <p:nvSpPr>
          <p:cNvPr id="15" name="Rectangle 5">
            <a:extLst>
              <a:ext uri="{FF2B5EF4-FFF2-40B4-BE49-F238E27FC236}">
                <a16:creationId xmlns:a16="http://schemas.microsoft.com/office/drawing/2014/main" id="{D48EF69B-C0C1-8343-8A9A-C9E98E192FA9}"/>
              </a:ext>
            </a:extLst>
          </p:cNvPr>
          <p:cNvSpPr>
            <a:spLocks noChangeArrowheads="1"/>
          </p:cNvSpPr>
          <p:nvPr/>
        </p:nvSpPr>
        <p:spPr bwMode="auto">
          <a:xfrm>
            <a:off x="1043607" y="5157192"/>
            <a:ext cx="7848873" cy="1080120"/>
          </a:xfrm>
          <a:prstGeom prst="rect">
            <a:avLst/>
          </a:prstGeom>
          <a:solidFill>
            <a:srgbClr val="0070C0"/>
          </a:solidFill>
          <a:ln w="9525">
            <a:solidFill>
              <a:schemeClr val="accent1"/>
            </a:solidFill>
            <a:miter lim="800000"/>
            <a:headEnd/>
            <a:tailEnd/>
          </a:ln>
          <a:effectLst/>
        </p:spPr>
        <p:txBody>
          <a:bodyPr lIns="91422" tIns="45711" rIns="91422" bIns="45711" anchor="ctr"/>
          <a:lstStyle/>
          <a:p>
            <a:pPr algn="ctr" eaLnBrk="1" hangingPunct="1">
              <a:lnSpc>
                <a:spcPts val="2600"/>
              </a:lnSpc>
              <a:defRPr/>
            </a:pPr>
            <a:r>
              <a:rPr lang="it-IT" sz="2000" dirty="0">
                <a:solidFill>
                  <a:schemeClr val="bg1"/>
                </a:solidFill>
                <a:latin typeface="Arial" pitchFamily="34" charset="0"/>
                <a:cs typeface="Arial" pitchFamily="34" charset="0"/>
                <a:sym typeface="Wingdings" pitchFamily="2" charset="2"/>
              </a:rPr>
              <a:t>La tenuta dei registri Iva è richiesta esclusivamente ai soggetti in contabilità semplificata che abbiano optato per il regime di cui all’art.18, comma 5 </a:t>
            </a:r>
            <a:r>
              <a:rPr lang="it-IT" sz="2000" dirty="0" err="1">
                <a:solidFill>
                  <a:schemeClr val="bg1"/>
                </a:solidFill>
                <a:latin typeface="Arial" pitchFamily="34" charset="0"/>
                <a:cs typeface="Arial" pitchFamily="34" charset="0"/>
                <a:sym typeface="Wingdings" pitchFamily="2" charset="2"/>
              </a:rPr>
              <a:t>Dpr</a:t>
            </a:r>
            <a:r>
              <a:rPr lang="it-IT" sz="2000" dirty="0">
                <a:solidFill>
                  <a:schemeClr val="bg1"/>
                </a:solidFill>
                <a:latin typeface="Arial" pitchFamily="34" charset="0"/>
                <a:cs typeface="Arial" pitchFamily="34" charset="0"/>
                <a:sym typeface="Wingdings" pitchFamily="2" charset="2"/>
              </a:rPr>
              <a:t> n. 600/73 (regime delle registrazioni Iva) </a:t>
            </a:r>
          </a:p>
        </p:txBody>
      </p:sp>
      <p:sp>
        <p:nvSpPr>
          <p:cNvPr id="16" name="Rectangle 5">
            <a:extLst>
              <a:ext uri="{FF2B5EF4-FFF2-40B4-BE49-F238E27FC236}">
                <a16:creationId xmlns:a16="http://schemas.microsoft.com/office/drawing/2014/main" id="{61047354-44E5-784F-AF47-19BA7E54E0F7}"/>
              </a:ext>
            </a:extLst>
          </p:cNvPr>
          <p:cNvSpPr>
            <a:spLocks noChangeArrowheads="1"/>
          </p:cNvSpPr>
          <p:nvPr/>
        </p:nvSpPr>
        <p:spPr bwMode="auto">
          <a:xfrm>
            <a:off x="1043608" y="2852936"/>
            <a:ext cx="7848872" cy="1080120"/>
          </a:xfrm>
          <a:prstGeom prst="rect">
            <a:avLst/>
          </a:prstGeom>
          <a:solidFill>
            <a:schemeClr val="bg1">
              <a:lumMod val="85000"/>
            </a:schemeClr>
          </a:solidFill>
          <a:ln w="9525">
            <a:solidFill>
              <a:schemeClr val="accent1"/>
            </a:solidFill>
            <a:miter lim="800000"/>
            <a:headEnd/>
            <a:tailEnd/>
          </a:ln>
          <a:effectLst/>
        </p:spPr>
        <p:txBody>
          <a:bodyPr lIns="91422" tIns="45711" rIns="91422" bIns="45711" anchor="ctr"/>
          <a:lstStyle/>
          <a:p>
            <a:pPr algn="ctr" eaLnBrk="1" hangingPunct="1">
              <a:lnSpc>
                <a:spcPts val="2600"/>
              </a:lnSpc>
              <a:defRPr/>
            </a:pPr>
            <a:r>
              <a:rPr lang="it-IT" sz="2000" dirty="0">
                <a:latin typeface="Arial" pitchFamily="34" charset="0"/>
                <a:cs typeface="Arial" pitchFamily="34" charset="0"/>
              </a:rPr>
              <a:t>Nella liquidazione periodica si potrà tener conto dell’Iva relativa alle fatture di acquisto ricevute ed annotate entro il giorno 15 del mese successivo a quello di effettuazione dell’operazione </a:t>
            </a:r>
          </a:p>
        </p:txBody>
      </p:sp>
      <p:sp>
        <p:nvSpPr>
          <p:cNvPr id="17" name="Callout con freccia destra 16">
            <a:extLst>
              <a:ext uri="{FF2B5EF4-FFF2-40B4-BE49-F238E27FC236}">
                <a16:creationId xmlns:a16="http://schemas.microsoft.com/office/drawing/2014/main" id="{19C96D5F-B8B0-714F-B97D-FBFC3FDF8BAE}"/>
              </a:ext>
            </a:extLst>
          </p:cNvPr>
          <p:cNvSpPr/>
          <p:nvPr/>
        </p:nvSpPr>
        <p:spPr>
          <a:xfrm>
            <a:off x="216024" y="3068959"/>
            <a:ext cx="755576" cy="664689"/>
          </a:xfrm>
          <a:prstGeom prst="rightArrowCallout">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11</a:t>
            </a:r>
          </a:p>
        </p:txBody>
      </p:sp>
      <p:sp>
        <p:nvSpPr>
          <p:cNvPr id="18" name="Callout con freccia destra 17">
            <a:extLst>
              <a:ext uri="{FF2B5EF4-FFF2-40B4-BE49-F238E27FC236}">
                <a16:creationId xmlns:a16="http://schemas.microsoft.com/office/drawing/2014/main" id="{799455D0-BD01-5C43-9CC9-2422037078CB}"/>
              </a:ext>
            </a:extLst>
          </p:cNvPr>
          <p:cNvSpPr/>
          <p:nvPr/>
        </p:nvSpPr>
        <p:spPr>
          <a:xfrm>
            <a:off x="216024" y="5373215"/>
            <a:ext cx="755576" cy="664689"/>
          </a:xfrm>
          <a:prstGeom prst="rightArrowCallout">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12</a:t>
            </a:r>
          </a:p>
        </p:txBody>
      </p:sp>
      <p:sp>
        <p:nvSpPr>
          <p:cNvPr id="21" name="Callout con freccia in su 20">
            <a:extLst>
              <a:ext uri="{FF2B5EF4-FFF2-40B4-BE49-F238E27FC236}">
                <a16:creationId xmlns:a16="http://schemas.microsoft.com/office/drawing/2014/main" id="{B4C7D239-59AD-DE46-93FC-63E594C70FEB}"/>
              </a:ext>
            </a:extLst>
          </p:cNvPr>
          <p:cNvSpPr/>
          <p:nvPr/>
        </p:nvSpPr>
        <p:spPr>
          <a:xfrm>
            <a:off x="3986934" y="3954760"/>
            <a:ext cx="4905546" cy="914400"/>
          </a:xfrm>
          <a:prstGeom prst="upArrowCallou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1800"/>
              </a:lnSpc>
            </a:pPr>
            <a:r>
              <a:rPr lang="it-IT" sz="1600" dirty="0">
                <a:solidFill>
                  <a:schemeClr val="bg1"/>
                </a:solidFill>
                <a:latin typeface="Arial" panose="020B0604020202020204" pitchFamily="34" charset="0"/>
                <a:cs typeface="Arial" panose="020B0604020202020204" pitchFamily="34" charset="0"/>
              </a:rPr>
              <a:t>Fatta eccezione per i documenti di acquisto relativi ad operazioni effettuate nell’anno precedente </a:t>
            </a:r>
          </a:p>
        </p:txBody>
      </p:sp>
      <p:sp>
        <p:nvSpPr>
          <p:cNvPr id="10" name="Cornice 9"/>
          <p:cNvSpPr/>
          <p:nvPr/>
        </p:nvSpPr>
        <p:spPr>
          <a:xfrm>
            <a:off x="6876256"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Tree>
    <p:extLst>
      <p:ext uri="{BB962C8B-B14F-4D97-AF65-F5344CB8AC3E}">
        <p14:creationId xmlns:p14="http://schemas.microsoft.com/office/powerpoint/2010/main" val="4258759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79512" y="349713"/>
            <a:ext cx="5328592"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10" name="Callout con freccia destra 12">
            <a:extLst>
              <a:ext uri="{FF2B5EF4-FFF2-40B4-BE49-F238E27FC236}">
                <a16:creationId xmlns:a16="http://schemas.microsoft.com/office/drawing/2014/main" id="{15B625F8-5DB1-5B42-894F-A18033FD1AC5}"/>
              </a:ext>
            </a:extLst>
          </p:cNvPr>
          <p:cNvSpPr/>
          <p:nvPr/>
        </p:nvSpPr>
        <p:spPr>
          <a:xfrm>
            <a:off x="216024" y="2116239"/>
            <a:ext cx="755576" cy="66468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13</a:t>
            </a:r>
          </a:p>
        </p:txBody>
      </p:sp>
      <p:sp>
        <p:nvSpPr>
          <p:cNvPr id="11" name="Rectangle 5">
            <a:extLst>
              <a:ext uri="{FF2B5EF4-FFF2-40B4-BE49-F238E27FC236}">
                <a16:creationId xmlns:a16="http://schemas.microsoft.com/office/drawing/2014/main" id="{7446AAD3-F73E-2243-A33D-D5D93410D4FE}"/>
              </a:ext>
            </a:extLst>
          </p:cNvPr>
          <p:cNvSpPr>
            <a:spLocks noChangeArrowheads="1"/>
          </p:cNvSpPr>
          <p:nvPr/>
        </p:nvSpPr>
        <p:spPr bwMode="auto">
          <a:xfrm>
            <a:off x="1043608" y="1916832"/>
            <a:ext cx="7848872" cy="1080120"/>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460"/>
              </a:lnSpc>
              <a:defRPr/>
            </a:pPr>
            <a:r>
              <a:rPr lang="it-IT" sz="2000" dirty="0">
                <a:solidFill>
                  <a:srgbClr val="FFFFFF"/>
                </a:solidFill>
                <a:latin typeface="Arial" pitchFamily="34" charset="0"/>
                <a:cs typeface="Arial" pitchFamily="34" charset="0"/>
              </a:rPr>
              <a:t>Dal 2020 l’Agenzia metterà a disposizione di tutti soggetti residenti e stabiliti in Italia le bozze di: Comunicazioni Trimestrali, Registri Iva, Dichiarazione annuale Iva </a:t>
            </a:r>
          </a:p>
        </p:txBody>
      </p:sp>
      <p:sp>
        <p:nvSpPr>
          <p:cNvPr id="12" name="Rectangle 5">
            <a:extLst>
              <a:ext uri="{FF2B5EF4-FFF2-40B4-BE49-F238E27FC236}">
                <a16:creationId xmlns:a16="http://schemas.microsoft.com/office/drawing/2014/main" id="{86E2A881-7D9A-314D-B6F1-AA487859BF19}"/>
              </a:ext>
            </a:extLst>
          </p:cNvPr>
          <p:cNvSpPr>
            <a:spLocks noChangeArrowheads="1"/>
          </p:cNvSpPr>
          <p:nvPr/>
        </p:nvSpPr>
        <p:spPr bwMode="auto">
          <a:xfrm>
            <a:off x="1043608" y="5229200"/>
            <a:ext cx="7848872" cy="1080120"/>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460"/>
              </a:lnSpc>
              <a:defRPr/>
            </a:pPr>
            <a:r>
              <a:rPr lang="it-IT" sz="2000" dirty="0">
                <a:solidFill>
                  <a:schemeClr val="bg1"/>
                </a:solidFill>
                <a:latin typeface="Arial" pitchFamily="34" charset="0"/>
                <a:cs typeface="Arial" pitchFamily="34" charset="0"/>
                <a:sym typeface="Wingdings" pitchFamily="2" charset="2"/>
              </a:rPr>
              <a:t>Resta comunque l’obbligo di tenere i registri incassi e pagamenti di cui all’art.18, comma 2 </a:t>
            </a:r>
            <a:r>
              <a:rPr lang="it-IT" sz="2000" dirty="0" err="1">
                <a:solidFill>
                  <a:schemeClr val="bg1"/>
                </a:solidFill>
                <a:latin typeface="Arial" pitchFamily="34" charset="0"/>
                <a:cs typeface="Arial" pitchFamily="34" charset="0"/>
                <a:sym typeface="Wingdings" pitchFamily="2" charset="2"/>
              </a:rPr>
              <a:t>Dpr</a:t>
            </a:r>
            <a:r>
              <a:rPr lang="it-IT" sz="2000" dirty="0">
                <a:solidFill>
                  <a:schemeClr val="bg1"/>
                </a:solidFill>
                <a:latin typeface="Arial" pitchFamily="34" charset="0"/>
                <a:cs typeface="Arial" pitchFamily="34" charset="0"/>
                <a:sym typeface="Wingdings" pitchFamily="2" charset="2"/>
              </a:rPr>
              <a:t> n. 600/73</a:t>
            </a:r>
          </a:p>
        </p:txBody>
      </p:sp>
      <p:sp>
        <p:nvSpPr>
          <p:cNvPr id="19" name="Rectangle 5">
            <a:extLst>
              <a:ext uri="{FF2B5EF4-FFF2-40B4-BE49-F238E27FC236}">
                <a16:creationId xmlns:a16="http://schemas.microsoft.com/office/drawing/2014/main" id="{C44649E6-E1F6-5C4A-8D52-15C1E550897D}"/>
              </a:ext>
            </a:extLst>
          </p:cNvPr>
          <p:cNvSpPr>
            <a:spLocks noChangeArrowheads="1"/>
          </p:cNvSpPr>
          <p:nvPr/>
        </p:nvSpPr>
        <p:spPr bwMode="auto">
          <a:xfrm>
            <a:off x="1043608" y="3573016"/>
            <a:ext cx="7848872"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eaLnBrk="1" hangingPunct="1">
              <a:lnSpc>
                <a:spcPts val="2460"/>
              </a:lnSpc>
              <a:defRPr/>
            </a:pPr>
            <a:r>
              <a:rPr lang="it-IT" sz="2000" dirty="0">
                <a:latin typeface="Arial" pitchFamily="34" charset="0"/>
                <a:cs typeface="Arial" pitchFamily="34" charset="0"/>
              </a:rPr>
              <a:t>I contribuenti che validano o integrano le predette bozze fornite dall’Agenzia sono esonerati dalla tenuta dei registri Iva delle fatture emesse e delle fatture di acquisto  </a:t>
            </a:r>
          </a:p>
        </p:txBody>
      </p:sp>
      <p:sp>
        <p:nvSpPr>
          <p:cNvPr id="20" name="Callout con freccia destra 14">
            <a:extLst>
              <a:ext uri="{FF2B5EF4-FFF2-40B4-BE49-F238E27FC236}">
                <a16:creationId xmlns:a16="http://schemas.microsoft.com/office/drawing/2014/main" id="{1A8F8B2E-87EE-6F4C-AB00-EAD125AAB8A7}"/>
              </a:ext>
            </a:extLst>
          </p:cNvPr>
          <p:cNvSpPr/>
          <p:nvPr/>
        </p:nvSpPr>
        <p:spPr>
          <a:xfrm>
            <a:off x="216024" y="3789039"/>
            <a:ext cx="755576" cy="66468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14</a:t>
            </a:r>
          </a:p>
        </p:txBody>
      </p:sp>
      <p:sp>
        <p:nvSpPr>
          <p:cNvPr id="22" name="Callout con freccia destra 15">
            <a:extLst>
              <a:ext uri="{FF2B5EF4-FFF2-40B4-BE49-F238E27FC236}">
                <a16:creationId xmlns:a16="http://schemas.microsoft.com/office/drawing/2014/main" id="{1EFEA3DF-B2D8-634D-A3CC-3B4BCA2775B7}"/>
              </a:ext>
            </a:extLst>
          </p:cNvPr>
          <p:cNvSpPr/>
          <p:nvPr/>
        </p:nvSpPr>
        <p:spPr>
          <a:xfrm>
            <a:off x="216024" y="5445223"/>
            <a:ext cx="755576" cy="66468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2000" b="1" dirty="0">
                <a:solidFill>
                  <a:srgbClr val="FF0000"/>
                </a:solidFill>
              </a:rPr>
              <a:t>15</a:t>
            </a:r>
          </a:p>
        </p:txBody>
      </p:sp>
      <p:sp>
        <p:nvSpPr>
          <p:cNvPr id="9" name="Cornice 8"/>
          <p:cNvSpPr/>
          <p:nvPr/>
        </p:nvSpPr>
        <p:spPr>
          <a:xfrm>
            <a:off x="6876256"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Tree>
    <p:extLst>
      <p:ext uri="{BB962C8B-B14F-4D97-AF65-F5344CB8AC3E}">
        <p14:creationId xmlns:p14="http://schemas.microsoft.com/office/powerpoint/2010/main" val="2463388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79512" y="277705"/>
            <a:ext cx="5760640"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Gli ultimi ritocchi alla fatturazione elettronica</a:t>
            </a:r>
          </a:p>
        </p:txBody>
      </p:sp>
      <p:sp>
        <p:nvSpPr>
          <p:cNvPr id="10" name="Callout con freccia destra 12">
            <a:extLst>
              <a:ext uri="{FF2B5EF4-FFF2-40B4-BE49-F238E27FC236}">
                <a16:creationId xmlns:a16="http://schemas.microsoft.com/office/drawing/2014/main" id="{15B625F8-5DB1-5B42-894F-A18033FD1AC5}"/>
              </a:ext>
            </a:extLst>
          </p:cNvPr>
          <p:cNvSpPr/>
          <p:nvPr/>
        </p:nvSpPr>
        <p:spPr>
          <a:xfrm>
            <a:off x="107504" y="2204864"/>
            <a:ext cx="792088" cy="66468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b="1" dirty="0">
                <a:solidFill>
                  <a:srgbClr val="FF0000"/>
                </a:solidFill>
                <a:cs typeface="Arial" panose="020B0604020202020204" pitchFamily="34" charset="0"/>
              </a:rPr>
              <a:t>16</a:t>
            </a:r>
          </a:p>
        </p:txBody>
      </p:sp>
      <p:sp>
        <p:nvSpPr>
          <p:cNvPr id="11" name="Rectangle 5">
            <a:extLst>
              <a:ext uri="{FF2B5EF4-FFF2-40B4-BE49-F238E27FC236}">
                <a16:creationId xmlns:a16="http://schemas.microsoft.com/office/drawing/2014/main" id="{7446AAD3-F73E-2243-A33D-D5D93410D4FE}"/>
              </a:ext>
            </a:extLst>
          </p:cNvPr>
          <p:cNvSpPr>
            <a:spLocks noChangeArrowheads="1"/>
          </p:cNvSpPr>
          <p:nvPr/>
        </p:nvSpPr>
        <p:spPr bwMode="auto">
          <a:xfrm>
            <a:off x="1043608" y="1700808"/>
            <a:ext cx="7920879" cy="1584176"/>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eaLnBrk="1" hangingPunct="1">
              <a:lnSpc>
                <a:spcPts val="2460"/>
              </a:lnSpc>
              <a:defRPr/>
            </a:pPr>
            <a:r>
              <a:rPr lang="it-IT" sz="2000" dirty="0">
                <a:solidFill>
                  <a:srgbClr val="FFFFFF"/>
                </a:solidFill>
                <a:latin typeface="Arial" pitchFamily="34" charset="0"/>
                <a:cs typeface="Arial" pitchFamily="34" charset="0"/>
              </a:rPr>
              <a:t>L’Agenzia ha chiarito che in caso di ricezione per errore di fattura per merci o servizi mai acquistati, il </a:t>
            </a:r>
            <a:r>
              <a:rPr lang="it-IT" sz="2000" dirty="0" err="1">
                <a:solidFill>
                  <a:srgbClr val="FFFFFF"/>
                </a:solidFill>
                <a:latin typeface="Arial" pitchFamily="34" charset="0"/>
                <a:cs typeface="Arial" pitchFamily="34" charset="0"/>
              </a:rPr>
              <a:t>SdI</a:t>
            </a:r>
            <a:r>
              <a:rPr lang="it-IT" sz="2000" dirty="0">
                <a:solidFill>
                  <a:srgbClr val="FFFFFF"/>
                </a:solidFill>
                <a:latin typeface="Arial" pitchFamily="34" charset="0"/>
                <a:cs typeface="Arial" pitchFamily="34" charset="0"/>
              </a:rPr>
              <a:t> non è attrezzato per il rifiuto o la contestazione, quindi il soggetto emittente andrà contattato privatamente per l’emissione della nota di credito elettronica a storno </a:t>
            </a:r>
          </a:p>
        </p:txBody>
      </p:sp>
      <p:sp>
        <p:nvSpPr>
          <p:cNvPr id="12" name="Rectangle 5"/>
          <p:cNvSpPr>
            <a:spLocks noChangeArrowheads="1"/>
          </p:cNvSpPr>
          <p:nvPr/>
        </p:nvSpPr>
        <p:spPr bwMode="auto">
          <a:xfrm>
            <a:off x="1043608" y="5013176"/>
            <a:ext cx="7920879"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eaLnBrk="1" hangingPunct="1">
              <a:lnSpc>
                <a:spcPts val="2460"/>
              </a:lnSpc>
              <a:defRPr/>
            </a:pPr>
            <a:r>
              <a:rPr lang="it-IT" sz="2000" dirty="0">
                <a:solidFill>
                  <a:srgbClr val="000000"/>
                </a:solidFill>
                <a:latin typeface="Arial" pitchFamily="34" charset="0"/>
                <a:cs typeface="Arial" pitchFamily="34" charset="0"/>
                <a:sym typeface="Wingdings" pitchFamily="2" charset="2"/>
              </a:rPr>
              <a:t>Al fine di evitare rifiuti impropri, viene introdotto l’obbligo per la Pubblica Amministrazione di motivare il rifiuto della FE nell’ottica di armonizzare la procedura con quella tra privati (B2B &amp; B2C) </a:t>
            </a:r>
          </a:p>
        </p:txBody>
      </p:sp>
      <p:sp>
        <p:nvSpPr>
          <p:cNvPr id="19" name="Callout con freccia destra 11">
            <a:extLst>
              <a:ext uri="{FF2B5EF4-FFF2-40B4-BE49-F238E27FC236}">
                <a16:creationId xmlns:a16="http://schemas.microsoft.com/office/drawing/2014/main" id="{BDE4A5A4-08C1-5743-B052-1CB059D550EF}"/>
              </a:ext>
            </a:extLst>
          </p:cNvPr>
          <p:cNvSpPr/>
          <p:nvPr/>
        </p:nvSpPr>
        <p:spPr>
          <a:xfrm>
            <a:off x="107504" y="5229200"/>
            <a:ext cx="792088" cy="664689"/>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b="1" dirty="0">
                <a:solidFill>
                  <a:srgbClr val="FF0000"/>
                </a:solidFill>
                <a:cs typeface="Arial" panose="020B0604020202020204" pitchFamily="34" charset="0"/>
              </a:rPr>
              <a:t>17</a:t>
            </a:r>
          </a:p>
        </p:txBody>
      </p:sp>
      <p:sp>
        <p:nvSpPr>
          <p:cNvPr id="20" name="Callout con freccia in su 19">
            <a:extLst>
              <a:ext uri="{FF2B5EF4-FFF2-40B4-BE49-F238E27FC236}">
                <a16:creationId xmlns:a16="http://schemas.microsoft.com/office/drawing/2014/main" id="{2F6FF775-C021-1B4B-A765-24D7B6724C2A}"/>
              </a:ext>
            </a:extLst>
          </p:cNvPr>
          <p:cNvSpPr/>
          <p:nvPr/>
        </p:nvSpPr>
        <p:spPr>
          <a:xfrm>
            <a:off x="4067944" y="3450704"/>
            <a:ext cx="4896544" cy="1058416"/>
          </a:xfrm>
          <a:prstGeom prst="upArrowCallou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1600" dirty="0">
                <a:solidFill>
                  <a:schemeClr val="bg1"/>
                </a:solidFill>
                <a:latin typeface="Arial" pitchFamily="34" charset="0"/>
                <a:cs typeface="Arial" pitchFamily="34" charset="0"/>
              </a:rPr>
              <a:t>Si ritiene però che il cessionario/committente potrà limitarsi a non detrarre Iva e non dedurre il costo </a:t>
            </a:r>
          </a:p>
        </p:txBody>
      </p:sp>
      <p:sp>
        <p:nvSpPr>
          <p:cNvPr id="8" name="Cornice 7"/>
          <p:cNvSpPr/>
          <p:nvPr/>
        </p:nvSpPr>
        <p:spPr>
          <a:xfrm>
            <a:off x="6876256"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Tree>
    <p:extLst>
      <p:ext uri="{BB962C8B-B14F-4D97-AF65-F5344CB8AC3E}">
        <p14:creationId xmlns:p14="http://schemas.microsoft.com/office/powerpoint/2010/main" val="3331273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9"/>
          <p:cNvSpPr txBox="1">
            <a:spLocks noChangeArrowheads="1"/>
          </p:cNvSpPr>
          <p:nvPr/>
        </p:nvSpPr>
        <p:spPr bwMode="auto">
          <a:xfrm>
            <a:off x="35496" y="349713"/>
            <a:ext cx="6912768"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fatturazione elettronica per minimi, forfettari e agricoltori</a:t>
            </a:r>
          </a:p>
        </p:txBody>
      </p:sp>
      <p:sp>
        <p:nvSpPr>
          <p:cNvPr id="6" name="CasellaDiTesto 5">
            <a:extLst>
              <a:ext uri="{FF2B5EF4-FFF2-40B4-BE49-F238E27FC236}">
                <a16:creationId xmlns:a16="http://schemas.microsoft.com/office/drawing/2014/main" id="{4D156482-67C5-FA4D-B2D0-9E2F3E89B701}"/>
              </a:ext>
            </a:extLst>
          </p:cNvPr>
          <p:cNvSpPr txBox="1"/>
          <p:nvPr/>
        </p:nvSpPr>
        <p:spPr>
          <a:xfrm>
            <a:off x="539552" y="1916832"/>
            <a:ext cx="8280920" cy="1152128"/>
          </a:xfrm>
          <a:prstGeom prst="rect">
            <a:avLst/>
          </a:prstGeom>
          <a:solidFill>
            <a:srgbClr val="0070C0"/>
          </a:solidFill>
          <a:ln w="28575">
            <a:solidFill>
              <a:schemeClr val="accent3">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eaLnBrk="1" hangingPunct="1">
              <a:lnSpc>
                <a:spcPts val="2400"/>
              </a:lnSpc>
              <a:spcAft>
                <a:spcPct val="35000"/>
              </a:spcAft>
            </a:pPr>
            <a:r>
              <a:rPr lang="it-IT" sz="2000" dirty="0">
                <a:solidFill>
                  <a:srgbClr val="FFFFFF"/>
                </a:solidFill>
                <a:latin typeface="Arial" pitchFamily="34" charset="0"/>
                <a:cs typeface="Arial" pitchFamily="34" charset="0"/>
              </a:rPr>
              <a:t>Se il minimo o il forfettario effettua la </a:t>
            </a:r>
            <a:r>
              <a:rPr lang="it-IT" sz="2000" dirty="0" err="1">
                <a:solidFill>
                  <a:srgbClr val="FFFFFF"/>
                </a:solidFill>
                <a:latin typeface="Arial" pitchFamily="34" charset="0"/>
                <a:cs typeface="Arial" pitchFamily="34" charset="0"/>
              </a:rPr>
              <a:t>pre</a:t>
            </a:r>
            <a:r>
              <a:rPr lang="it-IT" sz="2000" dirty="0">
                <a:solidFill>
                  <a:srgbClr val="FFFFFF"/>
                </a:solidFill>
                <a:latin typeface="Arial" pitchFamily="34" charset="0"/>
                <a:cs typeface="Arial" pitchFamily="34" charset="0"/>
              </a:rPr>
              <a:t>-registrazione sul sito dell’Agenzia delle entrate comunicando il proprio indirizzo telematico preferito scatta l’obbligo di conservazione elettronica dei documenti </a:t>
            </a:r>
          </a:p>
        </p:txBody>
      </p:sp>
      <p:sp>
        <p:nvSpPr>
          <p:cNvPr id="7" name="Rettangolo 6">
            <a:extLst>
              <a:ext uri="{FF2B5EF4-FFF2-40B4-BE49-F238E27FC236}">
                <a16:creationId xmlns:a16="http://schemas.microsoft.com/office/drawing/2014/main" id="{77EBA711-335A-6E4E-AA92-62705DF6965D}"/>
              </a:ext>
            </a:extLst>
          </p:cNvPr>
          <p:cNvSpPr/>
          <p:nvPr/>
        </p:nvSpPr>
        <p:spPr>
          <a:xfrm>
            <a:off x="539552" y="3500638"/>
            <a:ext cx="8280920" cy="1152498"/>
          </a:xfrm>
          <a:prstGeom prst="rect">
            <a:avLst/>
          </a:prstGeom>
          <a:solidFill>
            <a:schemeClr val="bg1">
              <a:lumMod val="85000"/>
            </a:schemeClr>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defRPr/>
            </a:pPr>
            <a:r>
              <a:rPr lang="it-IT" sz="2000" dirty="0">
                <a:solidFill>
                  <a:srgbClr val="002060"/>
                </a:solidFill>
                <a:latin typeface="Arial" pitchFamily="34" charset="0"/>
                <a:cs typeface="Arial" pitchFamily="34" charset="0"/>
              </a:rPr>
              <a:t>L’agricoltore in regime di esonero non è tenuto alla FE, sarà il cessionario dei prodotti agricoli a dover emettere autofattura elettronica e consegnarne copia cartacea all’agricoltore</a:t>
            </a:r>
          </a:p>
        </p:txBody>
      </p:sp>
      <p:sp>
        <p:nvSpPr>
          <p:cNvPr id="10" name="CasellaDiTesto 9">
            <a:extLst>
              <a:ext uri="{FF2B5EF4-FFF2-40B4-BE49-F238E27FC236}">
                <a16:creationId xmlns:a16="http://schemas.microsoft.com/office/drawing/2014/main" id="{EB295357-0E49-D34C-A689-E15ABBC871A3}"/>
              </a:ext>
            </a:extLst>
          </p:cNvPr>
          <p:cNvSpPr txBox="1"/>
          <p:nvPr/>
        </p:nvSpPr>
        <p:spPr>
          <a:xfrm>
            <a:off x="539552" y="5085184"/>
            <a:ext cx="8280920" cy="1152128"/>
          </a:xfrm>
          <a:prstGeom prst="rect">
            <a:avLst/>
          </a:prstGeom>
          <a:solidFill>
            <a:srgbClr val="0070C0"/>
          </a:solidFill>
          <a:ln w="28575">
            <a:solidFill>
              <a:schemeClr val="accent3">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eaLnBrk="1" hangingPunct="1">
              <a:lnSpc>
                <a:spcPts val="2400"/>
              </a:lnSpc>
              <a:spcAft>
                <a:spcPct val="35000"/>
              </a:spcAft>
            </a:pPr>
            <a:r>
              <a:rPr lang="it-IT" sz="2000" dirty="0">
                <a:solidFill>
                  <a:srgbClr val="FFFFFF"/>
                </a:solidFill>
                <a:latin typeface="Arial" pitchFamily="34" charset="0"/>
                <a:cs typeface="Arial" pitchFamily="34" charset="0"/>
              </a:rPr>
              <a:t>L’agricoltore in regime speciale Iva è invece tenuto normalmente alla emissione, ricezione e conservazione digitale della fattura elettronica</a:t>
            </a:r>
          </a:p>
        </p:txBody>
      </p:sp>
      <p:sp>
        <p:nvSpPr>
          <p:cNvPr id="8" name="Cornice 7"/>
          <p:cNvSpPr/>
          <p:nvPr/>
        </p:nvSpPr>
        <p:spPr>
          <a:xfrm>
            <a:off x="7020272" y="188640"/>
            <a:ext cx="2016224"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C00000"/>
                </a:solidFill>
                <a:latin typeface="Arial" pitchFamily="34" charset="0"/>
                <a:cs typeface="Arial" pitchFamily="34" charset="0"/>
              </a:rPr>
              <a:t>Artt</a:t>
            </a:r>
            <a:r>
              <a:rPr lang="en-US" sz="1400" b="1" dirty="0">
                <a:solidFill>
                  <a:srgbClr val="C00000"/>
                </a:solidFill>
                <a:latin typeface="Arial" pitchFamily="34" charset="0"/>
                <a:cs typeface="Arial" pitchFamily="34" charset="0"/>
              </a:rPr>
              <a:t>. </a:t>
            </a:r>
            <a:r>
              <a:rPr lang="en-US" sz="1400" b="1" dirty="0" err="1">
                <a:solidFill>
                  <a:srgbClr val="C00000"/>
                </a:solidFill>
                <a:latin typeface="Arial" pitchFamily="34" charset="0"/>
                <a:cs typeface="Arial" pitchFamily="34" charset="0"/>
              </a:rPr>
              <a:t>da</a:t>
            </a:r>
            <a:r>
              <a:rPr lang="en-US" sz="1400" b="1" dirty="0">
                <a:solidFill>
                  <a:srgbClr val="C00000"/>
                </a:solidFill>
                <a:latin typeface="Arial" pitchFamily="34" charset="0"/>
                <a:cs typeface="Arial" pitchFamily="34" charset="0"/>
              </a:rPr>
              <a:t> 10 a 15-bis Dl n. 119/2018</a:t>
            </a:r>
          </a:p>
        </p:txBody>
      </p:sp>
    </p:spTree>
    <p:extLst>
      <p:ext uri="{BB962C8B-B14F-4D97-AF65-F5344CB8AC3E}">
        <p14:creationId xmlns:p14="http://schemas.microsoft.com/office/powerpoint/2010/main" val="1741611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A2D566C4-B739-814E-B0CF-5039DF29A0AE}"/>
              </a:ext>
            </a:extLst>
          </p:cNvPr>
          <p:cNvSpPr/>
          <p:nvPr/>
        </p:nvSpPr>
        <p:spPr>
          <a:xfrm>
            <a:off x="323528" y="3429000"/>
            <a:ext cx="8568952" cy="1152128"/>
          </a:xfrm>
          <a:prstGeom prst="rect">
            <a:avLst/>
          </a:prstGeom>
          <a:solidFill>
            <a:schemeClr val="bg1">
              <a:lumMod val="85000"/>
            </a:schemeClr>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pPr>
            <a:r>
              <a:rPr lang="it-IT" sz="2000" dirty="0">
                <a:solidFill>
                  <a:srgbClr val="002060"/>
                </a:solidFill>
                <a:latin typeface="Arial" pitchFamily="34" charset="0"/>
                <a:cs typeface="Arial" pitchFamily="34" charset="0"/>
              </a:rPr>
              <a:t>I farmacisti potranno ottemperare all’obbligo di trasmissione telematica dei corrispettivi mediante gli strumenti e i canali telematici oggi utilizzati per l’invio dei dati al Sistema Tessera Sanitaria</a:t>
            </a:r>
          </a:p>
        </p:txBody>
      </p:sp>
      <p:sp>
        <p:nvSpPr>
          <p:cNvPr id="9" name="Rettangolo 8">
            <a:extLst>
              <a:ext uri="{FF2B5EF4-FFF2-40B4-BE49-F238E27FC236}">
                <a16:creationId xmlns:a16="http://schemas.microsoft.com/office/drawing/2014/main" id="{48B9C246-EA77-D641-BBC4-FF716A0EBF9F}"/>
              </a:ext>
            </a:extLst>
          </p:cNvPr>
          <p:cNvSpPr/>
          <p:nvPr/>
        </p:nvSpPr>
        <p:spPr>
          <a:xfrm>
            <a:off x="323528" y="1700438"/>
            <a:ext cx="8568952" cy="1152498"/>
          </a:xfrm>
          <a:prstGeom prst="rect">
            <a:avLst/>
          </a:prstGeom>
          <a:solidFill>
            <a:srgbClr val="0070C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defRPr/>
            </a:pPr>
            <a:r>
              <a:rPr lang="it-IT" sz="2000" dirty="0">
                <a:solidFill>
                  <a:srgbClr val="FFFFFF"/>
                </a:solidFill>
                <a:latin typeface="Arial" pitchFamily="34" charset="0"/>
                <a:cs typeface="Arial" pitchFamily="34" charset="0"/>
              </a:rPr>
              <a:t>I contribuenti con volume d’affari 2018 superiore a € 400.000 saranno obbligati alla trasmissione telematica dei corrispettivi giornalieri con decorrenza dall’01/07/2019, mentre tutti gli altri dall’01/01/2020 </a:t>
            </a:r>
          </a:p>
        </p:txBody>
      </p:sp>
      <p:sp>
        <p:nvSpPr>
          <p:cNvPr id="11" name="Rettangolo 10">
            <a:extLst>
              <a:ext uri="{FF2B5EF4-FFF2-40B4-BE49-F238E27FC236}">
                <a16:creationId xmlns:a16="http://schemas.microsoft.com/office/drawing/2014/main" id="{78274B05-033A-444F-B2CC-DBC0E8468DB7}"/>
              </a:ext>
            </a:extLst>
          </p:cNvPr>
          <p:cNvSpPr/>
          <p:nvPr/>
        </p:nvSpPr>
        <p:spPr>
          <a:xfrm>
            <a:off x="323528" y="5156822"/>
            <a:ext cx="8568952" cy="1152498"/>
          </a:xfrm>
          <a:prstGeom prst="rect">
            <a:avLst/>
          </a:prstGeom>
          <a:solidFill>
            <a:srgbClr val="0070C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defRPr/>
            </a:pPr>
            <a:r>
              <a:rPr lang="it-IT" sz="2000" dirty="0">
                <a:solidFill>
                  <a:srgbClr val="FFFFFF"/>
                </a:solidFill>
                <a:latin typeface="Arial" pitchFamily="34" charset="0"/>
                <a:cs typeface="Arial" pitchFamily="34" charset="0"/>
              </a:rPr>
              <a:t>La trasmissione giornaliera degli incassi potrà avvenire direttamente dal misuratore fiscale collegato con l’Agenzia ovvero con caricamento manuale (entro il giorno successivo) dall’apposita area privata del sito web </a:t>
            </a:r>
          </a:p>
        </p:txBody>
      </p:sp>
      <p:sp>
        <p:nvSpPr>
          <p:cNvPr id="12" name="Text Box 9"/>
          <p:cNvSpPr txBox="1">
            <a:spLocks noChangeArrowheads="1"/>
          </p:cNvSpPr>
          <p:nvPr/>
        </p:nvSpPr>
        <p:spPr bwMode="auto">
          <a:xfrm>
            <a:off x="179512" y="332656"/>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trasmissione telematica dei corrispettivi</a:t>
            </a:r>
          </a:p>
        </p:txBody>
      </p:sp>
      <p:sp>
        <p:nvSpPr>
          <p:cNvPr id="6" name="Cornice 5"/>
          <p:cNvSpPr/>
          <p:nvPr/>
        </p:nvSpPr>
        <p:spPr>
          <a:xfrm>
            <a:off x="7020272" y="260648"/>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latin typeface="Arial" pitchFamily="34" charset="0"/>
                <a:cs typeface="Arial" pitchFamily="34" charset="0"/>
              </a:rPr>
              <a:t>Art. 17 Dl. 119/2018</a:t>
            </a:r>
          </a:p>
        </p:txBody>
      </p:sp>
    </p:spTree>
    <p:extLst>
      <p:ext uri="{BB962C8B-B14F-4D97-AF65-F5344CB8AC3E}">
        <p14:creationId xmlns:p14="http://schemas.microsoft.com/office/powerpoint/2010/main" val="2136956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p:cNvSpPr txBox="1">
            <a:spLocks noChangeArrowheads="1"/>
          </p:cNvSpPr>
          <p:nvPr/>
        </p:nvSpPr>
        <p:spPr bwMode="auto">
          <a:xfrm>
            <a:off x="251520" y="277705"/>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trasmissione telematica dei corrispettivi</a:t>
            </a:r>
          </a:p>
        </p:txBody>
      </p:sp>
      <p:sp>
        <p:nvSpPr>
          <p:cNvPr id="6" name="CasellaDiTesto 5">
            <a:extLst>
              <a:ext uri="{FF2B5EF4-FFF2-40B4-BE49-F238E27FC236}">
                <a16:creationId xmlns:a16="http://schemas.microsoft.com/office/drawing/2014/main" id="{4D156482-67C5-FA4D-B2D0-9E2F3E89B701}"/>
              </a:ext>
            </a:extLst>
          </p:cNvPr>
          <p:cNvSpPr txBox="1"/>
          <p:nvPr/>
        </p:nvSpPr>
        <p:spPr>
          <a:xfrm>
            <a:off x="323528" y="1628430"/>
            <a:ext cx="8568952" cy="1296144"/>
          </a:xfrm>
          <a:prstGeom prst="rect">
            <a:avLst/>
          </a:prstGeom>
          <a:solidFill>
            <a:srgbClr val="0070C0"/>
          </a:solidFill>
          <a:ln w="28575">
            <a:solidFill>
              <a:schemeClr val="accent3">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eaLnBrk="1" hangingPunct="1">
              <a:lnSpc>
                <a:spcPts val="2600"/>
              </a:lnSpc>
              <a:spcAft>
                <a:spcPct val="35000"/>
              </a:spcAft>
            </a:pPr>
            <a:r>
              <a:rPr lang="it-IT" sz="2000" dirty="0">
                <a:solidFill>
                  <a:srgbClr val="FFFFFF"/>
                </a:solidFill>
                <a:latin typeface="Arial" pitchFamily="34" charset="0"/>
                <a:cs typeface="Arial" pitchFamily="34" charset="0"/>
              </a:rPr>
              <a:t>Nel 2019 e 2020, per l’acquisto o l’adattamento dei misuratori fiscali ai nuovi obblighi di trasmissione, verrà concesso un credito d’imposta pari al 50% del costo di acquisto o di adattamento</a:t>
            </a:r>
          </a:p>
        </p:txBody>
      </p:sp>
      <p:sp>
        <p:nvSpPr>
          <p:cNvPr id="7" name="Rettangolo 6">
            <a:extLst>
              <a:ext uri="{FF2B5EF4-FFF2-40B4-BE49-F238E27FC236}">
                <a16:creationId xmlns:a16="http://schemas.microsoft.com/office/drawing/2014/main" id="{77EBA711-335A-6E4E-AA92-62705DF6965D}"/>
              </a:ext>
            </a:extLst>
          </p:cNvPr>
          <p:cNvSpPr/>
          <p:nvPr/>
        </p:nvSpPr>
        <p:spPr>
          <a:xfrm>
            <a:off x="323528" y="3428630"/>
            <a:ext cx="8568952" cy="1152498"/>
          </a:xfrm>
          <a:prstGeom prst="rect">
            <a:avLst/>
          </a:prstGeom>
          <a:solidFill>
            <a:schemeClr val="bg1">
              <a:lumMod val="85000"/>
            </a:schemeClr>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600"/>
              </a:lnSpc>
              <a:defRPr/>
            </a:pPr>
            <a:r>
              <a:rPr lang="it-IT" sz="2000" dirty="0">
                <a:solidFill>
                  <a:srgbClr val="002060"/>
                </a:solidFill>
                <a:latin typeface="Arial" pitchFamily="34" charset="0"/>
                <a:cs typeface="Arial" pitchFamily="34" charset="0"/>
              </a:rPr>
              <a:t>Il credito d’imposta non potrà eccedere € 250 per l’acquisto del misuratore fiscale nuovo ed € 50 per l’adattamento di quello già posseduto</a:t>
            </a:r>
          </a:p>
        </p:txBody>
      </p:sp>
      <p:sp>
        <p:nvSpPr>
          <p:cNvPr id="10" name="CasellaDiTesto 9">
            <a:extLst>
              <a:ext uri="{FF2B5EF4-FFF2-40B4-BE49-F238E27FC236}">
                <a16:creationId xmlns:a16="http://schemas.microsoft.com/office/drawing/2014/main" id="{EAD16902-63FD-D145-9625-FD56776AC3F9}"/>
              </a:ext>
            </a:extLst>
          </p:cNvPr>
          <p:cNvSpPr txBox="1"/>
          <p:nvPr/>
        </p:nvSpPr>
        <p:spPr>
          <a:xfrm>
            <a:off x="323528" y="5085184"/>
            <a:ext cx="8568952" cy="1296144"/>
          </a:xfrm>
          <a:prstGeom prst="rect">
            <a:avLst/>
          </a:prstGeom>
          <a:solidFill>
            <a:srgbClr val="0070C0"/>
          </a:solidFill>
          <a:ln w="28575">
            <a:solidFill>
              <a:schemeClr val="accent3">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eaLnBrk="1" hangingPunct="1">
              <a:lnSpc>
                <a:spcPts val="2600"/>
              </a:lnSpc>
              <a:spcAft>
                <a:spcPct val="35000"/>
              </a:spcAft>
            </a:pPr>
            <a:r>
              <a:rPr lang="it-IT" sz="2000" dirty="0">
                <a:solidFill>
                  <a:srgbClr val="FFFFFF"/>
                </a:solidFill>
                <a:latin typeface="Arial" pitchFamily="34" charset="0"/>
                <a:cs typeface="Arial" pitchFamily="34" charset="0"/>
              </a:rPr>
              <a:t>Il credito d’imposta sarà concesso direttamente all’acquirente (commerciante o artigiano) che lo potrà utilizzare in compensazione con </a:t>
            </a:r>
            <a:r>
              <a:rPr lang="it-IT" sz="2000" dirty="0" err="1">
                <a:solidFill>
                  <a:srgbClr val="FFFFFF"/>
                </a:solidFill>
                <a:latin typeface="Arial" pitchFamily="34" charset="0"/>
                <a:cs typeface="Arial" pitchFamily="34" charset="0"/>
              </a:rPr>
              <a:t>Mod</a:t>
            </a:r>
            <a:r>
              <a:rPr lang="it-IT" sz="2000" dirty="0">
                <a:solidFill>
                  <a:srgbClr val="FFFFFF"/>
                </a:solidFill>
                <a:latin typeface="Arial" pitchFamily="34" charset="0"/>
                <a:cs typeface="Arial" pitchFamily="34" charset="0"/>
              </a:rPr>
              <a:t>. F24 a partire dalla prima liquidazione Iva successiva all’acquisto</a:t>
            </a:r>
          </a:p>
        </p:txBody>
      </p:sp>
      <p:sp>
        <p:nvSpPr>
          <p:cNvPr id="8" name="Cornice 7"/>
          <p:cNvSpPr/>
          <p:nvPr/>
        </p:nvSpPr>
        <p:spPr>
          <a:xfrm>
            <a:off x="7020272" y="260648"/>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latin typeface="Arial" pitchFamily="34" charset="0"/>
                <a:cs typeface="Arial" pitchFamily="34" charset="0"/>
              </a:rPr>
              <a:t>Art. 17 Dl. 119/2018</a:t>
            </a:r>
          </a:p>
        </p:txBody>
      </p:sp>
    </p:spTree>
    <p:extLst>
      <p:ext uri="{BB962C8B-B14F-4D97-AF65-F5344CB8AC3E}">
        <p14:creationId xmlns:p14="http://schemas.microsoft.com/office/powerpoint/2010/main" val="1472969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A2D566C4-B739-814E-B0CF-5039DF29A0AE}"/>
              </a:ext>
            </a:extLst>
          </p:cNvPr>
          <p:cNvSpPr/>
          <p:nvPr/>
        </p:nvSpPr>
        <p:spPr>
          <a:xfrm>
            <a:off x="323528" y="2188179"/>
            <a:ext cx="8568952" cy="664757"/>
          </a:xfrm>
          <a:prstGeom prst="rect">
            <a:avLst/>
          </a:prstGeom>
          <a:solidFill>
            <a:schemeClr val="bg1">
              <a:lumMod val="85000"/>
            </a:schemeClr>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pPr>
            <a:r>
              <a:rPr lang="it-IT" sz="1900" dirty="0">
                <a:solidFill>
                  <a:srgbClr val="002060"/>
                </a:solidFill>
                <a:latin typeface="Arial" pitchFamily="34" charset="0"/>
                <a:cs typeface="Arial" pitchFamily="34" charset="0"/>
              </a:rPr>
              <a:t>L’art. 22 </a:t>
            </a:r>
            <a:r>
              <a:rPr lang="it-IT" sz="1900" dirty="0" err="1">
                <a:solidFill>
                  <a:srgbClr val="002060"/>
                </a:solidFill>
                <a:latin typeface="Arial" pitchFamily="34" charset="0"/>
                <a:cs typeface="Arial" pitchFamily="34" charset="0"/>
              </a:rPr>
              <a:t>Dpr</a:t>
            </a:r>
            <a:r>
              <a:rPr lang="it-IT" sz="1900" dirty="0">
                <a:solidFill>
                  <a:srgbClr val="002060"/>
                </a:solidFill>
                <a:latin typeface="Arial" pitchFamily="34" charset="0"/>
                <a:cs typeface="Arial" pitchFamily="34" charset="0"/>
              </a:rPr>
              <a:t> 633/72 dispone che l’emissione della fattura è obbligatoria solo se richiesta dal cliente non oltre il momento di effettuazione dell’operazione</a:t>
            </a:r>
          </a:p>
        </p:txBody>
      </p:sp>
      <p:sp>
        <p:nvSpPr>
          <p:cNvPr id="9" name="CasellaDiTesto 8">
            <a:extLst>
              <a:ext uri="{FF2B5EF4-FFF2-40B4-BE49-F238E27FC236}">
                <a16:creationId xmlns:a16="http://schemas.microsoft.com/office/drawing/2014/main" id="{4D156482-67C5-FA4D-B2D0-9E2F3E89B701}"/>
              </a:ext>
            </a:extLst>
          </p:cNvPr>
          <p:cNvSpPr txBox="1"/>
          <p:nvPr/>
        </p:nvSpPr>
        <p:spPr>
          <a:xfrm>
            <a:off x="323528" y="3140968"/>
            <a:ext cx="8568952" cy="1024798"/>
          </a:xfrm>
          <a:prstGeom prst="rect">
            <a:avLst/>
          </a:prstGeom>
          <a:solidFill>
            <a:srgbClr val="0070C0"/>
          </a:solidFill>
          <a:ln w="19050">
            <a:solidFill>
              <a:srgbClr val="002060"/>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200" eaLnBrk="1" hangingPunct="1">
              <a:lnSpc>
                <a:spcPts val="2400"/>
              </a:lnSpc>
              <a:spcAft>
                <a:spcPct val="35000"/>
              </a:spcAft>
            </a:pPr>
            <a:r>
              <a:rPr lang="it-IT" sz="1900" dirty="0">
                <a:solidFill>
                  <a:srgbClr val="FFFFFF"/>
                </a:solidFill>
                <a:latin typeface="Arial" pitchFamily="34" charset="0"/>
                <a:cs typeface="Arial" pitchFamily="34" charset="0"/>
              </a:rPr>
              <a:t>Se il soggetto emittente sceglie la fattura immediata, nelle more della trasmissione, può essere rilasciata al cliente una quietanza cartacea, una copia della Fattura Elettronica o della ricevuta del POS  </a:t>
            </a:r>
          </a:p>
        </p:txBody>
      </p:sp>
      <p:sp>
        <p:nvSpPr>
          <p:cNvPr id="11" name="Rettangolo 10">
            <a:extLst>
              <a:ext uri="{FF2B5EF4-FFF2-40B4-BE49-F238E27FC236}">
                <a16:creationId xmlns:a16="http://schemas.microsoft.com/office/drawing/2014/main" id="{77EBA711-335A-6E4E-AA92-62705DF6965D}"/>
              </a:ext>
            </a:extLst>
          </p:cNvPr>
          <p:cNvSpPr/>
          <p:nvPr/>
        </p:nvSpPr>
        <p:spPr>
          <a:xfrm>
            <a:off x="323528" y="4437112"/>
            <a:ext cx="8568952" cy="991426"/>
          </a:xfrm>
          <a:prstGeom prst="rect">
            <a:avLst/>
          </a:prstGeom>
          <a:solidFill>
            <a:schemeClr val="bg1">
              <a:lumMod val="85000"/>
            </a:schemeClr>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eaLnBrk="1" hangingPunct="1">
              <a:lnSpc>
                <a:spcPts val="2400"/>
              </a:lnSpc>
              <a:defRPr/>
            </a:pPr>
            <a:r>
              <a:rPr lang="it-IT" sz="1900" dirty="0">
                <a:solidFill>
                  <a:srgbClr val="002060"/>
                </a:solidFill>
                <a:latin typeface="Arial" pitchFamily="34" charset="0"/>
                <a:cs typeface="Arial" pitchFamily="34" charset="0"/>
              </a:rPr>
              <a:t>Se il soggetto emittente sceglie la fattura differita, nelle more della trasmissione, può essere rilasciato scontrino o ricevuta fiscale i cui estremi andranno poi richiamati nella FE nel blocco «Altri Dati Gestionali»</a:t>
            </a:r>
          </a:p>
        </p:txBody>
      </p:sp>
      <p:sp>
        <p:nvSpPr>
          <p:cNvPr id="13" name="Callout con freccia in giù 12">
            <a:extLst>
              <a:ext uri="{FF2B5EF4-FFF2-40B4-BE49-F238E27FC236}">
                <a16:creationId xmlns:a16="http://schemas.microsoft.com/office/drawing/2014/main" id="{B076B184-0C42-C24B-912D-10CF5216A587}"/>
              </a:ext>
            </a:extLst>
          </p:cNvPr>
          <p:cNvSpPr/>
          <p:nvPr/>
        </p:nvSpPr>
        <p:spPr>
          <a:xfrm>
            <a:off x="323528" y="1268760"/>
            <a:ext cx="8568952" cy="775403"/>
          </a:xfrm>
          <a:prstGeom prst="downArrowCallout">
            <a:avLst/>
          </a:prstGeom>
          <a:solidFill>
            <a:srgbClr val="92D05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2400"/>
              </a:lnSpc>
              <a:defRPr/>
            </a:pPr>
            <a:r>
              <a:rPr lang="it-IT" sz="2200" dirty="0">
                <a:solidFill>
                  <a:srgbClr val="002060"/>
                </a:solidFill>
                <a:latin typeface="Arial" pitchFamily="34" charset="0"/>
                <a:cs typeface="Arial" pitchFamily="34" charset="0"/>
              </a:rPr>
              <a:t>FAQ Agenzia entrate del 21 dicembre 2018</a:t>
            </a:r>
          </a:p>
        </p:txBody>
      </p:sp>
      <p:sp>
        <p:nvSpPr>
          <p:cNvPr id="14" name="Callout con freccia in su 13">
            <a:extLst>
              <a:ext uri="{FF2B5EF4-FFF2-40B4-BE49-F238E27FC236}">
                <a16:creationId xmlns:a16="http://schemas.microsoft.com/office/drawing/2014/main" id="{5B264FEA-C88C-9A43-97E9-1155002550BE}"/>
              </a:ext>
            </a:extLst>
          </p:cNvPr>
          <p:cNvSpPr/>
          <p:nvPr/>
        </p:nvSpPr>
        <p:spPr>
          <a:xfrm>
            <a:off x="4067944" y="5538936"/>
            <a:ext cx="4824536" cy="914400"/>
          </a:xfrm>
          <a:prstGeom prst="upArrowCallout">
            <a:avLst/>
          </a:prstGeom>
          <a:solidFill>
            <a:srgbClr val="92D05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it-IT" sz="1600" dirty="0">
                <a:solidFill>
                  <a:srgbClr val="002060"/>
                </a:solidFill>
                <a:latin typeface="Arial" pitchFamily="34" charset="0"/>
                <a:cs typeface="Arial" pitchFamily="34" charset="0"/>
              </a:rPr>
              <a:t> L’importo della FE verrà indicato tra gli incassi del giorno di emissione dello scontrino/ricevuta</a:t>
            </a:r>
          </a:p>
        </p:txBody>
      </p:sp>
      <p:sp>
        <p:nvSpPr>
          <p:cNvPr id="15" name="Text Box 9"/>
          <p:cNvSpPr txBox="1">
            <a:spLocks noChangeArrowheads="1"/>
          </p:cNvSpPr>
          <p:nvPr/>
        </p:nvSpPr>
        <p:spPr bwMode="auto">
          <a:xfrm>
            <a:off x="107504" y="332656"/>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fattura elettronica nel commercio al dettaglio</a:t>
            </a:r>
          </a:p>
        </p:txBody>
      </p:sp>
    </p:spTree>
    <p:extLst>
      <p:ext uri="{BB962C8B-B14F-4D97-AF65-F5344CB8AC3E}">
        <p14:creationId xmlns:p14="http://schemas.microsoft.com/office/powerpoint/2010/main" val="20142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4" name="Text Box 9"/>
          <p:cNvSpPr txBox="1">
            <a:spLocks noChangeArrowheads="1"/>
          </p:cNvSpPr>
          <p:nvPr/>
        </p:nvSpPr>
        <p:spPr bwMode="auto">
          <a:xfrm>
            <a:off x="179512"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2132856"/>
            <a:ext cx="8064895" cy="1368152"/>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La definizione sarà invece consentita anche in presenza di avviso di accertamento notificato dopo il 24/10 ed oggetto di istanza di accertamento con adesione a condizione che tali procedimenti non si siano nel frattempo conclusi </a:t>
            </a:r>
          </a:p>
        </p:txBody>
      </p:sp>
      <p:sp>
        <p:nvSpPr>
          <p:cNvPr id="11" name="Rectangle 5">
            <a:extLst>
              <a:ext uri="{FF2B5EF4-FFF2-40B4-BE49-F238E27FC236}">
                <a16:creationId xmlns:a16="http://schemas.microsoft.com/office/drawing/2014/main" id="{B5B227BC-137A-4E4F-99A0-E369D160296F}"/>
              </a:ext>
            </a:extLst>
          </p:cNvPr>
          <p:cNvSpPr>
            <a:spLocks noChangeArrowheads="1"/>
          </p:cNvSpPr>
          <p:nvPr/>
        </p:nvSpPr>
        <p:spPr bwMode="auto">
          <a:xfrm>
            <a:off x="899593" y="3861048"/>
            <a:ext cx="8064895"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La presentazione da parte del contribuente di istanza di accertamento con adesione ovvero di memorie non preclude la definizione del PVC</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5229200"/>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Per il versamento con </a:t>
            </a:r>
            <a:r>
              <a:rPr lang="it-IT" dirty="0" err="1">
                <a:solidFill>
                  <a:schemeClr val="bg1"/>
                </a:solidFill>
              </a:rPr>
              <a:t>Mod</a:t>
            </a:r>
            <a:r>
              <a:rPr lang="it-IT" dirty="0">
                <a:solidFill>
                  <a:schemeClr val="bg1"/>
                </a:solidFill>
              </a:rPr>
              <a:t>. F24 delle somme dovute non sarà consentito l’utilizzo di crediti in compensazione</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544522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234888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4" name="Callout con freccia destra 13">
            <a:extLst>
              <a:ext uri="{FF2B5EF4-FFF2-40B4-BE49-F238E27FC236}">
                <a16:creationId xmlns:a16="http://schemas.microsoft.com/office/drawing/2014/main" id="{24BBEDD7-66F6-CD47-A1E6-8747E87948E5}"/>
              </a:ext>
            </a:extLst>
          </p:cNvPr>
          <p:cNvSpPr/>
          <p:nvPr/>
        </p:nvSpPr>
        <p:spPr>
          <a:xfrm>
            <a:off x="179512" y="407707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3275856" y="1362472"/>
            <a:ext cx="3312368" cy="62636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Definizione agevolata PVC</a:t>
            </a:r>
          </a:p>
        </p:txBody>
      </p:sp>
      <p:sp>
        <p:nvSpPr>
          <p:cNvPr id="15" name="Cornice 14"/>
          <p:cNvSpPr/>
          <p:nvPr/>
        </p:nvSpPr>
        <p:spPr>
          <a:xfrm>
            <a:off x="7092280" y="116632"/>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Arial" pitchFamily="34" charset="0"/>
                <a:cs typeface="Arial" pitchFamily="34" charset="0"/>
              </a:rPr>
              <a:t>Art. 1 Dl. 119/2018</a:t>
            </a:r>
          </a:p>
        </p:txBody>
      </p:sp>
    </p:spTree>
    <p:extLst>
      <p:ext uri="{BB962C8B-B14F-4D97-AF65-F5344CB8AC3E}">
        <p14:creationId xmlns:p14="http://schemas.microsoft.com/office/powerpoint/2010/main" val="76191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9"/>
          <p:cNvSpPr txBox="1">
            <a:spLocks noChangeArrowheads="1"/>
          </p:cNvSpPr>
          <p:nvPr/>
        </p:nvSpPr>
        <p:spPr bwMode="auto">
          <a:xfrm>
            <a:off x="107504" y="349713"/>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L’imposta di bollo nella fattura elettronica</a:t>
            </a:r>
          </a:p>
        </p:txBody>
      </p:sp>
      <p:sp>
        <p:nvSpPr>
          <p:cNvPr id="10" name="Rettangolo 9">
            <a:extLst>
              <a:ext uri="{FF2B5EF4-FFF2-40B4-BE49-F238E27FC236}">
                <a16:creationId xmlns:a16="http://schemas.microsoft.com/office/drawing/2014/main" id="{A2D566C4-B739-814E-B0CF-5039DF29A0AE}"/>
              </a:ext>
            </a:extLst>
          </p:cNvPr>
          <p:cNvSpPr/>
          <p:nvPr/>
        </p:nvSpPr>
        <p:spPr>
          <a:xfrm>
            <a:off x="251520" y="2687053"/>
            <a:ext cx="8712968" cy="660656"/>
          </a:xfrm>
          <a:prstGeom prst="rect">
            <a:avLst/>
          </a:prstGeom>
          <a:solidFill>
            <a:srgbClr val="0070C0"/>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900" dirty="0">
                <a:solidFill>
                  <a:schemeClr val="bg1"/>
                </a:solidFill>
                <a:latin typeface="Arial" panose="020B0604020202020204" pitchFamily="34" charset="0"/>
                <a:cs typeface="Arial" panose="020B0604020202020204" pitchFamily="34" charset="0"/>
              </a:rPr>
              <a:t>Le fatture elettroniche di importo &gt; € 77,47 relative ad operazioni esenti, non imponibili, escluse e fuori campo IVA sono soggette ad imposta di bollo (€ 2,00)</a:t>
            </a:r>
          </a:p>
        </p:txBody>
      </p:sp>
      <p:sp>
        <p:nvSpPr>
          <p:cNvPr id="12" name="CasellaDiTesto 11">
            <a:extLst>
              <a:ext uri="{FF2B5EF4-FFF2-40B4-BE49-F238E27FC236}">
                <a16:creationId xmlns:a16="http://schemas.microsoft.com/office/drawing/2014/main" id="{4D156482-67C5-FA4D-B2D0-9E2F3E89B701}"/>
              </a:ext>
            </a:extLst>
          </p:cNvPr>
          <p:cNvSpPr txBox="1"/>
          <p:nvPr/>
        </p:nvSpPr>
        <p:spPr>
          <a:xfrm>
            <a:off x="251520" y="3723412"/>
            <a:ext cx="8712968" cy="864188"/>
          </a:xfrm>
          <a:prstGeom prst="rect">
            <a:avLst/>
          </a:prstGeom>
          <a:solidFill>
            <a:schemeClr val="bg1">
              <a:lumMod val="85000"/>
            </a:schemeClr>
          </a:solidFill>
          <a:ln w="19050">
            <a:solidFill>
              <a:srgbClr val="002060"/>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spcBef>
                <a:spcPct val="0"/>
              </a:spcBef>
              <a:spcAft>
                <a:spcPct val="35000"/>
              </a:spcAft>
              <a:buNone/>
            </a:pPr>
            <a:r>
              <a:rPr lang="it-IT" sz="1900" kern="1200" dirty="0">
                <a:solidFill>
                  <a:schemeClr val="tx1"/>
                </a:solidFill>
                <a:latin typeface="Arial" panose="020B0604020202020204" pitchFamily="34" charset="0"/>
                <a:cs typeface="Arial" panose="020B0604020202020204" pitchFamily="34" charset="0"/>
              </a:rPr>
              <a:t>Le fatture elettroniche per le quali è obbligatorio l’assolvimento dell’imposta di bollo devono riportare tale specifica annotazione ex Decreto </a:t>
            </a:r>
            <a:r>
              <a:rPr lang="it-IT" sz="1900" kern="1200" dirty="0" err="1">
                <a:solidFill>
                  <a:schemeClr val="tx1"/>
                </a:solidFill>
                <a:latin typeface="Arial" panose="020B0604020202020204" pitchFamily="34" charset="0"/>
                <a:cs typeface="Arial" panose="020B0604020202020204" pitchFamily="34" charset="0"/>
              </a:rPr>
              <a:t>Mef</a:t>
            </a:r>
            <a:r>
              <a:rPr lang="it-IT" sz="1900" kern="1200" dirty="0">
                <a:solidFill>
                  <a:schemeClr val="tx1"/>
                </a:solidFill>
                <a:latin typeface="Arial" panose="020B0604020202020204" pitchFamily="34" charset="0"/>
                <a:cs typeface="Arial" panose="020B0604020202020204" pitchFamily="34" charset="0"/>
              </a:rPr>
              <a:t> 17/06/2014</a:t>
            </a:r>
          </a:p>
        </p:txBody>
      </p:sp>
      <p:sp>
        <p:nvSpPr>
          <p:cNvPr id="13" name="Rettangolo 12">
            <a:extLst>
              <a:ext uri="{FF2B5EF4-FFF2-40B4-BE49-F238E27FC236}">
                <a16:creationId xmlns:a16="http://schemas.microsoft.com/office/drawing/2014/main" id="{77EBA711-335A-6E4E-AA92-62705DF6965D}"/>
              </a:ext>
            </a:extLst>
          </p:cNvPr>
          <p:cNvSpPr/>
          <p:nvPr/>
        </p:nvSpPr>
        <p:spPr>
          <a:xfrm>
            <a:off x="251520" y="5012806"/>
            <a:ext cx="8712968" cy="1008482"/>
          </a:xfrm>
          <a:prstGeom prst="rect">
            <a:avLst/>
          </a:prstGeom>
          <a:solidFill>
            <a:srgbClr val="0070C0"/>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defRPr/>
            </a:pPr>
            <a:r>
              <a:rPr lang="it-IT" sz="1900" dirty="0">
                <a:solidFill>
                  <a:schemeClr val="bg1"/>
                </a:solidFill>
                <a:latin typeface="Arial" panose="020B0604020202020204" pitchFamily="34" charset="0"/>
                <a:cs typeface="Arial" panose="020B0604020202020204" pitchFamily="34" charset="0"/>
              </a:rPr>
              <a:t>Il versamento cumulativo dovrà essere effettuato entro il giorno 20 del mese successivo a ciascun trimestre solare sulla base di apposita segnalazione da parte dell’Agenzia (una delle modalità è a 1/2 Mod. F24 - Codice 2501) </a:t>
            </a:r>
          </a:p>
        </p:txBody>
      </p:sp>
      <p:sp>
        <p:nvSpPr>
          <p:cNvPr id="14" name="Callout con freccia in giù 13">
            <a:extLst>
              <a:ext uri="{FF2B5EF4-FFF2-40B4-BE49-F238E27FC236}">
                <a16:creationId xmlns:a16="http://schemas.microsoft.com/office/drawing/2014/main" id="{B076B184-0C42-C24B-912D-10CF5216A587}"/>
              </a:ext>
            </a:extLst>
          </p:cNvPr>
          <p:cNvSpPr/>
          <p:nvPr/>
        </p:nvSpPr>
        <p:spPr>
          <a:xfrm>
            <a:off x="251520" y="1556792"/>
            <a:ext cx="8712968" cy="825933"/>
          </a:xfrm>
          <a:prstGeom prst="downArrowCallout">
            <a:avLst/>
          </a:prstGeom>
          <a:solidFill>
            <a:srgbClr val="92D05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t-IT" sz="1900" dirty="0">
                <a:solidFill>
                  <a:srgbClr val="002060"/>
                </a:solidFill>
                <a:latin typeface="Arial" panose="020B0604020202020204" pitchFamily="34" charset="0"/>
                <a:cs typeface="Arial" panose="020B0604020202020204" pitchFamily="34" charset="0"/>
              </a:rPr>
              <a:t>Decreto MEF 28 dicembre 2018 (</a:t>
            </a:r>
            <a:r>
              <a:rPr lang="it-IT" sz="1900" i="1" u="sng" dirty="0">
                <a:solidFill>
                  <a:srgbClr val="002060"/>
                </a:solidFill>
                <a:latin typeface="Arial" panose="020B0604020202020204" pitchFamily="34" charset="0"/>
                <a:cs typeface="Arial" panose="020B0604020202020204" pitchFamily="34" charset="0"/>
              </a:rPr>
              <a:t>pubblicato nella GU n. 5 del 07/01/2019</a:t>
            </a:r>
            <a:r>
              <a:rPr lang="it-IT" sz="1900"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09286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9"/>
          <p:cNvSpPr txBox="1">
            <a:spLocks noChangeArrowheads="1"/>
          </p:cNvSpPr>
          <p:nvPr/>
        </p:nvSpPr>
        <p:spPr bwMode="auto">
          <a:xfrm>
            <a:off x="107504" y="260648"/>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fattura elettronica nei rapporti con l’estero</a:t>
            </a:r>
          </a:p>
        </p:txBody>
      </p:sp>
      <p:sp>
        <p:nvSpPr>
          <p:cNvPr id="7" name="Rettangolo 6">
            <a:extLst>
              <a:ext uri="{FF2B5EF4-FFF2-40B4-BE49-F238E27FC236}">
                <a16:creationId xmlns:a16="http://schemas.microsoft.com/office/drawing/2014/main" id="{A2D566C4-B739-814E-B0CF-5039DF29A0AE}"/>
              </a:ext>
            </a:extLst>
          </p:cNvPr>
          <p:cNvSpPr/>
          <p:nvPr/>
        </p:nvSpPr>
        <p:spPr>
          <a:xfrm>
            <a:off x="539552" y="2464556"/>
            <a:ext cx="7920880" cy="1180468"/>
          </a:xfrm>
          <a:prstGeom prst="rect">
            <a:avLst/>
          </a:prstGeom>
          <a:solidFill>
            <a:srgbClr val="0070C0"/>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dirty="0">
                <a:solidFill>
                  <a:schemeClr val="bg1"/>
                </a:solidFill>
                <a:latin typeface="Arial" panose="020B0604020202020204" pitchFamily="34" charset="0"/>
                <a:cs typeface="Arial" panose="020B0604020202020204" pitchFamily="34" charset="0"/>
              </a:rPr>
              <a:t>Dovrebbero essere</a:t>
            </a:r>
            <a:r>
              <a:rPr lang="it-IT" sz="2000" dirty="0">
                <a:solidFill>
                  <a:schemeClr val="bg1"/>
                </a:solidFill>
                <a:latin typeface="Arial" panose="020B0604020202020204" pitchFamily="34" charset="0"/>
                <a:cs typeface="Arial" panose="020B0604020202020204" pitchFamily="34" charset="0"/>
              </a:rPr>
              <a:t> esonerati dalla trasmissione della comunicazione mensile i contribuenti minimi e forfettari nonché gli agricoltori in regime di esonero (si attende conferma Agenzia)</a:t>
            </a:r>
          </a:p>
        </p:txBody>
      </p:sp>
      <p:sp>
        <p:nvSpPr>
          <p:cNvPr id="8" name="CasellaDiTesto 7">
            <a:extLst>
              <a:ext uri="{FF2B5EF4-FFF2-40B4-BE49-F238E27FC236}">
                <a16:creationId xmlns:a16="http://schemas.microsoft.com/office/drawing/2014/main" id="{4D156482-67C5-FA4D-B2D0-9E2F3E89B701}"/>
              </a:ext>
            </a:extLst>
          </p:cNvPr>
          <p:cNvSpPr txBox="1"/>
          <p:nvPr/>
        </p:nvSpPr>
        <p:spPr>
          <a:xfrm>
            <a:off x="539552" y="4004972"/>
            <a:ext cx="7920880" cy="1080212"/>
          </a:xfrm>
          <a:prstGeom prst="rect">
            <a:avLst/>
          </a:prstGeom>
          <a:solidFill>
            <a:schemeClr val="bg1">
              <a:lumMod val="85000"/>
            </a:schemeClr>
          </a:solidFill>
          <a:ln w="19050">
            <a:solidFill>
              <a:srgbClr val="002060"/>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spcBef>
                <a:spcPct val="0"/>
              </a:spcBef>
              <a:spcAft>
                <a:spcPct val="35000"/>
              </a:spcAft>
              <a:buNone/>
            </a:pPr>
            <a:r>
              <a:rPr lang="it-IT" dirty="0">
                <a:solidFill>
                  <a:schemeClr val="tx1"/>
                </a:solidFill>
                <a:latin typeface="Arial" panose="020B0604020202020204" pitchFamily="34" charset="0"/>
                <a:cs typeface="Arial" panose="020B0604020202020204" pitchFamily="34" charset="0"/>
              </a:rPr>
              <a:t>Dovrebbero essere </a:t>
            </a:r>
            <a:r>
              <a:rPr lang="it-IT" sz="2000" kern="1200" dirty="0">
                <a:solidFill>
                  <a:schemeClr val="tx1"/>
                </a:solidFill>
                <a:latin typeface="Arial" panose="020B0604020202020204" pitchFamily="34" charset="0"/>
                <a:cs typeface="Arial" panose="020B0604020202020204" pitchFamily="34" charset="0"/>
              </a:rPr>
              <a:t>altresì esonerate dalla comunicazione mensile le associazioni in regime forfettario ex legge n. 398/91 con proventi commerciali del periodo d’imposta precedente &lt; a € 65.000</a:t>
            </a:r>
          </a:p>
        </p:txBody>
      </p:sp>
      <p:sp>
        <p:nvSpPr>
          <p:cNvPr id="10" name="Callout con freccia in giù 9">
            <a:extLst>
              <a:ext uri="{FF2B5EF4-FFF2-40B4-BE49-F238E27FC236}">
                <a16:creationId xmlns:a16="http://schemas.microsoft.com/office/drawing/2014/main" id="{B076B184-0C42-C24B-912D-10CF5216A587}"/>
              </a:ext>
            </a:extLst>
          </p:cNvPr>
          <p:cNvSpPr/>
          <p:nvPr/>
        </p:nvSpPr>
        <p:spPr>
          <a:xfrm>
            <a:off x="2627784" y="1412776"/>
            <a:ext cx="3816424" cy="825933"/>
          </a:xfrm>
          <a:prstGeom prst="downArrowCallout">
            <a:avLst/>
          </a:prstGeom>
          <a:solidFill>
            <a:srgbClr val="92D05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t-IT" sz="1900" dirty="0" err="1">
                <a:solidFill>
                  <a:srgbClr val="002060"/>
                </a:solidFill>
                <a:latin typeface="Arial" panose="020B0604020202020204" pitchFamily="34" charset="0"/>
                <a:cs typeface="Arial" panose="020B0604020202020204" pitchFamily="34" charset="0"/>
              </a:rPr>
              <a:t>Esterometro</a:t>
            </a:r>
            <a:r>
              <a:rPr lang="it-IT" sz="1900" dirty="0">
                <a:solidFill>
                  <a:srgbClr val="002060"/>
                </a:solidFill>
                <a:latin typeface="Arial" panose="020B0604020202020204" pitchFamily="34" charset="0"/>
                <a:cs typeface="Arial" panose="020B0604020202020204" pitchFamily="34" charset="0"/>
              </a:rPr>
              <a:t> - Esoneri soggettivi</a:t>
            </a:r>
          </a:p>
        </p:txBody>
      </p:sp>
      <p:sp>
        <p:nvSpPr>
          <p:cNvPr id="12" name="Callout con freccia in su 11">
            <a:extLst>
              <a:ext uri="{FF2B5EF4-FFF2-40B4-BE49-F238E27FC236}">
                <a16:creationId xmlns:a16="http://schemas.microsoft.com/office/drawing/2014/main" id="{5B55F268-65BB-A743-A599-1264A8595A88}"/>
              </a:ext>
            </a:extLst>
          </p:cNvPr>
          <p:cNvSpPr/>
          <p:nvPr/>
        </p:nvSpPr>
        <p:spPr>
          <a:xfrm>
            <a:off x="4860031" y="5229200"/>
            <a:ext cx="3394663" cy="1080120"/>
          </a:xfrm>
          <a:prstGeom prst="upArrowCallou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bg1"/>
                </a:solidFill>
                <a:latin typeface="Arial" panose="020B0604020202020204" pitchFamily="34" charset="0"/>
                <a:cs typeface="Arial" panose="020B0604020202020204" pitchFamily="34" charset="0"/>
              </a:rPr>
              <a:t>Circolare </a:t>
            </a:r>
            <a:r>
              <a:rPr lang="it-IT" sz="1600" dirty="0" err="1">
                <a:solidFill>
                  <a:schemeClr val="bg1"/>
                </a:solidFill>
                <a:latin typeface="Arial" panose="020B0604020202020204" pitchFamily="34" charset="0"/>
                <a:cs typeface="Arial" panose="020B0604020202020204" pitchFamily="34" charset="0"/>
              </a:rPr>
              <a:t>Assonime</a:t>
            </a:r>
            <a:r>
              <a:rPr lang="it-IT" sz="1600" dirty="0">
                <a:solidFill>
                  <a:schemeClr val="bg1"/>
                </a:solidFill>
                <a:latin typeface="Arial" panose="020B0604020202020204" pitchFamily="34" charset="0"/>
                <a:cs typeface="Arial" panose="020B0604020202020204" pitchFamily="34" charset="0"/>
              </a:rPr>
              <a:t> n. 26 del 13 dicembre 2018</a:t>
            </a:r>
          </a:p>
        </p:txBody>
      </p:sp>
    </p:spTree>
    <p:extLst>
      <p:ext uri="{BB962C8B-B14F-4D97-AF65-F5344CB8AC3E}">
        <p14:creationId xmlns:p14="http://schemas.microsoft.com/office/powerpoint/2010/main" val="1929313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9"/>
          <p:cNvSpPr txBox="1">
            <a:spLocks noChangeArrowheads="1"/>
          </p:cNvSpPr>
          <p:nvPr/>
        </p:nvSpPr>
        <p:spPr bwMode="auto">
          <a:xfrm>
            <a:off x="179512" y="188640"/>
            <a:ext cx="5976664" cy="414991"/>
          </a:xfrm>
          <a:prstGeom prst="rect">
            <a:avLst/>
          </a:prstGeom>
          <a:noFill/>
          <a:ln w="9525">
            <a:noFill/>
            <a:miter lim="800000"/>
            <a:headEnd/>
            <a:tailEnd/>
          </a:ln>
        </p:spPr>
        <p:txBody>
          <a:bodyPr wrap="square" lIns="106180" tIns="53089" rIns="106180" bIns="53089" anchor="ctr">
            <a:spAutoFit/>
          </a:bodyPr>
          <a:lstStyle/>
          <a:p>
            <a:pPr algn="just" defTabSz="1062038" eaLnBrk="1" hangingPunct="1"/>
            <a:r>
              <a:rPr lang="it-IT" sz="2000" dirty="0">
                <a:solidFill>
                  <a:srgbClr val="002060"/>
                </a:solidFill>
                <a:latin typeface="Arial" pitchFamily="34" charset="0"/>
                <a:cs typeface="Arial" pitchFamily="34" charset="0"/>
              </a:rPr>
              <a:t>La fattura elettronica nei rapporti con l’estero</a:t>
            </a:r>
          </a:p>
        </p:txBody>
      </p:sp>
      <p:sp>
        <p:nvSpPr>
          <p:cNvPr id="7" name="Rettangolo 6">
            <a:extLst>
              <a:ext uri="{FF2B5EF4-FFF2-40B4-BE49-F238E27FC236}">
                <a16:creationId xmlns:a16="http://schemas.microsoft.com/office/drawing/2014/main" id="{A2D566C4-B739-814E-B0CF-5039DF29A0AE}"/>
              </a:ext>
            </a:extLst>
          </p:cNvPr>
          <p:cNvSpPr/>
          <p:nvPr/>
        </p:nvSpPr>
        <p:spPr>
          <a:xfrm>
            <a:off x="251520" y="2132856"/>
            <a:ext cx="8640960" cy="720080"/>
          </a:xfrm>
          <a:prstGeom prst="rect">
            <a:avLst/>
          </a:prstGeom>
          <a:solidFill>
            <a:srgbClr val="0070C0"/>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it-IT" sz="1800" dirty="0">
                <a:solidFill>
                  <a:schemeClr val="bg1"/>
                </a:solidFill>
                <a:latin typeface="Arial" panose="020B0604020202020204" pitchFamily="34" charset="0"/>
                <a:cs typeface="Arial" panose="020B0604020202020204" pitchFamily="34" charset="0"/>
              </a:rPr>
              <a:t>Trasmissione dell’</a:t>
            </a:r>
            <a:r>
              <a:rPr lang="it-IT" sz="1800" dirty="0" err="1">
                <a:solidFill>
                  <a:schemeClr val="bg1"/>
                </a:solidFill>
                <a:latin typeface="Arial" panose="020B0604020202020204" pitchFamily="34" charset="0"/>
                <a:cs typeface="Arial" panose="020B0604020202020204" pitchFamily="34" charset="0"/>
              </a:rPr>
              <a:t>esterometro</a:t>
            </a:r>
            <a:r>
              <a:rPr lang="it-IT" sz="1800" dirty="0">
                <a:solidFill>
                  <a:schemeClr val="bg1"/>
                </a:solidFill>
                <a:latin typeface="Arial" panose="020B0604020202020204" pitchFamily="34" charset="0"/>
                <a:cs typeface="Arial" panose="020B0604020202020204" pitchFamily="34" charset="0"/>
              </a:rPr>
              <a:t> da effettuare entro la fine del mese successivo a quello della data fattura emessa ovvero di registrazione della fattura di acquisto </a:t>
            </a:r>
          </a:p>
        </p:txBody>
      </p:sp>
      <p:sp>
        <p:nvSpPr>
          <p:cNvPr id="8" name="CasellaDiTesto 7">
            <a:extLst>
              <a:ext uri="{FF2B5EF4-FFF2-40B4-BE49-F238E27FC236}">
                <a16:creationId xmlns:a16="http://schemas.microsoft.com/office/drawing/2014/main" id="{4D156482-67C5-FA4D-B2D0-9E2F3E89B701}"/>
              </a:ext>
            </a:extLst>
          </p:cNvPr>
          <p:cNvSpPr txBox="1"/>
          <p:nvPr/>
        </p:nvSpPr>
        <p:spPr>
          <a:xfrm>
            <a:off x="251520" y="3140968"/>
            <a:ext cx="8640960" cy="713700"/>
          </a:xfrm>
          <a:prstGeom prst="rect">
            <a:avLst/>
          </a:prstGeom>
          <a:solidFill>
            <a:schemeClr val="bg1">
              <a:lumMod val="85000"/>
            </a:schemeClr>
          </a:solidFill>
          <a:ln w="19050">
            <a:solidFill>
              <a:srgbClr val="002060"/>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spcBef>
                <a:spcPct val="0"/>
              </a:spcBef>
              <a:spcAft>
                <a:spcPct val="35000"/>
              </a:spcAft>
              <a:buNone/>
            </a:pPr>
            <a:r>
              <a:rPr lang="it-IT" sz="1800" kern="1200" dirty="0">
                <a:solidFill>
                  <a:schemeClr val="tx1"/>
                </a:solidFill>
                <a:latin typeface="Arial" panose="020B0604020202020204" pitchFamily="34" charset="0"/>
                <a:cs typeface="Arial" panose="020B0604020202020204" pitchFamily="34" charset="0"/>
              </a:rPr>
              <a:t>Sono esonerate dall’obbligo le importazioni (bolletta doganale) ovvero le operazioni transfrontaliere per le quali sia stata emessa o ricevuta fattura elettronica </a:t>
            </a:r>
          </a:p>
        </p:txBody>
      </p:sp>
      <p:sp>
        <p:nvSpPr>
          <p:cNvPr id="9" name="Rettangolo 8">
            <a:extLst>
              <a:ext uri="{FF2B5EF4-FFF2-40B4-BE49-F238E27FC236}">
                <a16:creationId xmlns:a16="http://schemas.microsoft.com/office/drawing/2014/main" id="{77EBA711-335A-6E4E-AA92-62705DF6965D}"/>
              </a:ext>
            </a:extLst>
          </p:cNvPr>
          <p:cNvSpPr/>
          <p:nvPr/>
        </p:nvSpPr>
        <p:spPr>
          <a:xfrm>
            <a:off x="251520" y="4136320"/>
            <a:ext cx="8640960" cy="980647"/>
          </a:xfrm>
          <a:prstGeom prst="rect">
            <a:avLst/>
          </a:prstGeom>
          <a:solidFill>
            <a:srgbClr val="0070C0"/>
          </a:solidFill>
          <a:ln w="19050">
            <a:solidFill>
              <a:srgbClr val="00206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defRPr/>
            </a:pPr>
            <a:r>
              <a:rPr lang="it-IT" sz="1800" dirty="0">
                <a:solidFill>
                  <a:schemeClr val="bg1"/>
                </a:solidFill>
                <a:latin typeface="Arial" panose="020B0604020202020204" pitchFamily="34" charset="0"/>
                <a:cs typeface="Arial" panose="020B0604020202020204" pitchFamily="34" charset="0"/>
              </a:rPr>
              <a:t>L’esonero poggia sul fatto che tali dati sono già in possesso dell’Agenzia, per cui fatturando elettronicamente ai clienti non residenti (indicando il codice convenzionale di sette x) si perviene all’esonero dall’intera comunicazione mensile</a:t>
            </a:r>
          </a:p>
        </p:txBody>
      </p:sp>
      <p:sp>
        <p:nvSpPr>
          <p:cNvPr id="11" name="Callout con freccia in giù 10">
            <a:extLst>
              <a:ext uri="{FF2B5EF4-FFF2-40B4-BE49-F238E27FC236}">
                <a16:creationId xmlns:a16="http://schemas.microsoft.com/office/drawing/2014/main" id="{B076B184-0C42-C24B-912D-10CF5216A587}"/>
              </a:ext>
            </a:extLst>
          </p:cNvPr>
          <p:cNvSpPr/>
          <p:nvPr/>
        </p:nvSpPr>
        <p:spPr>
          <a:xfrm>
            <a:off x="2915816" y="1268760"/>
            <a:ext cx="3240360" cy="681917"/>
          </a:xfrm>
          <a:prstGeom prst="downArrowCallout">
            <a:avLst/>
          </a:prstGeom>
          <a:solidFill>
            <a:srgbClr val="92D05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t-IT" sz="1900" dirty="0">
                <a:solidFill>
                  <a:srgbClr val="002060"/>
                </a:solidFill>
                <a:latin typeface="Arial" panose="020B0604020202020204" pitchFamily="34" charset="0"/>
                <a:cs typeface="Arial" panose="020B0604020202020204" pitchFamily="34" charset="0"/>
              </a:rPr>
              <a:t>Aspetti oggettivi</a:t>
            </a:r>
          </a:p>
        </p:txBody>
      </p:sp>
      <p:sp>
        <p:nvSpPr>
          <p:cNvPr id="16" name="Callout con freccia in su 15">
            <a:extLst>
              <a:ext uri="{FF2B5EF4-FFF2-40B4-BE49-F238E27FC236}">
                <a16:creationId xmlns:a16="http://schemas.microsoft.com/office/drawing/2014/main" id="{5B55F268-65BB-A743-A599-1264A8595A88}"/>
              </a:ext>
            </a:extLst>
          </p:cNvPr>
          <p:cNvSpPr/>
          <p:nvPr/>
        </p:nvSpPr>
        <p:spPr>
          <a:xfrm>
            <a:off x="4355976" y="5267363"/>
            <a:ext cx="4536504" cy="1257981"/>
          </a:xfrm>
          <a:prstGeom prst="upArrowCallou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bg1"/>
                </a:solidFill>
                <a:latin typeface="Arial" panose="020B0604020202020204" pitchFamily="34" charset="0"/>
                <a:cs typeface="Arial" panose="020B0604020202020204" pitchFamily="34" charset="0"/>
              </a:rPr>
              <a:t>Ovviamente al cliente non residente è necessario inviare la copia analogica del documento emesso (cartacea o in pdf)</a:t>
            </a:r>
          </a:p>
        </p:txBody>
      </p:sp>
    </p:spTree>
    <p:extLst>
      <p:ext uri="{BB962C8B-B14F-4D97-AF65-F5344CB8AC3E}">
        <p14:creationId xmlns:p14="http://schemas.microsoft.com/office/powerpoint/2010/main" val="3744656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484784"/>
            <a:ext cx="1368152" cy="571532"/>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atin typeface="Arial"/>
                <a:cs typeface="Arial"/>
              </a:rPr>
              <a:t>Dal 2019</a:t>
            </a:r>
          </a:p>
        </p:txBody>
      </p:sp>
      <p:sp>
        <p:nvSpPr>
          <p:cNvPr id="7" name="Rettangolo 6"/>
          <p:cNvSpPr/>
          <p:nvPr/>
        </p:nvSpPr>
        <p:spPr>
          <a:xfrm>
            <a:off x="467544" y="2200332"/>
            <a:ext cx="8136904" cy="936104"/>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sz="2000" dirty="0">
                <a:latin typeface="Arial"/>
                <a:cs typeface="Arial"/>
              </a:rPr>
              <a:t>Il regime naturale forfettario si applica alle persone fisiche con volume di incassi 2018 (ragguagliato ad anno) non superiore a € 65.000</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323528" y="332656"/>
            <a:ext cx="5328592"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Estensione dell’accesso al regime forfettario</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8" name="Cornice 7"/>
          <p:cNvSpPr/>
          <p:nvPr/>
        </p:nvSpPr>
        <p:spPr>
          <a:xfrm>
            <a:off x="6876256" y="260648"/>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9/11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
        <p:nvSpPr>
          <p:cNvPr id="10" name="Rettangolo 9">
            <a:extLst>
              <a:ext uri="{FF2B5EF4-FFF2-40B4-BE49-F238E27FC236}">
                <a16:creationId xmlns:a16="http://schemas.microsoft.com/office/drawing/2014/main" id="{DDD61FA1-B7CC-2446-867A-F4AF452DDE41}"/>
              </a:ext>
            </a:extLst>
          </p:cNvPr>
          <p:cNvSpPr/>
          <p:nvPr/>
        </p:nvSpPr>
        <p:spPr>
          <a:xfrm>
            <a:off x="467545" y="4293096"/>
            <a:ext cx="8280920" cy="1291612"/>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dirty="0">
                <a:latin typeface="Arial"/>
                <a:cs typeface="Arial"/>
              </a:rPr>
              <a:t>L</a:t>
            </a:r>
            <a:r>
              <a:rPr lang="it-IT" sz="2000" dirty="0">
                <a:latin typeface="Arial"/>
                <a:cs typeface="Arial"/>
              </a:rPr>
              <a:t>e persone fisiche con volume di incassi 2019 </a:t>
            </a:r>
            <a:r>
              <a:rPr lang="it-IT" dirty="0">
                <a:latin typeface="Arial"/>
                <a:cs typeface="Arial"/>
              </a:rPr>
              <a:t>tra € 65.000 e </a:t>
            </a:r>
            <a:r>
              <a:rPr lang="it-IT" sz="2000" dirty="0">
                <a:latin typeface="Arial"/>
                <a:cs typeface="Arial"/>
              </a:rPr>
              <a:t>€ 100.000 applicheranno l’imposta sostitutiva del 20% sul reddito determinato con i metodi ordinari e resteranno fuori campo Iva</a:t>
            </a:r>
          </a:p>
        </p:txBody>
      </p:sp>
      <p:sp>
        <p:nvSpPr>
          <p:cNvPr id="11" name="Callout con freccia in su 10">
            <a:extLst>
              <a:ext uri="{FF2B5EF4-FFF2-40B4-BE49-F238E27FC236}">
                <a16:creationId xmlns:a16="http://schemas.microsoft.com/office/drawing/2014/main" id="{E2EB7135-C74E-0646-BDFE-F236A138D48C}"/>
              </a:ext>
            </a:extLst>
          </p:cNvPr>
          <p:cNvSpPr/>
          <p:nvPr/>
        </p:nvSpPr>
        <p:spPr>
          <a:xfrm>
            <a:off x="3419872" y="5656716"/>
            <a:ext cx="5328592" cy="868628"/>
          </a:xfrm>
          <a:prstGeom prst="upArrowCallou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solidFill>
                  <a:schemeClr val="tx2"/>
                </a:solidFill>
                <a:latin typeface="Arial" panose="020B0604020202020204" pitchFamily="34" charset="0"/>
                <a:cs typeface="Arial" panose="020B0604020202020204" pitchFamily="34" charset="0"/>
              </a:rPr>
              <a:t>Saranno però obbligati alla fatturazione elettronica </a:t>
            </a:r>
          </a:p>
        </p:txBody>
      </p:sp>
      <p:sp>
        <p:nvSpPr>
          <p:cNvPr id="12" name="Rettangolo 11">
            <a:extLst>
              <a:ext uri="{FF2B5EF4-FFF2-40B4-BE49-F238E27FC236}">
                <a16:creationId xmlns:a16="http://schemas.microsoft.com/office/drawing/2014/main" id="{557F1F6D-F8E6-C142-B159-4FE196B29856}"/>
              </a:ext>
            </a:extLst>
          </p:cNvPr>
          <p:cNvSpPr/>
          <p:nvPr/>
        </p:nvSpPr>
        <p:spPr>
          <a:xfrm>
            <a:off x="467544" y="3419936"/>
            <a:ext cx="1400727" cy="580596"/>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atin typeface="Arial"/>
                <a:cs typeface="Arial"/>
              </a:rPr>
              <a:t>Dal 2020</a:t>
            </a:r>
          </a:p>
        </p:txBody>
      </p:sp>
      <p:sp>
        <p:nvSpPr>
          <p:cNvPr id="13" name="Rettangolo 12">
            <a:extLst>
              <a:ext uri="{FF2B5EF4-FFF2-40B4-BE49-F238E27FC236}">
                <a16:creationId xmlns:a16="http://schemas.microsoft.com/office/drawing/2014/main" id="{2096B315-A90D-2A4C-B8E9-2C0549F898BA}"/>
              </a:ext>
            </a:extLst>
          </p:cNvPr>
          <p:cNvSpPr/>
          <p:nvPr/>
        </p:nvSpPr>
        <p:spPr>
          <a:xfrm>
            <a:off x="2555777" y="3419936"/>
            <a:ext cx="6192688" cy="580596"/>
          </a:xfrm>
          <a:prstGeom prst="rect">
            <a:avLst/>
          </a:prstGeom>
          <a:solidFill>
            <a:srgbClr val="92D05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rgbClr val="002060"/>
                </a:solidFill>
                <a:latin typeface="Arial"/>
                <a:cs typeface="Arial"/>
              </a:rPr>
              <a:t>Previa autorizzazione UE</a:t>
            </a:r>
          </a:p>
        </p:txBody>
      </p:sp>
      <p:sp>
        <p:nvSpPr>
          <p:cNvPr id="14" name="Freccia destra 13">
            <a:extLst>
              <a:ext uri="{FF2B5EF4-FFF2-40B4-BE49-F238E27FC236}">
                <a16:creationId xmlns:a16="http://schemas.microsoft.com/office/drawing/2014/main" id="{1647D622-AB03-8348-A6A7-283949EFD485}"/>
              </a:ext>
            </a:extLst>
          </p:cNvPr>
          <p:cNvSpPr/>
          <p:nvPr/>
        </p:nvSpPr>
        <p:spPr>
          <a:xfrm>
            <a:off x="1965997" y="3491944"/>
            <a:ext cx="517772" cy="48463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29962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628800"/>
            <a:ext cx="2520280" cy="724612"/>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atin typeface="Arial"/>
                <a:cs typeface="Arial"/>
              </a:rPr>
              <a:t>Modifiche ai requisiti di accesso</a:t>
            </a:r>
          </a:p>
        </p:txBody>
      </p:sp>
      <p:sp>
        <p:nvSpPr>
          <p:cNvPr id="7" name="Rettangolo 6"/>
          <p:cNvSpPr/>
          <p:nvPr/>
        </p:nvSpPr>
        <p:spPr>
          <a:xfrm>
            <a:off x="251520" y="2708920"/>
            <a:ext cx="8640960" cy="1656184"/>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sz="2000" dirty="0">
                <a:latin typeface="Arial"/>
                <a:cs typeface="Arial"/>
              </a:rPr>
              <a:t>Viene rimosso il vincolo di non aver sostenuto costi per lavoro dipendente &gt; € 5.000, quello riferito al valore massimo consentito per i beni strumentali utilizzati pari a € 20.000 e quello connesso alla percezione nell’anno precedente di redditi di lavoro dipendente o di pensione &gt; € 30.000</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251520" y="346646"/>
            <a:ext cx="5328592"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Estensione dell’accesso al regime forfettario</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5" name="Rettangolo 4">
            <a:extLst>
              <a:ext uri="{FF2B5EF4-FFF2-40B4-BE49-F238E27FC236}">
                <a16:creationId xmlns:a16="http://schemas.microsoft.com/office/drawing/2014/main" id="{A618D5A1-41E6-634D-A2A6-1FB064109E0F}"/>
              </a:ext>
            </a:extLst>
          </p:cNvPr>
          <p:cNvSpPr/>
          <p:nvPr/>
        </p:nvSpPr>
        <p:spPr>
          <a:xfrm>
            <a:off x="251520" y="4792620"/>
            <a:ext cx="8640960" cy="1296144"/>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sz="2000" dirty="0">
                <a:solidFill>
                  <a:schemeClr val="tx2"/>
                </a:solidFill>
                <a:latin typeface="Arial"/>
                <a:cs typeface="Arial"/>
              </a:rPr>
              <a:t>Resta in vigore la barriera all’ingresso costituita dal possesso (</a:t>
            </a:r>
            <a:r>
              <a:rPr lang="it-IT" sz="2000" u="sng" dirty="0">
                <a:solidFill>
                  <a:schemeClr val="tx2"/>
                </a:solidFill>
                <a:latin typeface="Arial"/>
                <a:cs typeface="Arial"/>
              </a:rPr>
              <a:t>al 31/12 dell’esercizio precedente</a:t>
            </a:r>
            <a:r>
              <a:rPr lang="it-IT" sz="2000" dirty="0">
                <a:solidFill>
                  <a:schemeClr val="tx2"/>
                </a:solidFill>
                <a:latin typeface="Arial"/>
                <a:cs typeface="Arial"/>
              </a:rPr>
              <a:t>) di quote di partecipazione in Associazioni tra Professionisti, Imprese Familiari, </a:t>
            </a:r>
            <a:r>
              <a:rPr lang="it-IT" sz="2000" dirty="0" err="1">
                <a:solidFill>
                  <a:schemeClr val="tx2"/>
                </a:solidFill>
                <a:latin typeface="Arial"/>
                <a:cs typeface="Arial"/>
              </a:rPr>
              <a:t>Snc</a:t>
            </a:r>
            <a:r>
              <a:rPr lang="it-IT" sz="2000" dirty="0">
                <a:solidFill>
                  <a:schemeClr val="tx2"/>
                </a:solidFill>
                <a:latin typeface="Arial"/>
                <a:cs typeface="Arial"/>
              </a:rPr>
              <a:t> e </a:t>
            </a:r>
            <a:r>
              <a:rPr lang="it-IT" sz="2000" dirty="0" err="1">
                <a:solidFill>
                  <a:schemeClr val="tx2"/>
                </a:solidFill>
                <a:latin typeface="Arial"/>
                <a:cs typeface="Arial"/>
              </a:rPr>
              <a:t>Sas</a:t>
            </a:r>
            <a:r>
              <a:rPr lang="it-IT" sz="2000" dirty="0">
                <a:solidFill>
                  <a:schemeClr val="tx2"/>
                </a:solidFill>
                <a:latin typeface="Arial"/>
                <a:cs typeface="Arial"/>
              </a:rPr>
              <a:t> </a:t>
            </a:r>
          </a:p>
        </p:txBody>
      </p:sp>
      <p:sp>
        <p:nvSpPr>
          <p:cNvPr id="6" name="Cornice 5"/>
          <p:cNvSpPr/>
          <p:nvPr/>
        </p:nvSpPr>
        <p:spPr>
          <a:xfrm>
            <a:off x="6876256" y="188640"/>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9/11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277042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624268"/>
            <a:ext cx="2520280" cy="724612"/>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solidFill>
                <a:latin typeface="Arial"/>
                <a:cs typeface="Arial"/>
              </a:rPr>
              <a:t>Modifiche ai requisiti di accesso</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251520" y="260648"/>
            <a:ext cx="5328592"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Estensione dell’accesso al regime forfettario</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5" name="Rettangolo 4">
            <a:extLst>
              <a:ext uri="{FF2B5EF4-FFF2-40B4-BE49-F238E27FC236}">
                <a16:creationId xmlns:a16="http://schemas.microsoft.com/office/drawing/2014/main" id="{A618D5A1-41E6-634D-A2A6-1FB064109E0F}"/>
              </a:ext>
            </a:extLst>
          </p:cNvPr>
          <p:cNvSpPr/>
          <p:nvPr/>
        </p:nvSpPr>
        <p:spPr>
          <a:xfrm>
            <a:off x="467544" y="4725144"/>
            <a:ext cx="8208912" cy="1512168"/>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sz="2000" dirty="0">
                <a:solidFill>
                  <a:schemeClr val="tx2"/>
                </a:solidFill>
                <a:latin typeface="Arial"/>
                <a:cs typeface="Arial"/>
              </a:rPr>
              <a:t>Introdotto il divieto di accesso al regime per chi possiede quote di partecipazione di controllo in </a:t>
            </a:r>
            <a:r>
              <a:rPr lang="it-IT" sz="2000" dirty="0" err="1">
                <a:solidFill>
                  <a:schemeClr val="tx2"/>
                </a:solidFill>
                <a:latin typeface="Arial"/>
                <a:cs typeface="Arial"/>
              </a:rPr>
              <a:t>Srl</a:t>
            </a:r>
            <a:r>
              <a:rPr lang="it-IT" sz="2000" dirty="0">
                <a:solidFill>
                  <a:schemeClr val="tx2"/>
                </a:solidFill>
                <a:latin typeface="Arial"/>
                <a:cs typeface="Arial"/>
              </a:rPr>
              <a:t> che svolgano attività direttamente o indirettamente riconducibili alla nuova partita Iva in forfait</a:t>
            </a:r>
          </a:p>
        </p:txBody>
      </p:sp>
      <p:sp>
        <p:nvSpPr>
          <p:cNvPr id="8" name="Rettangolo 7">
            <a:extLst>
              <a:ext uri="{FF2B5EF4-FFF2-40B4-BE49-F238E27FC236}">
                <a16:creationId xmlns:a16="http://schemas.microsoft.com/office/drawing/2014/main" id="{3DD04CE2-5C93-4044-9FDD-714CDDE02FC6}"/>
              </a:ext>
            </a:extLst>
          </p:cNvPr>
          <p:cNvSpPr/>
          <p:nvPr/>
        </p:nvSpPr>
        <p:spPr>
          <a:xfrm>
            <a:off x="467544" y="2852936"/>
            <a:ext cx="8208912" cy="1512168"/>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3000"/>
              </a:lnSpc>
            </a:pPr>
            <a:r>
              <a:rPr lang="it-IT" dirty="0">
                <a:solidFill>
                  <a:schemeClr val="bg1"/>
                </a:solidFill>
                <a:latin typeface="Arial"/>
                <a:cs typeface="Arial"/>
              </a:rPr>
              <a:t>I</a:t>
            </a:r>
            <a:r>
              <a:rPr lang="it-IT" sz="2000" dirty="0">
                <a:solidFill>
                  <a:schemeClr val="bg1"/>
                </a:solidFill>
                <a:latin typeface="Arial"/>
                <a:cs typeface="Arial"/>
              </a:rPr>
              <a:t>ntrodotta la clausola anti elusiva del divieto di accesso al regime per chi presta </a:t>
            </a:r>
            <a:r>
              <a:rPr lang="it-IT" sz="2000" u="sng" dirty="0">
                <a:solidFill>
                  <a:schemeClr val="bg1"/>
                </a:solidFill>
                <a:latin typeface="Arial"/>
                <a:cs typeface="Arial"/>
              </a:rPr>
              <a:t>prevalentemente</a:t>
            </a:r>
            <a:r>
              <a:rPr lang="it-IT" sz="2000" dirty="0">
                <a:solidFill>
                  <a:schemeClr val="bg1"/>
                </a:solidFill>
                <a:latin typeface="Arial"/>
                <a:cs typeface="Arial"/>
              </a:rPr>
              <a:t> servizi in favore del datore di lavoro (o soggetti a lui riconducibili) presso il quale ha svolto nei due anni precedenti lavoro dipendente   </a:t>
            </a:r>
          </a:p>
        </p:txBody>
      </p:sp>
      <p:sp>
        <p:nvSpPr>
          <p:cNvPr id="6" name="Cornice 5"/>
          <p:cNvSpPr/>
          <p:nvPr/>
        </p:nvSpPr>
        <p:spPr>
          <a:xfrm>
            <a:off x="6876256" y="188640"/>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9/11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5709658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196752"/>
            <a:ext cx="2520280" cy="778098"/>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chemeClr val="bg1"/>
                </a:solidFill>
                <a:latin typeface="Arial"/>
                <a:cs typeface="Arial"/>
              </a:rPr>
              <a:t>Rettifica della detrazione Iva </a:t>
            </a:r>
          </a:p>
        </p:txBody>
      </p:sp>
      <p:sp>
        <p:nvSpPr>
          <p:cNvPr id="7" name="Rettangolo 6"/>
          <p:cNvSpPr/>
          <p:nvPr/>
        </p:nvSpPr>
        <p:spPr>
          <a:xfrm>
            <a:off x="251520" y="2144857"/>
            <a:ext cx="8640960" cy="1068119"/>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2000" dirty="0">
                <a:solidFill>
                  <a:schemeClr val="bg1"/>
                </a:solidFill>
                <a:latin typeface="Arial"/>
                <a:cs typeface="Arial"/>
              </a:rPr>
              <a:t>Con l’innalzamento delle soglie di ricavi che consentono l’accesso al regime forfettario, aumentano i soggetti che devono porre attenzione alla rettifica della detrazione Iva (art. 19/bis </a:t>
            </a:r>
            <a:r>
              <a:rPr lang="it-IT" sz="2000" dirty="0" err="1">
                <a:solidFill>
                  <a:schemeClr val="bg1"/>
                </a:solidFill>
                <a:latin typeface="Arial"/>
                <a:cs typeface="Arial"/>
              </a:rPr>
              <a:t>Dpr</a:t>
            </a:r>
            <a:r>
              <a:rPr lang="it-IT" sz="2000" dirty="0">
                <a:solidFill>
                  <a:schemeClr val="bg1"/>
                </a:solidFill>
                <a:latin typeface="Arial"/>
                <a:cs typeface="Arial"/>
              </a:rPr>
              <a:t> 633/72)</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251520" y="260648"/>
            <a:ext cx="5328592"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Estensione dell’accesso al regime forfettario</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5" name="Rettangolo 4">
            <a:extLst>
              <a:ext uri="{FF2B5EF4-FFF2-40B4-BE49-F238E27FC236}">
                <a16:creationId xmlns:a16="http://schemas.microsoft.com/office/drawing/2014/main" id="{A618D5A1-41E6-634D-A2A6-1FB064109E0F}"/>
              </a:ext>
            </a:extLst>
          </p:cNvPr>
          <p:cNvSpPr/>
          <p:nvPr/>
        </p:nvSpPr>
        <p:spPr>
          <a:xfrm>
            <a:off x="251520" y="3442990"/>
            <a:ext cx="8640960" cy="108012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2000" dirty="0">
                <a:solidFill>
                  <a:schemeClr val="bg1"/>
                </a:solidFill>
                <a:latin typeface="Arial"/>
                <a:cs typeface="Arial"/>
              </a:rPr>
              <a:t>Sarà necessario infatti versare entro il 16/03/2019, insieme al saldo Iva 2018, anche l’Iva eventualmente detratta sulle merci e materie prime in rimanenza alla fine dell’esercizio (31/12/2018)  </a:t>
            </a:r>
          </a:p>
        </p:txBody>
      </p:sp>
      <p:sp>
        <p:nvSpPr>
          <p:cNvPr id="8" name="Rettangolo 7">
            <a:extLst>
              <a:ext uri="{FF2B5EF4-FFF2-40B4-BE49-F238E27FC236}">
                <a16:creationId xmlns:a16="http://schemas.microsoft.com/office/drawing/2014/main" id="{3DD04CE2-5C93-4044-9FDD-714CDDE02FC6}"/>
              </a:ext>
            </a:extLst>
          </p:cNvPr>
          <p:cNvSpPr/>
          <p:nvPr/>
        </p:nvSpPr>
        <p:spPr>
          <a:xfrm>
            <a:off x="251520" y="4725144"/>
            <a:ext cx="8640960" cy="1080120"/>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chemeClr val="tx2"/>
                </a:solidFill>
                <a:latin typeface="Arial"/>
                <a:cs typeface="Arial"/>
              </a:rPr>
              <a:t>S</a:t>
            </a:r>
            <a:r>
              <a:rPr lang="it-IT" sz="2000" dirty="0">
                <a:solidFill>
                  <a:schemeClr val="tx2"/>
                </a:solidFill>
                <a:latin typeface="Arial"/>
                <a:cs typeface="Arial"/>
              </a:rPr>
              <a:t>i dovrà altresì provvedere ad operare la rettifica della detrazione Iva </a:t>
            </a:r>
            <a:r>
              <a:rPr lang="it-IT" dirty="0">
                <a:solidFill>
                  <a:schemeClr val="tx2"/>
                </a:solidFill>
                <a:latin typeface="Arial"/>
                <a:cs typeface="Arial"/>
              </a:rPr>
              <a:t>operata</a:t>
            </a:r>
            <a:r>
              <a:rPr lang="it-IT" sz="2000" dirty="0">
                <a:solidFill>
                  <a:schemeClr val="tx2"/>
                </a:solidFill>
                <a:latin typeface="Arial"/>
                <a:cs typeface="Arial"/>
              </a:rPr>
              <a:t> sull’acquisto di fabbricati (nei 9 anni precedenti) e di beni mobili strumentali di costo unitario &gt; € 516,46 (nei 4 anni precedenti)</a:t>
            </a:r>
          </a:p>
        </p:txBody>
      </p:sp>
      <p:sp>
        <p:nvSpPr>
          <p:cNvPr id="10" name="Callout con freccia in su 9">
            <a:extLst>
              <a:ext uri="{FF2B5EF4-FFF2-40B4-BE49-F238E27FC236}">
                <a16:creationId xmlns:a16="http://schemas.microsoft.com/office/drawing/2014/main" id="{5B55F268-65BB-A743-A599-1264A8595A88}"/>
              </a:ext>
            </a:extLst>
          </p:cNvPr>
          <p:cNvSpPr/>
          <p:nvPr/>
        </p:nvSpPr>
        <p:spPr>
          <a:xfrm>
            <a:off x="6804248" y="5949280"/>
            <a:ext cx="1440160" cy="720080"/>
          </a:xfrm>
          <a:prstGeom prst="upArrowCallou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2"/>
                </a:solidFill>
                <a:latin typeface="Arial" panose="020B0604020202020204" pitchFamily="34" charset="0"/>
                <a:cs typeface="Arial" panose="020B0604020202020204" pitchFamily="34" charset="0"/>
              </a:rPr>
              <a:t>Rigo VF70</a:t>
            </a:r>
          </a:p>
        </p:txBody>
      </p:sp>
      <p:sp>
        <p:nvSpPr>
          <p:cNvPr id="11" name="Cornice 10"/>
          <p:cNvSpPr/>
          <p:nvPr/>
        </p:nvSpPr>
        <p:spPr>
          <a:xfrm>
            <a:off x="6876256" y="188640"/>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9/11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151961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840292"/>
            <a:ext cx="8496944" cy="868628"/>
          </a:xfrm>
          <a:prstGeom prst="rect">
            <a:avLst/>
          </a:prstGeom>
          <a:solidFill>
            <a:srgbClr val="0070C0"/>
          </a:solidFill>
          <a:ln w="127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dirty="0">
                <a:latin typeface="Arial"/>
                <a:cs typeface="Arial"/>
              </a:rPr>
              <a:t>Dal 2018 (modello Redditi SP, ENC e PF 2019) viene uniformata alle società di capitali la disciplina del riporto perdite dei soggetti semplificati </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251520" y="188640"/>
            <a:ext cx="5544616"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it-IT" sz="2000" b="0" i="0" u="none" strike="noStrike" kern="1200" cap="none" spc="0" normalizeH="0" baseline="0" noProof="0" dirty="0">
                <a:ln>
                  <a:noFill/>
                </a:ln>
                <a:solidFill>
                  <a:srgbClr val="002060"/>
                </a:solidFill>
                <a:effectLst/>
                <a:uLnTx/>
                <a:uFillTx/>
                <a:ea typeface="+mj-ea"/>
              </a:rPr>
              <a:t>Modifiche al regime di contabilità semplificata</a:t>
            </a:r>
          </a:p>
        </p:txBody>
      </p:sp>
      <p:sp>
        <p:nvSpPr>
          <p:cNvPr id="5" name="Rettangolo 4">
            <a:extLst>
              <a:ext uri="{FF2B5EF4-FFF2-40B4-BE49-F238E27FC236}">
                <a16:creationId xmlns:a16="http://schemas.microsoft.com/office/drawing/2014/main" id="{A618D5A1-41E6-634D-A2A6-1FB064109E0F}"/>
              </a:ext>
            </a:extLst>
          </p:cNvPr>
          <p:cNvSpPr/>
          <p:nvPr/>
        </p:nvSpPr>
        <p:spPr>
          <a:xfrm>
            <a:off x="323528" y="2857468"/>
            <a:ext cx="8496944" cy="3667876"/>
          </a:xfrm>
          <a:prstGeom prst="rect">
            <a:avLst/>
          </a:prstGeom>
          <a:solidFill>
            <a:srgbClr val="FFC000"/>
          </a:solidFill>
          <a:ln w="127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ts val="2800"/>
              </a:lnSpc>
            </a:pPr>
            <a:r>
              <a:rPr lang="it-IT" sz="1900" b="1" i="1" u="sng" dirty="0">
                <a:solidFill>
                  <a:srgbClr val="002060"/>
                </a:solidFill>
                <a:latin typeface="Arial"/>
                <a:cs typeface="Arial"/>
              </a:rPr>
              <a:t>Disciplina attuale:</a:t>
            </a:r>
          </a:p>
          <a:p>
            <a:pPr marL="342900" indent="-342900">
              <a:lnSpc>
                <a:spcPts val="2800"/>
              </a:lnSpc>
              <a:buFontTx/>
              <a:buChar char="-"/>
            </a:pPr>
            <a:r>
              <a:rPr lang="it-IT" sz="1900" dirty="0">
                <a:solidFill>
                  <a:srgbClr val="002060"/>
                </a:solidFill>
                <a:latin typeface="Arial"/>
                <a:cs typeface="Arial"/>
              </a:rPr>
              <a:t>I soggetti </a:t>
            </a:r>
            <a:r>
              <a:rPr lang="it-IT" sz="1900" dirty="0" err="1">
                <a:solidFill>
                  <a:srgbClr val="002060"/>
                </a:solidFill>
                <a:latin typeface="Arial"/>
                <a:cs typeface="Arial"/>
              </a:rPr>
              <a:t>Ires</a:t>
            </a:r>
            <a:r>
              <a:rPr lang="it-IT" sz="1900" dirty="0">
                <a:solidFill>
                  <a:srgbClr val="002060"/>
                </a:solidFill>
                <a:latin typeface="Arial"/>
                <a:cs typeface="Arial"/>
              </a:rPr>
              <a:t> possono riportare le perdite ai successivi esercizi senza limiti temporali ma nel limite dell’80% dei futuri redditi dichiarati;</a:t>
            </a:r>
          </a:p>
          <a:p>
            <a:pPr marL="342900" indent="-342900">
              <a:lnSpc>
                <a:spcPts val="2800"/>
              </a:lnSpc>
              <a:buFontTx/>
              <a:buChar char="-"/>
            </a:pPr>
            <a:r>
              <a:rPr lang="it-IT" sz="1900" dirty="0">
                <a:solidFill>
                  <a:srgbClr val="002060"/>
                </a:solidFill>
                <a:latin typeface="Arial"/>
                <a:cs typeface="Arial"/>
              </a:rPr>
              <a:t>I soggetti Irpef in contabilità ordinaria possono riportare le perdite d’impresa ai successivi esercizi ma non oltre il quinto;</a:t>
            </a:r>
          </a:p>
          <a:p>
            <a:pPr marL="342900" indent="-342900">
              <a:lnSpc>
                <a:spcPts val="2800"/>
              </a:lnSpc>
              <a:buFontTx/>
              <a:buChar char="-"/>
            </a:pPr>
            <a:r>
              <a:rPr lang="it-IT" sz="1900" dirty="0">
                <a:solidFill>
                  <a:srgbClr val="002060"/>
                </a:solidFill>
                <a:latin typeface="Arial"/>
                <a:cs typeface="Arial"/>
              </a:rPr>
              <a:t>I soggetti Irpef in contabilità semplificata (imprese e professionisti) non possono riportarle ma devono utilizzarle nello stesso anno in compensazione orizzontale con redditi di altre categorie;</a:t>
            </a:r>
          </a:p>
          <a:p>
            <a:pPr marL="342900" indent="-342900">
              <a:lnSpc>
                <a:spcPts val="2800"/>
              </a:lnSpc>
              <a:buFontTx/>
              <a:buChar char="-"/>
            </a:pPr>
            <a:r>
              <a:rPr lang="it-IT" sz="1900" dirty="0">
                <a:solidFill>
                  <a:srgbClr val="002060"/>
                </a:solidFill>
                <a:latin typeface="Arial"/>
                <a:cs typeface="Arial"/>
              </a:rPr>
              <a:t>Le perdite da start-up (primi 3 anni) dei soggetti ordinari sono riportabili senza limiti quantitativi o temporali.  </a:t>
            </a:r>
          </a:p>
        </p:txBody>
      </p:sp>
      <p:sp>
        <p:nvSpPr>
          <p:cNvPr id="6" name="Rettangolo 5">
            <a:extLst>
              <a:ext uri="{FF2B5EF4-FFF2-40B4-BE49-F238E27FC236}">
                <a16:creationId xmlns:a16="http://schemas.microsoft.com/office/drawing/2014/main" id="{64E052DB-D6BD-7C48-800C-E61107C229F1}"/>
              </a:ext>
            </a:extLst>
          </p:cNvPr>
          <p:cNvSpPr/>
          <p:nvPr/>
        </p:nvSpPr>
        <p:spPr>
          <a:xfrm>
            <a:off x="323528" y="1192220"/>
            <a:ext cx="2478275" cy="436580"/>
          </a:xfrm>
          <a:prstGeom prst="rect">
            <a:avLst/>
          </a:prstGeom>
          <a:solidFill>
            <a:srgbClr val="00B050"/>
          </a:solidFill>
          <a:ln w="127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a:solidFill>
                  <a:schemeClr val="bg1"/>
                </a:solidFill>
                <a:latin typeface="Arial"/>
                <a:cs typeface="Arial"/>
              </a:rPr>
              <a:t>Finalmente !!!</a:t>
            </a:r>
          </a:p>
        </p:txBody>
      </p:sp>
      <p:sp>
        <p:nvSpPr>
          <p:cNvPr id="7" name="Cornice 6"/>
          <p:cNvSpPr/>
          <p:nvPr/>
        </p:nvSpPr>
        <p:spPr>
          <a:xfrm>
            <a:off x="6876256" y="188640"/>
            <a:ext cx="2088232"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23/26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2262778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268760"/>
            <a:ext cx="8568952" cy="1224136"/>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dirty="0">
                <a:latin typeface="Arial"/>
                <a:cs typeface="Arial"/>
              </a:rPr>
              <a:t>Viene introdotta la possibilità per le imprese, sia ordinarie che semplificate (non i Professionisti) di riportare in avanti le perdite subite </a:t>
            </a:r>
            <a:r>
              <a:rPr lang="it-IT" u="sng" dirty="0">
                <a:latin typeface="Arial"/>
                <a:cs typeface="Arial"/>
              </a:rPr>
              <a:t>senza limiti di tempo</a:t>
            </a:r>
            <a:r>
              <a:rPr lang="it-IT" dirty="0">
                <a:latin typeface="Arial"/>
                <a:cs typeface="Arial"/>
              </a:rPr>
              <a:t> ma con utilizzo limitato </a:t>
            </a:r>
            <a:r>
              <a:rPr lang="it-IT" u="sng" dirty="0">
                <a:latin typeface="Arial"/>
                <a:cs typeface="Arial"/>
              </a:rPr>
              <a:t>all’80%</a:t>
            </a:r>
            <a:r>
              <a:rPr lang="it-IT" dirty="0">
                <a:latin typeface="Arial"/>
                <a:cs typeface="Arial"/>
              </a:rPr>
              <a:t> dei futuri redditi  </a:t>
            </a:r>
          </a:p>
        </p:txBody>
      </p:sp>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251520" y="274638"/>
            <a:ext cx="5616624"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it-IT" sz="2000" b="0" i="0" u="none" strike="noStrike" kern="1200" cap="none" spc="0" normalizeH="0" baseline="0" noProof="0" dirty="0">
                <a:ln>
                  <a:noFill/>
                </a:ln>
                <a:solidFill>
                  <a:srgbClr val="002060"/>
                </a:solidFill>
                <a:effectLst/>
                <a:uLnTx/>
                <a:uFillTx/>
                <a:ea typeface="+mj-ea"/>
              </a:rPr>
              <a:t>Modifiche al regime di contabilità semplificata</a:t>
            </a:r>
          </a:p>
        </p:txBody>
      </p:sp>
      <p:sp>
        <p:nvSpPr>
          <p:cNvPr id="5" name="Rettangolo 4">
            <a:extLst>
              <a:ext uri="{FF2B5EF4-FFF2-40B4-BE49-F238E27FC236}">
                <a16:creationId xmlns:a16="http://schemas.microsoft.com/office/drawing/2014/main" id="{A618D5A1-41E6-634D-A2A6-1FB064109E0F}"/>
              </a:ext>
            </a:extLst>
          </p:cNvPr>
          <p:cNvSpPr/>
          <p:nvPr/>
        </p:nvSpPr>
        <p:spPr>
          <a:xfrm>
            <a:off x="323528" y="4077072"/>
            <a:ext cx="8568952" cy="936104"/>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ts val="2600"/>
              </a:lnSpc>
            </a:pPr>
            <a:r>
              <a:rPr lang="it-IT" sz="2000" dirty="0">
                <a:solidFill>
                  <a:srgbClr val="002060"/>
                </a:solidFill>
                <a:latin typeface="Arial"/>
                <a:cs typeface="Arial"/>
              </a:rPr>
              <a:t>Le perdite del biennio 2018 e 2019 potranno essere utilizzate in diminuzione dei redditi 2019 (sino al 40%) e del 2020 (sino al 60%)</a:t>
            </a:r>
          </a:p>
        </p:txBody>
      </p:sp>
      <p:sp>
        <p:nvSpPr>
          <p:cNvPr id="3" name="Callout con freccia in giù 2">
            <a:extLst>
              <a:ext uri="{FF2B5EF4-FFF2-40B4-BE49-F238E27FC236}">
                <a16:creationId xmlns:a16="http://schemas.microsoft.com/office/drawing/2014/main" id="{D3FA2069-1B1D-E14C-A5D6-08CBB5539355}"/>
              </a:ext>
            </a:extLst>
          </p:cNvPr>
          <p:cNvSpPr/>
          <p:nvPr/>
        </p:nvSpPr>
        <p:spPr>
          <a:xfrm>
            <a:off x="3347864" y="2852936"/>
            <a:ext cx="2520280" cy="1202432"/>
          </a:xfrm>
          <a:prstGeom prst="downArrowCallout">
            <a:avLst/>
          </a:prstGeom>
          <a:solidFill>
            <a:schemeClr val="accent3">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it-IT" dirty="0">
                <a:latin typeface="Arial" panose="020B0604020202020204" pitchFamily="34" charset="0"/>
                <a:cs typeface="Arial" panose="020B0604020202020204" pitchFamily="34" charset="0"/>
              </a:rPr>
              <a:t>Regime transitorio per i semplificati</a:t>
            </a:r>
          </a:p>
        </p:txBody>
      </p:sp>
      <p:sp>
        <p:nvSpPr>
          <p:cNvPr id="6" name="Rettangolo 5">
            <a:extLst>
              <a:ext uri="{FF2B5EF4-FFF2-40B4-BE49-F238E27FC236}">
                <a16:creationId xmlns:a16="http://schemas.microsoft.com/office/drawing/2014/main" id="{B36A3BCA-D9FC-4646-9B6B-54DDA80A013A}"/>
              </a:ext>
            </a:extLst>
          </p:cNvPr>
          <p:cNvSpPr/>
          <p:nvPr/>
        </p:nvSpPr>
        <p:spPr>
          <a:xfrm>
            <a:off x="323528" y="5229200"/>
            <a:ext cx="8568952" cy="1152128"/>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ts val="2600"/>
              </a:lnSpc>
            </a:pPr>
            <a:r>
              <a:rPr lang="it-IT" sz="2000" dirty="0">
                <a:solidFill>
                  <a:srgbClr val="002060"/>
                </a:solidFill>
                <a:latin typeface="Arial"/>
                <a:cs typeface="Arial"/>
              </a:rPr>
              <a:t>Le perdite del 2017 (</a:t>
            </a:r>
            <a:r>
              <a:rPr lang="it-IT" sz="2000" u="sng" dirty="0">
                <a:solidFill>
                  <a:srgbClr val="002060"/>
                </a:solidFill>
                <a:latin typeface="Arial"/>
                <a:cs typeface="Arial"/>
              </a:rPr>
              <a:t>se già non compensate orizzontalmente</a:t>
            </a:r>
            <a:r>
              <a:rPr lang="it-IT" sz="2000" dirty="0">
                <a:solidFill>
                  <a:srgbClr val="002060"/>
                </a:solidFill>
                <a:latin typeface="Arial"/>
                <a:cs typeface="Arial"/>
              </a:rPr>
              <a:t>) potranno essere utilizzate in diminuzione dei redditi 2018 (sino al 40%), 2019 (sino al 40%) e del 2020 (sino al 60%)</a:t>
            </a:r>
          </a:p>
        </p:txBody>
      </p:sp>
      <p:sp>
        <p:nvSpPr>
          <p:cNvPr id="7" name="Cornice 6"/>
          <p:cNvSpPr/>
          <p:nvPr/>
        </p:nvSpPr>
        <p:spPr>
          <a:xfrm>
            <a:off x="6876256" y="260648"/>
            <a:ext cx="2088232"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a:t>
            </a:r>
            <a:r>
              <a:rPr lang="en-US" sz="1400" b="1" dirty="0" err="1">
                <a:solidFill>
                  <a:schemeClr val="accent3"/>
                </a:solidFill>
                <a:latin typeface="Arial" pitchFamily="34" charset="0"/>
                <a:cs typeface="Arial" pitchFamily="34" charset="0"/>
              </a:rPr>
              <a:t>commi</a:t>
            </a:r>
            <a:r>
              <a:rPr lang="en-US" sz="1400" b="1" dirty="0">
                <a:solidFill>
                  <a:schemeClr val="accent3"/>
                </a:solidFill>
                <a:latin typeface="Arial" pitchFamily="34" charset="0"/>
                <a:cs typeface="Arial" pitchFamily="34" charset="0"/>
              </a:rPr>
              <a:t> 23/26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15001025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9000" y="2407065"/>
            <a:ext cx="7571184" cy="1088649"/>
          </a:xfrm>
          <a:prstGeom prst="rect">
            <a:avLst/>
          </a:prstGeom>
          <a:solidFill>
            <a:srgbClr val="0070C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1800" dirty="0">
                <a:solidFill>
                  <a:schemeClr val="bg1"/>
                </a:solidFill>
                <a:latin typeface="Arial"/>
                <a:cs typeface="Arial"/>
              </a:rPr>
              <a:t>La norma cita soltanto le perdite relative agli anni 2017 e successivi ma è evidente che un’impresa potrebbe avere registrato perdite non ancora compensate anche negli anni pregressi</a:t>
            </a:r>
          </a:p>
        </p:txBody>
      </p:sp>
      <p:sp>
        <p:nvSpPr>
          <p:cNvPr id="5" name="Rettangolo 4">
            <a:extLst>
              <a:ext uri="{FF2B5EF4-FFF2-40B4-BE49-F238E27FC236}">
                <a16:creationId xmlns:a16="http://schemas.microsoft.com/office/drawing/2014/main" id="{A618D5A1-41E6-634D-A2A6-1FB064109E0F}"/>
              </a:ext>
            </a:extLst>
          </p:cNvPr>
          <p:cNvSpPr/>
          <p:nvPr/>
        </p:nvSpPr>
        <p:spPr>
          <a:xfrm>
            <a:off x="743113" y="3861048"/>
            <a:ext cx="7567072" cy="1130184"/>
          </a:xfrm>
          <a:prstGeom prst="rect">
            <a:avLst/>
          </a:prstGeom>
          <a:solidFill>
            <a:schemeClr val="bg1">
              <a:lumMod val="75000"/>
            </a:schemeClr>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1800" dirty="0">
                <a:solidFill>
                  <a:srgbClr val="002060"/>
                </a:solidFill>
                <a:latin typeface="Arial"/>
                <a:cs typeface="Arial"/>
              </a:rPr>
              <a:t>Nel caso simile dei soggetti </a:t>
            </a:r>
            <a:r>
              <a:rPr lang="it-IT" sz="1800" dirty="0" err="1">
                <a:solidFill>
                  <a:srgbClr val="002060"/>
                </a:solidFill>
                <a:latin typeface="Arial"/>
                <a:cs typeface="Arial"/>
              </a:rPr>
              <a:t>Ires</a:t>
            </a:r>
            <a:r>
              <a:rPr lang="it-IT" sz="1800" dirty="0">
                <a:solidFill>
                  <a:srgbClr val="002060"/>
                </a:solidFill>
                <a:latin typeface="Arial"/>
                <a:cs typeface="Arial"/>
              </a:rPr>
              <a:t>, la Circolare 53/E/2011 dispose l’estensione delle nuove regole anche alle perdite pregresse che alla data di entrata in vigore della nuova norma fossero ancora utilizzabili  </a:t>
            </a:r>
          </a:p>
        </p:txBody>
      </p:sp>
      <p:sp>
        <p:nvSpPr>
          <p:cNvPr id="3" name="Callout con freccia in giù 2">
            <a:extLst>
              <a:ext uri="{FF2B5EF4-FFF2-40B4-BE49-F238E27FC236}">
                <a16:creationId xmlns:a16="http://schemas.microsoft.com/office/drawing/2014/main" id="{D3FA2069-1B1D-E14C-A5D6-08CBB5539355}"/>
              </a:ext>
            </a:extLst>
          </p:cNvPr>
          <p:cNvSpPr/>
          <p:nvPr/>
        </p:nvSpPr>
        <p:spPr>
          <a:xfrm>
            <a:off x="2699792" y="1340768"/>
            <a:ext cx="3600400" cy="1015206"/>
          </a:xfrm>
          <a:prstGeom prst="downArrowCallout">
            <a:avLst/>
          </a:prstGeom>
          <a:solidFill>
            <a:srgbClr val="405C5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latin typeface="Arial" panose="020B0604020202020204" pitchFamily="34" charset="0"/>
                <a:cs typeface="Arial" panose="020B0604020202020204" pitchFamily="34" charset="0"/>
              </a:rPr>
              <a:t>Perdite anni pregressi in regime di contabilità ordinaria</a:t>
            </a:r>
          </a:p>
        </p:txBody>
      </p:sp>
      <p:sp>
        <p:nvSpPr>
          <p:cNvPr id="14" name="Cornice 13"/>
          <p:cNvSpPr/>
          <p:nvPr/>
        </p:nvSpPr>
        <p:spPr>
          <a:xfrm>
            <a:off x="6876256" y="188640"/>
            <a:ext cx="2088232"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latin typeface="Arial" pitchFamily="34" charset="0"/>
                <a:cs typeface="Arial" pitchFamily="34" charset="0"/>
              </a:rPr>
              <a:t>Art. 1, </a:t>
            </a:r>
            <a:r>
              <a:rPr lang="en-US" sz="1400" b="1" dirty="0" err="1">
                <a:solidFill>
                  <a:srgbClr val="C00000"/>
                </a:solidFill>
                <a:latin typeface="Arial" pitchFamily="34" charset="0"/>
                <a:cs typeface="Arial" pitchFamily="34" charset="0"/>
              </a:rPr>
              <a:t>commi</a:t>
            </a:r>
            <a:r>
              <a:rPr lang="en-US" sz="1400" b="1" dirty="0">
                <a:solidFill>
                  <a:srgbClr val="C00000"/>
                </a:solidFill>
                <a:latin typeface="Arial" pitchFamily="34" charset="0"/>
                <a:cs typeface="Arial" pitchFamily="34" charset="0"/>
              </a:rPr>
              <a:t> 23/26 </a:t>
            </a:r>
            <a:r>
              <a:rPr lang="en-US" sz="1400" b="1" dirty="0" err="1">
                <a:solidFill>
                  <a:srgbClr val="C00000"/>
                </a:solidFill>
                <a:latin typeface="Arial" pitchFamily="34" charset="0"/>
                <a:cs typeface="Arial" pitchFamily="34" charset="0"/>
              </a:rPr>
              <a:t>Legge</a:t>
            </a:r>
            <a:r>
              <a:rPr lang="en-US" sz="1400" b="1" dirty="0">
                <a:solidFill>
                  <a:srgbClr val="C00000"/>
                </a:solidFill>
                <a:latin typeface="Arial" pitchFamily="34" charset="0"/>
                <a:cs typeface="Arial" pitchFamily="34" charset="0"/>
              </a:rPr>
              <a:t> n. 145/2018</a:t>
            </a:r>
          </a:p>
        </p:txBody>
      </p:sp>
      <p:sp>
        <p:nvSpPr>
          <p:cNvPr id="15" name="Rettangolo 14">
            <a:extLst>
              <a:ext uri="{FF2B5EF4-FFF2-40B4-BE49-F238E27FC236}">
                <a16:creationId xmlns:a16="http://schemas.microsoft.com/office/drawing/2014/main" id="{A618D5A1-41E6-634D-A2A6-1FB064109E0F}"/>
              </a:ext>
            </a:extLst>
          </p:cNvPr>
          <p:cNvSpPr/>
          <p:nvPr/>
        </p:nvSpPr>
        <p:spPr>
          <a:xfrm>
            <a:off x="749344" y="5323152"/>
            <a:ext cx="7567072" cy="1130184"/>
          </a:xfrm>
          <a:prstGeom prst="rect">
            <a:avLst/>
          </a:prstGeom>
          <a:solidFill>
            <a:srgbClr val="0070C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1800" dirty="0">
                <a:solidFill>
                  <a:schemeClr val="bg1"/>
                </a:solidFill>
                <a:latin typeface="Arial"/>
                <a:cs typeface="Arial"/>
              </a:rPr>
              <a:t>Tale precedente porta a ritenere che le perdite pregresse e non prescritte (quindi dal 2014) </a:t>
            </a:r>
            <a:r>
              <a:rPr lang="it-IT" sz="1800" u="sng" dirty="0">
                <a:solidFill>
                  <a:schemeClr val="bg1"/>
                </a:solidFill>
                <a:latin typeface="Arial"/>
                <a:cs typeface="Arial"/>
              </a:rPr>
              <a:t>registrate in regime di contabilità ordinaria</a:t>
            </a:r>
            <a:r>
              <a:rPr lang="it-IT" sz="1800" dirty="0">
                <a:solidFill>
                  <a:schemeClr val="bg1"/>
                </a:solidFill>
                <a:latin typeface="Arial"/>
                <a:cs typeface="Arial"/>
              </a:rPr>
              <a:t>, entrano nel nuovo regime di riporto illimitato nel tempo</a:t>
            </a:r>
          </a:p>
        </p:txBody>
      </p:sp>
      <p:sp>
        <p:nvSpPr>
          <p:cNvPr id="10" name="Titolo 1">
            <a:extLst>
              <a:ext uri="{FF2B5EF4-FFF2-40B4-BE49-F238E27FC236}">
                <a16:creationId xmlns:a16="http://schemas.microsoft.com/office/drawing/2014/main" id="{20CB3A8D-5DA2-6949-A6E3-4AFABEB2ACD2}"/>
              </a:ext>
            </a:extLst>
          </p:cNvPr>
          <p:cNvSpPr txBox="1">
            <a:spLocks/>
          </p:cNvSpPr>
          <p:nvPr/>
        </p:nvSpPr>
        <p:spPr bwMode="auto">
          <a:xfrm>
            <a:off x="251520" y="274638"/>
            <a:ext cx="5544616"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it-IT" sz="2000" b="0" i="0" u="none" strike="noStrike" kern="1200" cap="none" spc="0" normalizeH="0" baseline="0" noProof="0" dirty="0">
                <a:ln>
                  <a:noFill/>
                </a:ln>
                <a:solidFill>
                  <a:srgbClr val="002060"/>
                </a:solidFill>
                <a:effectLst/>
                <a:uLnTx/>
                <a:uFillTx/>
                <a:ea typeface="+mj-ea"/>
              </a:rPr>
              <a:t>Modifiche al regime di contabilità semplificata</a:t>
            </a:r>
          </a:p>
        </p:txBody>
      </p:sp>
    </p:spTree>
    <p:extLst>
      <p:ext uri="{BB962C8B-B14F-4D97-AF65-F5344CB8AC3E}">
        <p14:creationId xmlns:p14="http://schemas.microsoft.com/office/powerpoint/2010/main" val="318050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4" name="Text Box 9"/>
          <p:cNvSpPr txBox="1">
            <a:spLocks noChangeArrowheads="1"/>
          </p:cNvSpPr>
          <p:nvPr/>
        </p:nvSpPr>
        <p:spPr bwMode="auto">
          <a:xfrm>
            <a:off x="179512" y="188640"/>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2132856"/>
            <a:ext cx="8064895" cy="79208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Il contribuente potrebbe comunque presentare dichiarazione integrativa recependo soltanto i rilievi che condivide con l’Ufficio</a:t>
            </a:r>
          </a:p>
        </p:txBody>
      </p:sp>
      <p:sp>
        <p:nvSpPr>
          <p:cNvPr id="11" name="Rectangle 5">
            <a:extLst>
              <a:ext uri="{FF2B5EF4-FFF2-40B4-BE49-F238E27FC236}">
                <a16:creationId xmlns:a16="http://schemas.microsoft.com/office/drawing/2014/main" id="{B5B227BC-137A-4E4F-99A0-E369D160296F}"/>
              </a:ext>
            </a:extLst>
          </p:cNvPr>
          <p:cNvSpPr>
            <a:spLocks noChangeArrowheads="1"/>
          </p:cNvSpPr>
          <p:nvPr/>
        </p:nvSpPr>
        <p:spPr bwMode="auto">
          <a:xfrm>
            <a:off x="899593" y="3212976"/>
            <a:ext cx="8064895" cy="79208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Ciò avverrebbe al di fuori della norma agevolativa e richiederebbe il versamento di imposte, sanzioni ridotte a 1/5 del minimo e interessi </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4293096"/>
            <a:ext cx="8064895" cy="79208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60"/>
              </a:lnSpc>
              <a:defRPr/>
            </a:pPr>
            <a:r>
              <a:rPr lang="it-IT" dirty="0">
                <a:solidFill>
                  <a:schemeClr val="bg1"/>
                </a:solidFill>
              </a:rPr>
              <a:t>In tal caso il contribuente potrebbe scegliere i rilievi da regolarizzare ed intraprendere il contenzioso per quelli non condivisi </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450912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234888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14" name="Callout con freccia destra 13">
            <a:extLst>
              <a:ext uri="{FF2B5EF4-FFF2-40B4-BE49-F238E27FC236}">
                <a16:creationId xmlns:a16="http://schemas.microsoft.com/office/drawing/2014/main" id="{24BBEDD7-66F6-CD47-A1E6-8747E87948E5}"/>
              </a:ext>
            </a:extLst>
          </p:cNvPr>
          <p:cNvSpPr/>
          <p:nvPr/>
        </p:nvSpPr>
        <p:spPr>
          <a:xfrm>
            <a:off x="179512" y="335699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3275856" y="980728"/>
            <a:ext cx="3312368" cy="1097177"/>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Dichiarazione integrativa e ravvedimento operoso</a:t>
            </a:r>
          </a:p>
        </p:txBody>
      </p:sp>
      <p:sp>
        <p:nvSpPr>
          <p:cNvPr id="15" name="Cornice 14"/>
          <p:cNvSpPr/>
          <p:nvPr/>
        </p:nvSpPr>
        <p:spPr>
          <a:xfrm>
            <a:off x="7092280" y="116632"/>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Arial" pitchFamily="34" charset="0"/>
                <a:cs typeface="Arial" pitchFamily="34" charset="0"/>
              </a:rPr>
              <a:t>Art. 1 Dl. 119/2018</a:t>
            </a:r>
          </a:p>
        </p:txBody>
      </p:sp>
      <p:sp>
        <p:nvSpPr>
          <p:cNvPr id="12" name="Rectangle 5">
            <a:extLst>
              <a:ext uri="{FF2B5EF4-FFF2-40B4-BE49-F238E27FC236}">
                <a16:creationId xmlns:a16="http://schemas.microsoft.com/office/drawing/2014/main" id="{6B4F7B53-2A43-E944-A0D3-8516E8DD955C}"/>
              </a:ext>
            </a:extLst>
          </p:cNvPr>
          <p:cNvSpPr>
            <a:spLocks noChangeArrowheads="1"/>
          </p:cNvSpPr>
          <p:nvPr/>
        </p:nvSpPr>
        <p:spPr bwMode="auto">
          <a:xfrm>
            <a:off x="899593" y="5373216"/>
            <a:ext cx="8064895" cy="79208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60"/>
              </a:lnSpc>
              <a:defRPr/>
            </a:pPr>
            <a:r>
              <a:rPr lang="it-IT" dirty="0">
                <a:sym typeface="Wingdings" pitchFamily="2" charset="2"/>
              </a:rPr>
              <a:t>Altri benefici sarebbero la possibilità di utilizzare le perdite pregresse, nonché quello di poter utilizzare eventuali crediti in compensazione</a:t>
            </a:r>
          </a:p>
        </p:txBody>
      </p:sp>
      <p:sp>
        <p:nvSpPr>
          <p:cNvPr id="16" name="Callout con freccia destra 15">
            <a:extLst>
              <a:ext uri="{FF2B5EF4-FFF2-40B4-BE49-F238E27FC236}">
                <a16:creationId xmlns:a16="http://schemas.microsoft.com/office/drawing/2014/main" id="{F255CB6F-AA83-AE41-9387-E283699BD305}"/>
              </a:ext>
            </a:extLst>
          </p:cNvPr>
          <p:cNvSpPr/>
          <p:nvPr/>
        </p:nvSpPr>
        <p:spPr>
          <a:xfrm>
            <a:off x="179512" y="551723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rgbClr val="FF0000"/>
              </a:solidFill>
            </a:endParaRPr>
          </a:p>
        </p:txBody>
      </p:sp>
    </p:spTree>
    <p:extLst>
      <p:ext uri="{BB962C8B-B14F-4D97-AF65-F5344CB8AC3E}">
        <p14:creationId xmlns:p14="http://schemas.microsoft.com/office/powerpoint/2010/main" val="38394158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107504" y="346646"/>
            <a:ext cx="6984776"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Estromissione agevolata immobile dell’impresa individuale</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5" name="Rettangolo 4">
            <a:extLst>
              <a:ext uri="{FF2B5EF4-FFF2-40B4-BE49-F238E27FC236}">
                <a16:creationId xmlns:a16="http://schemas.microsoft.com/office/drawing/2014/main" id="{A618D5A1-41E6-634D-A2A6-1FB064109E0F}"/>
              </a:ext>
            </a:extLst>
          </p:cNvPr>
          <p:cNvSpPr/>
          <p:nvPr/>
        </p:nvSpPr>
        <p:spPr>
          <a:xfrm>
            <a:off x="395536" y="5186412"/>
            <a:ext cx="8316416" cy="906884"/>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rgbClr val="002060"/>
                </a:solidFill>
                <a:latin typeface="Arial"/>
                <a:cs typeface="Arial"/>
              </a:rPr>
              <a:t>Su opzione è consentito assumere, in luogo del valore normale, il valore catastale del fabbricato ex art. 52, comma 4 del </a:t>
            </a:r>
            <a:r>
              <a:rPr lang="it-IT" sz="2000" dirty="0" err="1">
                <a:solidFill>
                  <a:srgbClr val="002060"/>
                </a:solidFill>
                <a:latin typeface="Arial"/>
                <a:cs typeface="Arial"/>
              </a:rPr>
              <a:t>Dpr</a:t>
            </a:r>
            <a:r>
              <a:rPr lang="it-IT" sz="2000" dirty="0">
                <a:solidFill>
                  <a:srgbClr val="002060"/>
                </a:solidFill>
                <a:latin typeface="Arial"/>
                <a:cs typeface="Arial"/>
              </a:rPr>
              <a:t> n. 131/86 </a:t>
            </a:r>
          </a:p>
        </p:txBody>
      </p:sp>
      <p:sp>
        <p:nvSpPr>
          <p:cNvPr id="11" name="Rettangolo 10">
            <a:extLst>
              <a:ext uri="{FF2B5EF4-FFF2-40B4-BE49-F238E27FC236}">
                <a16:creationId xmlns:a16="http://schemas.microsoft.com/office/drawing/2014/main" id="{B407CA40-A5DD-8F41-B7FF-539FB220FD5E}"/>
              </a:ext>
            </a:extLst>
          </p:cNvPr>
          <p:cNvSpPr/>
          <p:nvPr/>
        </p:nvSpPr>
        <p:spPr>
          <a:xfrm>
            <a:off x="395536" y="2666132"/>
            <a:ext cx="8316416" cy="10509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chemeClr val="bg1"/>
                </a:solidFill>
                <a:latin typeface="Arial"/>
                <a:cs typeface="Arial"/>
              </a:rPr>
              <a:t>E’ consentito estromettere dalla loro sfera imprenditoriale i fabbricati strumentali (per natura o per destinazione) dietro versamento di una imposta sostitutiva sulla plusvalenza pari all’8%</a:t>
            </a:r>
          </a:p>
        </p:txBody>
      </p:sp>
      <p:sp>
        <p:nvSpPr>
          <p:cNvPr id="12" name="Rettangolo 11">
            <a:extLst>
              <a:ext uri="{FF2B5EF4-FFF2-40B4-BE49-F238E27FC236}">
                <a16:creationId xmlns:a16="http://schemas.microsoft.com/office/drawing/2014/main" id="{F91B0C60-B5B1-0740-B3E5-4EA070FD7C03}"/>
              </a:ext>
            </a:extLst>
          </p:cNvPr>
          <p:cNvSpPr/>
          <p:nvPr/>
        </p:nvSpPr>
        <p:spPr>
          <a:xfrm>
            <a:off x="395536" y="3962276"/>
            <a:ext cx="8316416" cy="906884"/>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chemeClr val="bg1"/>
                </a:solidFill>
                <a:latin typeface="Arial"/>
                <a:cs typeface="Arial"/>
              </a:rPr>
              <a:t>La plusvalenza è pari alla differenza tra il valore normale del bene ed il suo costo storico al netto degli ammortamenti dedotti sino al 31/12/2018 </a:t>
            </a:r>
          </a:p>
        </p:txBody>
      </p:sp>
      <p:sp>
        <p:nvSpPr>
          <p:cNvPr id="13" name="Rettangolo 12">
            <a:extLst>
              <a:ext uri="{FF2B5EF4-FFF2-40B4-BE49-F238E27FC236}">
                <a16:creationId xmlns:a16="http://schemas.microsoft.com/office/drawing/2014/main" id="{2000B284-49D9-CD49-BEAE-90D3E14C1924}"/>
              </a:ext>
            </a:extLst>
          </p:cNvPr>
          <p:cNvSpPr/>
          <p:nvPr/>
        </p:nvSpPr>
        <p:spPr>
          <a:xfrm>
            <a:off x="395536" y="1696276"/>
            <a:ext cx="3888432" cy="724612"/>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atin typeface="Arial"/>
                <a:cs typeface="Arial"/>
              </a:rPr>
              <a:t>Per i titolari di reddito d’impresa in attività all’01/</a:t>
            </a:r>
            <a:r>
              <a:rPr lang="it-IT" dirty="0" err="1">
                <a:latin typeface="Arial"/>
                <a:cs typeface="Arial"/>
              </a:rPr>
              <a:t>01</a:t>
            </a:r>
            <a:r>
              <a:rPr lang="it-IT" dirty="0">
                <a:latin typeface="Arial"/>
                <a:cs typeface="Arial"/>
              </a:rPr>
              <a:t>/2019</a:t>
            </a:r>
          </a:p>
        </p:txBody>
      </p:sp>
      <p:sp>
        <p:nvSpPr>
          <p:cNvPr id="7" name="Cornice 6"/>
          <p:cNvSpPr/>
          <p:nvPr/>
        </p:nvSpPr>
        <p:spPr>
          <a:xfrm>
            <a:off x="7020272" y="188640"/>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comma 66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459115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20CB3A8D-5DA2-6949-A6E3-4AFABEB2ACD2}"/>
              </a:ext>
            </a:extLst>
          </p:cNvPr>
          <p:cNvSpPr txBox="1">
            <a:spLocks/>
          </p:cNvSpPr>
          <p:nvPr/>
        </p:nvSpPr>
        <p:spPr bwMode="auto">
          <a:xfrm>
            <a:off x="107504" y="346646"/>
            <a:ext cx="6840760" cy="346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it-IT" dirty="0">
                <a:solidFill>
                  <a:srgbClr val="002060"/>
                </a:solidFill>
                <a:ea typeface="+mj-ea"/>
              </a:rPr>
              <a:t>Estromissione agevolata immobile dell’impresa individuale</a:t>
            </a:r>
            <a:endParaRPr kumimoji="0" lang="it-IT" sz="2000" b="0" i="0" u="none" strike="noStrike" kern="1200" cap="none" spc="0" normalizeH="0" baseline="0" noProof="0" dirty="0">
              <a:ln>
                <a:noFill/>
              </a:ln>
              <a:solidFill>
                <a:srgbClr val="002060"/>
              </a:solidFill>
              <a:effectLst/>
              <a:uLnTx/>
              <a:uFillTx/>
              <a:ea typeface="+mj-ea"/>
            </a:endParaRPr>
          </a:p>
        </p:txBody>
      </p:sp>
      <p:sp>
        <p:nvSpPr>
          <p:cNvPr id="5" name="Rettangolo 4">
            <a:extLst>
              <a:ext uri="{FF2B5EF4-FFF2-40B4-BE49-F238E27FC236}">
                <a16:creationId xmlns:a16="http://schemas.microsoft.com/office/drawing/2014/main" id="{A618D5A1-41E6-634D-A2A6-1FB064109E0F}"/>
              </a:ext>
            </a:extLst>
          </p:cNvPr>
          <p:cNvSpPr/>
          <p:nvPr/>
        </p:nvSpPr>
        <p:spPr>
          <a:xfrm>
            <a:off x="323529" y="5258420"/>
            <a:ext cx="8568952" cy="906884"/>
          </a:xfrm>
          <a:prstGeom prst="rect">
            <a:avLst/>
          </a:prstGeom>
          <a:solidFill>
            <a:srgbClr val="FFC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1900" dirty="0">
                <a:solidFill>
                  <a:srgbClr val="002060"/>
                </a:solidFill>
                <a:latin typeface="Arial"/>
                <a:cs typeface="Arial"/>
              </a:rPr>
              <a:t>L’opzione dovrà essere fatta entro il 31/05/2019 e l’imposta dovrà essere versata per il 60% entro il 30/11/2019 e per il 40% entro il 16/06/2020  </a:t>
            </a:r>
          </a:p>
        </p:txBody>
      </p:sp>
      <p:sp>
        <p:nvSpPr>
          <p:cNvPr id="11" name="Rettangolo 10">
            <a:extLst>
              <a:ext uri="{FF2B5EF4-FFF2-40B4-BE49-F238E27FC236}">
                <a16:creationId xmlns:a16="http://schemas.microsoft.com/office/drawing/2014/main" id="{B407CA40-A5DD-8F41-B7FF-539FB220FD5E}"/>
              </a:ext>
            </a:extLst>
          </p:cNvPr>
          <p:cNvSpPr/>
          <p:nvPr/>
        </p:nvSpPr>
        <p:spPr>
          <a:xfrm>
            <a:off x="323529" y="2954164"/>
            <a:ext cx="8568952" cy="792088"/>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1900" dirty="0">
                <a:solidFill>
                  <a:schemeClr val="bg1"/>
                </a:solidFill>
                <a:latin typeface="Arial"/>
                <a:cs typeface="Arial"/>
              </a:rPr>
              <a:t>Ai fini Iva l’operazione è normalmente fuori campo Iva ovvero esente ex art. 10 </a:t>
            </a:r>
            <a:r>
              <a:rPr lang="it-IT" sz="1900" dirty="0" err="1">
                <a:solidFill>
                  <a:schemeClr val="bg1"/>
                </a:solidFill>
                <a:latin typeface="Arial"/>
                <a:cs typeface="Arial"/>
              </a:rPr>
              <a:t>Dpr</a:t>
            </a:r>
            <a:r>
              <a:rPr lang="it-IT" sz="1900" dirty="0">
                <a:solidFill>
                  <a:schemeClr val="bg1"/>
                </a:solidFill>
                <a:latin typeface="Arial"/>
                <a:cs typeface="Arial"/>
              </a:rPr>
              <a:t> 633/72 e non concorre a formare il pro-rata di detrazione</a:t>
            </a:r>
          </a:p>
        </p:txBody>
      </p:sp>
      <p:sp>
        <p:nvSpPr>
          <p:cNvPr id="12" name="Rettangolo 11">
            <a:extLst>
              <a:ext uri="{FF2B5EF4-FFF2-40B4-BE49-F238E27FC236}">
                <a16:creationId xmlns:a16="http://schemas.microsoft.com/office/drawing/2014/main" id="{F91B0C60-B5B1-0740-B3E5-4EA070FD7C03}"/>
              </a:ext>
            </a:extLst>
          </p:cNvPr>
          <p:cNvSpPr/>
          <p:nvPr/>
        </p:nvSpPr>
        <p:spPr>
          <a:xfrm>
            <a:off x="323529" y="4106292"/>
            <a:ext cx="8568952" cy="792088"/>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1900" dirty="0">
                <a:solidFill>
                  <a:schemeClr val="bg1"/>
                </a:solidFill>
                <a:latin typeface="Arial"/>
                <a:cs typeface="Arial"/>
              </a:rPr>
              <a:t>La Circ. 26/E/2016 ha confermato che l’operazione è consentita pur se non emerge alcuna plusvalenza e il contribuente non versa alcuna imposta </a:t>
            </a:r>
          </a:p>
        </p:txBody>
      </p:sp>
      <p:sp>
        <p:nvSpPr>
          <p:cNvPr id="13" name="Rettangolo 12">
            <a:extLst>
              <a:ext uri="{FF2B5EF4-FFF2-40B4-BE49-F238E27FC236}">
                <a16:creationId xmlns:a16="http://schemas.microsoft.com/office/drawing/2014/main" id="{2000B284-49D9-CD49-BEAE-90D3E14C1924}"/>
              </a:ext>
            </a:extLst>
          </p:cNvPr>
          <p:cNvSpPr/>
          <p:nvPr/>
        </p:nvSpPr>
        <p:spPr>
          <a:xfrm>
            <a:off x="323528" y="1730028"/>
            <a:ext cx="8532378" cy="864096"/>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900" dirty="0">
                <a:latin typeface="Arial"/>
                <a:cs typeface="Arial"/>
              </a:rPr>
              <a:t>L’estromissione non comporta oneri in tema di imposte di registro, ipotecaria e catastale in quanto non si è in presenza di un atto traslativo</a:t>
            </a:r>
          </a:p>
        </p:txBody>
      </p:sp>
      <p:sp>
        <p:nvSpPr>
          <p:cNvPr id="7" name="Cornice 6"/>
          <p:cNvSpPr/>
          <p:nvPr/>
        </p:nvSpPr>
        <p:spPr>
          <a:xfrm>
            <a:off x="7020272" y="188640"/>
            <a:ext cx="1944216" cy="576064"/>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1, comma 66 </a:t>
            </a:r>
            <a:r>
              <a:rPr lang="en-US" sz="1400" b="1" dirty="0" err="1">
                <a:solidFill>
                  <a:schemeClr val="accent3"/>
                </a:solidFill>
                <a:latin typeface="Arial" pitchFamily="34" charset="0"/>
                <a:cs typeface="Arial" pitchFamily="34" charset="0"/>
              </a:rPr>
              <a:t>Legge</a:t>
            </a:r>
            <a:r>
              <a:rPr lang="en-US" sz="1400" b="1" dirty="0">
                <a:solidFill>
                  <a:schemeClr val="accent3"/>
                </a:solidFill>
                <a:latin typeface="Arial" pitchFamily="34" charset="0"/>
                <a:cs typeface="Arial" pitchFamily="34" charset="0"/>
              </a:rPr>
              <a:t> n. 145/2018</a:t>
            </a:r>
          </a:p>
        </p:txBody>
      </p:sp>
    </p:spTree>
    <p:extLst>
      <p:ext uri="{BB962C8B-B14F-4D97-AF65-F5344CB8AC3E}">
        <p14:creationId xmlns:p14="http://schemas.microsoft.com/office/powerpoint/2010/main" val="459115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8" name="Rectangle 8"/>
          <p:cNvSpPr>
            <a:spLocks noChangeArrowheads="1"/>
          </p:cNvSpPr>
          <p:nvPr/>
        </p:nvSpPr>
        <p:spPr bwMode="auto">
          <a:xfrm>
            <a:off x="1259632" y="3140968"/>
            <a:ext cx="6653727" cy="935732"/>
          </a:xfrm>
          <a:prstGeom prst="rect">
            <a:avLst/>
          </a:prstGeom>
          <a:solidFill>
            <a:srgbClr val="0070C0"/>
          </a:solidFill>
          <a:ln w="9525">
            <a:solidFill>
              <a:schemeClr val="tx1"/>
            </a:solidFill>
            <a:miter lim="800000"/>
            <a:headEnd/>
            <a:tailEnd/>
          </a:ln>
          <a:effectLst/>
        </p:spPr>
        <p:txBody>
          <a:bodyPr wrap="none" lIns="91422" tIns="45711" rIns="91422" bIns="45711" anchor="ctr"/>
          <a:lstStyle/>
          <a:p>
            <a:pPr algn="ctr">
              <a:defRPr/>
            </a:pPr>
            <a:r>
              <a:rPr lang="it-IT" sz="2800" dirty="0">
                <a:solidFill>
                  <a:schemeClr val="bg1"/>
                </a:solidFill>
              </a:rPr>
              <a:t>Grazie e arrivederci</a:t>
            </a:r>
          </a:p>
        </p:txBody>
      </p:sp>
    </p:spTree>
    <p:extLst>
      <p:ext uri="{BB962C8B-B14F-4D97-AF65-F5344CB8AC3E}">
        <p14:creationId xmlns:p14="http://schemas.microsoft.com/office/powerpoint/2010/main" val="369021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99592" y="3119264"/>
            <a:ext cx="8064895" cy="936104"/>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600"/>
              </a:lnSpc>
              <a:defRPr/>
            </a:pPr>
            <a:r>
              <a:rPr lang="it-IT" dirty="0">
                <a:sym typeface="Wingdings" pitchFamily="2" charset="2"/>
              </a:rPr>
              <a:t>La definizione si intenderà perfezionata con il pagamento delle somme dovute </a:t>
            </a:r>
            <a:r>
              <a:rPr lang="it-IT" u="sng" dirty="0">
                <a:sym typeface="Wingdings" pitchFamily="2" charset="2"/>
              </a:rPr>
              <a:t>entro il termine per proporre il ricorso</a:t>
            </a:r>
          </a:p>
        </p:txBody>
      </p:sp>
      <p:sp>
        <p:nvSpPr>
          <p:cNvPr id="86024" name="Text Box 9"/>
          <p:cNvSpPr txBox="1">
            <a:spLocks noChangeArrowheads="1"/>
          </p:cNvSpPr>
          <p:nvPr/>
        </p:nvSpPr>
        <p:spPr bwMode="auto">
          <a:xfrm>
            <a:off x="251520" y="116632"/>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4199384"/>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600"/>
              </a:lnSpc>
              <a:defRPr/>
            </a:pPr>
            <a:r>
              <a:rPr lang="it-IT" dirty="0">
                <a:solidFill>
                  <a:schemeClr val="bg1"/>
                </a:solidFill>
              </a:rPr>
              <a:t>Le somme dovute (le sole maggiori imposte) dovranno essere pagate in unica soluzione o in un massimo di 20 rate trimestrali</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2039144"/>
            <a:ext cx="8064895"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600"/>
              </a:lnSpc>
              <a:defRPr/>
            </a:pPr>
            <a:r>
              <a:rPr lang="it-IT" dirty="0">
                <a:solidFill>
                  <a:schemeClr val="bg1"/>
                </a:solidFill>
              </a:rPr>
              <a:t>Gli avvisi di accertamento, rettifica e liquidazione notificati entro il 24/10/2018 con esclusione delle sanzioni e degli interessi </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225516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333528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434340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3275856" y="1052736"/>
            <a:ext cx="3312368" cy="914400"/>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Possono essere definiti</a:t>
            </a:r>
          </a:p>
        </p:txBody>
      </p:sp>
      <p:sp>
        <p:nvSpPr>
          <p:cNvPr id="11" name="Cornice 10"/>
          <p:cNvSpPr/>
          <p:nvPr/>
        </p:nvSpPr>
        <p:spPr>
          <a:xfrm>
            <a:off x="7092280" y="116632"/>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2 Dl. 119/2018</a:t>
            </a:r>
          </a:p>
        </p:txBody>
      </p:sp>
      <p:sp>
        <p:nvSpPr>
          <p:cNvPr id="14" name="Rectangle 5">
            <a:extLst>
              <a:ext uri="{FF2B5EF4-FFF2-40B4-BE49-F238E27FC236}">
                <a16:creationId xmlns:a16="http://schemas.microsoft.com/office/drawing/2014/main" id="{0BE8F216-6425-6C4A-BBF5-CD60ECC61DD5}"/>
              </a:ext>
            </a:extLst>
          </p:cNvPr>
          <p:cNvSpPr>
            <a:spLocks noChangeArrowheads="1"/>
          </p:cNvSpPr>
          <p:nvPr/>
        </p:nvSpPr>
        <p:spPr bwMode="auto">
          <a:xfrm>
            <a:off x="899592" y="5351512"/>
            <a:ext cx="8064895"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600"/>
              </a:lnSpc>
              <a:defRPr/>
            </a:pPr>
            <a:r>
              <a:rPr lang="it-IT" dirty="0">
                <a:sym typeface="Wingdings" pitchFamily="2" charset="2"/>
              </a:rPr>
              <a:t>Ad oggi sono ancora definibili soltanto gli avvisi di accertamento per i quali è stata presentata, entro il 24/10/2018, istanza di accertamento con adesione con proroga di 90 giorni dei termini per ricorrere </a:t>
            </a:r>
          </a:p>
        </p:txBody>
      </p:sp>
      <p:sp>
        <p:nvSpPr>
          <p:cNvPr id="15" name="Callout con freccia destra 14">
            <a:extLst>
              <a:ext uri="{FF2B5EF4-FFF2-40B4-BE49-F238E27FC236}">
                <a16:creationId xmlns:a16="http://schemas.microsoft.com/office/drawing/2014/main" id="{F117473D-5155-2A4F-89EB-84E27562E2A8}"/>
              </a:ext>
            </a:extLst>
          </p:cNvPr>
          <p:cNvSpPr/>
          <p:nvPr/>
        </p:nvSpPr>
        <p:spPr>
          <a:xfrm>
            <a:off x="179512" y="556753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it-IT" b="1" dirty="0">
              <a:solidFill>
                <a:srgbClr val="FF0000"/>
              </a:solidFill>
            </a:endParaRPr>
          </a:p>
        </p:txBody>
      </p:sp>
    </p:spTree>
    <p:extLst>
      <p:ext uri="{BB962C8B-B14F-4D97-AF65-F5344CB8AC3E}">
        <p14:creationId xmlns:p14="http://schemas.microsoft.com/office/powerpoint/2010/main" val="233166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99592" y="3068960"/>
            <a:ext cx="8064895" cy="792088"/>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La dichiarazione di rottamazione dovrà essere inviata all’Esattoria </a:t>
            </a:r>
            <a:r>
              <a:rPr lang="it-IT" u="sng" dirty="0">
                <a:sym typeface="Wingdings" pitchFamily="2" charset="2"/>
              </a:rPr>
              <a:t>entro il 30/04/2019</a:t>
            </a:r>
            <a:r>
              <a:rPr lang="it-IT" dirty="0">
                <a:sym typeface="Wingdings" pitchFamily="2" charset="2"/>
              </a:rPr>
              <a:t> e il pagamento dovrà avvenire entro il 31/07/2019  </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99592" y="4005064"/>
            <a:ext cx="8064895" cy="1080120"/>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Il contribuente potrà scegliere di pagare ratealmente in un massimo di 18 rate entro la fine dei mesi di luglio, novembre, febbraio e maggio, sarà tollerato un ritardo massimo di 5 giorni nei versamenti delle rate </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99592" y="2039144"/>
            <a:ext cx="8064895" cy="885800"/>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I ruoli esattoriali affidati all’Esattoria tra il 2000 e il 2017 mediante il pagamento delle sole imposte escludendo le sanzioni e gli interessi</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2204864"/>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321297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4293096"/>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771800" y="1196752"/>
            <a:ext cx="3312368" cy="79208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Possono essere definiti</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899592" y="5229200"/>
            <a:ext cx="8064895"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Non sussistono preclusioni all’accesso al beneficio nei confronti di chi ha prodotto istanza per le due precedenti edizioni della rottamazione ma non ha onorato i relativi versamenti dovuti</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551723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Tree>
    <p:extLst>
      <p:ext uri="{BB962C8B-B14F-4D97-AF65-F5344CB8AC3E}">
        <p14:creationId xmlns:p14="http://schemas.microsoft.com/office/powerpoint/2010/main" val="59954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27584" y="3212976"/>
            <a:ext cx="8136904" cy="1008112"/>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Le istanze per il saldo e stralcio </a:t>
            </a:r>
            <a:r>
              <a:rPr lang="it-IT" u="sng" dirty="0">
                <a:sym typeface="Wingdings" pitchFamily="2" charset="2"/>
              </a:rPr>
              <a:t>prodotte da persone fisiche</a:t>
            </a:r>
            <a:r>
              <a:rPr lang="it-IT" dirty="0">
                <a:sym typeface="Wingdings" pitchFamily="2" charset="2"/>
              </a:rPr>
              <a:t> che non verranno ritenute meritevoli di accoglimento saranno automaticamente considerate valide per la rottamazione ter con diluizione in 17 rate  </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27584" y="4365104"/>
            <a:ext cx="8136904" cy="79208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In assenza di esplicita scelta del contribuente per la modalità di versamento, l’importo dovuto verrà distribuito in 18 rate</a:t>
            </a:r>
          </a:p>
        </p:txBody>
      </p:sp>
      <p:sp>
        <p:nvSpPr>
          <p:cNvPr id="7" name="Rectangle 5">
            <a:extLst>
              <a:ext uri="{FF2B5EF4-FFF2-40B4-BE49-F238E27FC236}">
                <a16:creationId xmlns:a16="http://schemas.microsoft.com/office/drawing/2014/main" id="{B0A3B16C-7D28-4F43-B00E-D18CDA43C315}"/>
              </a:ext>
            </a:extLst>
          </p:cNvPr>
          <p:cNvSpPr>
            <a:spLocks noChangeArrowheads="1"/>
          </p:cNvSpPr>
          <p:nvPr/>
        </p:nvSpPr>
        <p:spPr bwMode="auto">
          <a:xfrm>
            <a:off x="827584" y="2132856"/>
            <a:ext cx="8136904" cy="936104"/>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La presentazione dell’istanza sospende le rate in scadenza dal giorno successivo e blocca l’avvio dell’eventuale attività esecutiva di competenza dell’Agenzia della riscossione </a:t>
            </a:r>
          </a:p>
        </p:txBody>
      </p:sp>
      <p:sp>
        <p:nvSpPr>
          <p:cNvPr id="2" name="Callout con freccia destra 1">
            <a:extLst>
              <a:ext uri="{FF2B5EF4-FFF2-40B4-BE49-F238E27FC236}">
                <a16:creationId xmlns:a16="http://schemas.microsoft.com/office/drawing/2014/main" id="{44C995C9-C9B2-1E44-82EE-F7F900458213}"/>
              </a:ext>
            </a:extLst>
          </p:cNvPr>
          <p:cNvSpPr/>
          <p:nvPr/>
        </p:nvSpPr>
        <p:spPr>
          <a:xfrm>
            <a:off x="179512" y="234888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342900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4509120"/>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771800" y="1196752"/>
            <a:ext cx="3312368" cy="79208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Rottamazione ter</a:t>
            </a: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
        <p:nvSpPr>
          <p:cNvPr id="11" name="Rectangle 5">
            <a:extLst>
              <a:ext uri="{FF2B5EF4-FFF2-40B4-BE49-F238E27FC236}">
                <a16:creationId xmlns:a16="http://schemas.microsoft.com/office/drawing/2014/main" id="{539CB3A1-D15C-9A44-9003-3C688A8C51A2}"/>
              </a:ext>
            </a:extLst>
          </p:cNvPr>
          <p:cNvSpPr>
            <a:spLocks noChangeArrowheads="1"/>
          </p:cNvSpPr>
          <p:nvPr/>
        </p:nvSpPr>
        <p:spPr bwMode="auto">
          <a:xfrm>
            <a:off x="827584" y="5301208"/>
            <a:ext cx="8136904" cy="1008112"/>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I contribuenti che non hanno completato i versamenti della rottamazione-bis sono ammessi alla rottamazione-ter con la penalizzazione che </a:t>
            </a:r>
            <a:r>
              <a:rPr lang="it-IT" u="sng" dirty="0">
                <a:sym typeface="Wingdings" pitchFamily="2" charset="2"/>
              </a:rPr>
              <a:t>il loro piano di rateazione si fermerà a 10 rate</a:t>
            </a:r>
            <a:r>
              <a:rPr lang="it-IT" dirty="0">
                <a:sym typeface="Wingdings" pitchFamily="2" charset="2"/>
              </a:rPr>
              <a:t>  </a:t>
            </a:r>
          </a:p>
        </p:txBody>
      </p:sp>
      <p:sp>
        <p:nvSpPr>
          <p:cNvPr id="14" name="Callout con freccia destra 13">
            <a:extLst>
              <a:ext uri="{FF2B5EF4-FFF2-40B4-BE49-F238E27FC236}">
                <a16:creationId xmlns:a16="http://schemas.microsoft.com/office/drawing/2014/main" id="{2F7AB152-C527-5A4C-A123-942A5C92DBFE}"/>
              </a:ext>
            </a:extLst>
          </p:cNvPr>
          <p:cNvSpPr/>
          <p:nvPr/>
        </p:nvSpPr>
        <p:spPr>
          <a:xfrm>
            <a:off x="179512" y="5517232"/>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Tree>
    <p:extLst>
      <p:ext uri="{BB962C8B-B14F-4D97-AF65-F5344CB8AC3E}">
        <p14:creationId xmlns:p14="http://schemas.microsoft.com/office/powerpoint/2010/main" val="3383277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827584" y="5085184"/>
            <a:ext cx="8136904" cy="1008112"/>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Risultano particolarmente convenienti le rottamazioni dei carichi di sole sanzioni che vengono sostanzialmente azzerati </a:t>
            </a:r>
          </a:p>
        </p:txBody>
      </p:sp>
      <p:sp>
        <p:nvSpPr>
          <p:cNvPr id="86024" name="Text Box 9"/>
          <p:cNvSpPr txBox="1">
            <a:spLocks noChangeArrowheads="1"/>
          </p:cNvSpPr>
          <p:nvPr/>
        </p:nvSpPr>
        <p:spPr bwMode="auto">
          <a:xfrm>
            <a:off x="323528" y="205697"/>
            <a:ext cx="5688632" cy="414991"/>
          </a:xfrm>
          <a:prstGeom prst="rect">
            <a:avLst/>
          </a:prstGeom>
          <a:noFill/>
          <a:ln w="9525">
            <a:noFill/>
            <a:miter lim="800000"/>
            <a:headEnd/>
            <a:tailEnd/>
          </a:ln>
        </p:spPr>
        <p:txBody>
          <a:bodyPr wrap="square" lIns="106180" tIns="53089" rIns="106180" bIns="53089" anchor="ctr">
            <a:spAutoFit/>
          </a:bodyPr>
          <a:lstStyle/>
          <a:p>
            <a:pPr algn="just" defTabSz="1062038"/>
            <a:r>
              <a:rPr lang="it-IT" dirty="0">
                <a:solidFill>
                  <a:srgbClr val="002060"/>
                </a:solidFill>
              </a:rPr>
              <a:t>I provvedimenti per la pace fiscale</a:t>
            </a:r>
          </a:p>
        </p:txBody>
      </p:sp>
      <p:sp>
        <p:nvSpPr>
          <p:cNvPr id="10" name="Rectangle 5">
            <a:extLst>
              <a:ext uri="{FF2B5EF4-FFF2-40B4-BE49-F238E27FC236}">
                <a16:creationId xmlns:a16="http://schemas.microsoft.com/office/drawing/2014/main" id="{DFD83B83-AEAB-5E4B-8BDE-C8C5031D15CE}"/>
              </a:ext>
            </a:extLst>
          </p:cNvPr>
          <p:cNvSpPr>
            <a:spLocks noChangeArrowheads="1"/>
          </p:cNvSpPr>
          <p:nvPr/>
        </p:nvSpPr>
        <p:spPr bwMode="auto">
          <a:xfrm>
            <a:off x="827584" y="3717032"/>
            <a:ext cx="8136904" cy="792088"/>
          </a:xfrm>
          <a:prstGeom prst="rect">
            <a:avLst/>
          </a:prstGeom>
          <a:solidFill>
            <a:srgbClr val="0070C0"/>
          </a:solidFill>
          <a:ln w="9525">
            <a:solidFill>
              <a:schemeClr val="tx1"/>
            </a:solidFill>
            <a:miter lim="800000"/>
            <a:headEnd/>
            <a:tailEnd/>
          </a:ln>
          <a:effectLst/>
        </p:spPr>
        <p:txBody>
          <a:bodyPr lIns="91422" tIns="45711" rIns="91422" bIns="45711" anchor="ctr"/>
          <a:lstStyle/>
          <a:p>
            <a:pPr algn="ctr">
              <a:lnSpc>
                <a:spcPts val="2400"/>
              </a:lnSpc>
              <a:defRPr/>
            </a:pPr>
            <a:r>
              <a:rPr lang="it-IT" dirty="0">
                <a:solidFill>
                  <a:schemeClr val="bg1"/>
                </a:solidFill>
              </a:rPr>
              <a:t>Non sono rottamabili i carichi direttamente riscossi dai Comuni o dai soggetti privati da loro incaricati  </a:t>
            </a:r>
          </a:p>
        </p:txBody>
      </p:sp>
      <p:sp>
        <p:nvSpPr>
          <p:cNvPr id="12" name="Callout con freccia destra 11">
            <a:extLst>
              <a:ext uri="{FF2B5EF4-FFF2-40B4-BE49-F238E27FC236}">
                <a16:creationId xmlns:a16="http://schemas.microsoft.com/office/drawing/2014/main" id="{BDE4A5A4-08C1-5743-B052-1CB059D550EF}"/>
              </a:ext>
            </a:extLst>
          </p:cNvPr>
          <p:cNvSpPr/>
          <p:nvPr/>
        </p:nvSpPr>
        <p:spPr>
          <a:xfrm>
            <a:off x="179512" y="530120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3" name="Callout con freccia destra 12">
            <a:extLst>
              <a:ext uri="{FF2B5EF4-FFF2-40B4-BE49-F238E27FC236}">
                <a16:creationId xmlns:a16="http://schemas.microsoft.com/office/drawing/2014/main" id="{15B625F8-5DB1-5B42-894F-A18033FD1AC5}"/>
              </a:ext>
            </a:extLst>
          </p:cNvPr>
          <p:cNvSpPr/>
          <p:nvPr/>
        </p:nvSpPr>
        <p:spPr>
          <a:xfrm>
            <a:off x="179512" y="386104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3" name="Callout con freccia in giù 2">
            <a:extLst>
              <a:ext uri="{FF2B5EF4-FFF2-40B4-BE49-F238E27FC236}">
                <a16:creationId xmlns:a16="http://schemas.microsoft.com/office/drawing/2014/main" id="{8DC3444B-EE9B-2447-887E-473F007EAB37}"/>
              </a:ext>
            </a:extLst>
          </p:cNvPr>
          <p:cNvSpPr/>
          <p:nvPr/>
        </p:nvSpPr>
        <p:spPr>
          <a:xfrm>
            <a:off x="2771800" y="1196752"/>
            <a:ext cx="3312368" cy="79208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Arial" panose="020B0604020202020204" pitchFamily="34" charset="0"/>
                <a:cs typeface="Arial" panose="020B0604020202020204" pitchFamily="34" charset="0"/>
              </a:rPr>
              <a:t>Rottamazione ter</a:t>
            </a:r>
          </a:p>
        </p:txBody>
      </p:sp>
      <p:sp>
        <p:nvSpPr>
          <p:cNvPr id="11" name="Rectangle 5">
            <a:extLst>
              <a:ext uri="{FF2B5EF4-FFF2-40B4-BE49-F238E27FC236}">
                <a16:creationId xmlns:a16="http://schemas.microsoft.com/office/drawing/2014/main" id="{2026ECCA-21B9-0745-8255-BC0F6338CAEF}"/>
              </a:ext>
            </a:extLst>
          </p:cNvPr>
          <p:cNvSpPr>
            <a:spLocks noChangeArrowheads="1"/>
          </p:cNvSpPr>
          <p:nvPr/>
        </p:nvSpPr>
        <p:spPr bwMode="auto">
          <a:xfrm>
            <a:off x="827584" y="2132856"/>
            <a:ext cx="8136904" cy="1080120"/>
          </a:xfrm>
          <a:prstGeom prst="rect">
            <a:avLst/>
          </a:prstGeom>
          <a:solidFill>
            <a:schemeClr val="bg1">
              <a:lumMod val="85000"/>
            </a:schemeClr>
          </a:solidFill>
          <a:ln w="9525">
            <a:solidFill>
              <a:schemeClr val="tx1"/>
            </a:solidFill>
            <a:miter lim="800000"/>
            <a:headEnd/>
            <a:tailEnd/>
          </a:ln>
          <a:effectLst/>
        </p:spPr>
        <p:txBody>
          <a:bodyPr lIns="91422" tIns="45711" rIns="91422" bIns="45711" anchor="ctr"/>
          <a:lstStyle/>
          <a:p>
            <a:pPr algn="ctr">
              <a:lnSpc>
                <a:spcPts val="2400"/>
              </a:lnSpc>
              <a:defRPr/>
            </a:pPr>
            <a:r>
              <a:rPr lang="it-IT" dirty="0">
                <a:sym typeface="Wingdings" pitchFamily="2" charset="2"/>
              </a:rPr>
              <a:t>Eventuali rateizzazioni esattoriali in corso al momento della presentazione dell’istanza cesseranno e non potranno essere riaperte in caso di mancato completamento dei versamenti da rottamazione ter   </a:t>
            </a:r>
          </a:p>
        </p:txBody>
      </p:sp>
      <p:sp>
        <p:nvSpPr>
          <p:cNvPr id="14" name="Callout con freccia destra 13">
            <a:extLst>
              <a:ext uri="{FF2B5EF4-FFF2-40B4-BE49-F238E27FC236}">
                <a16:creationId xmlns:a16="http://schemas.microsoft.com/office/drawing/2014/main" id="{35FB0C79-69C2-BE4A-A98A-E0EBDBB320E1}"/>
              </a:ext>
            </a:extLst>
          </p:cNvPr>
          <p:cNvSpPr/>
          <p:nvPr/>
        </p:nvSpPr>
        <p:spPr>
          <a:xfrm>
            <a:off x="179512" y="2420888"/>
            <a:ext cx="576064" cy="576064"/>
          </a:xfrm>
          <a:prstGeom prst="righ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endParaRPr lang="it-IT" b="1" dirty="0">
              <a:solidFill>
                <a:srgbClr val="FF0000"/>
              </a:solidFill>
            </a:endParaRPr>
          </a:p>
        </p:txBody>
      </p:sp>
      <p:sp>
        <p:nvSpPr>
          <p:cNvPr id="15" name="Cornice 14"/>
          <p:cNvSpPr/>
          <p:nvPr/>
        </p:nvSpPr>
        <p:spPr>
          <a:xfrm>
            <a:off x="6804248" y="188640"/>
            <a:ext cx="1944216" cy="504056"/>
          </a:xfrm>
          <a:prstGeom prst="frame">
            <a:avLst/>
          </a:prstGeom>
          <a:solidFill>
            <a:schemeClr val="accent2">
              <a:lumMod val="60000"/>
              <a:lumOff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3"/>
                </a:solidFill>
                <a:latin typeface="Arial" pitchFamily="34" charset="0"/>
                <a:cs typeface="Arial" pitchFamily="34" charset="0"/>
              </a:rPr>
              <a:t>Art. 3 Dl. 119/2018</a:t>
            </a:r>
          </a:p>
        </p:txBody>
      </p:sp>
    </p:spTree>
    <p:extLst>
      <p:ext uri="{BB962C8B-B14F-4D97-AF65-F5344CB8AC3E}">
        <p14:creationId xmlns:p14="http://schemas.microsoft.com/office/powerpoint/2010/main" val="34601453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TITOLO&amp;quot;&quot;/&gt;&lt;property id=&quot;20307&quot; value=&quot;256&quot;/&gt;&lt;/object&gt;&lt;object type=&quot;3&quot; unique_id=&quot;10178&quot;&gt;&lt;property id=&quot;20148&quot; value=&quot;5&quot;/&gt;&lt;property id=&quot;20300&quot; value=&quot;Diapositiva 2 - &amp;quot;REGIME OPZIONALE &amp;quot;&quot;/&gt;&lt;property id=&quot;20307&quot; value=&quot;259&quot;/&gt;&lt;/object&gt;&lt;object type=&quot;3&quot; unique_id=&quot;10959&quot;&gt;&lt;property id=&quot;20148&quot; value=&quot;5&quot;/&gt;&lt;property id=&quot;20300&quot; value=&quot;Diapositiva 3 - &amp;quot;REGIME OPZIONALE &amp;quot;&quot;/&gt;&lt;property id=&quot;20307&quot; value=&quot;301&quot;/&gt;&lt;/object&gt;&lt;/object&gt;&lt;/object&gt;&lt;/database&gt;"/>
  <p:tag name="SECTOMILLISECCONVERTED" val="1"/>
</p:tagLst>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3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{5FE89168-7214-5544-A8DF-8058840546DE}tf10001120</Template>
  <TotalTime>6824</TotalTime>
  <Words>5100</Words>
  <Application>Microsoft Macintosh PowerPoint</Application>
  <PresentationFormat>Presentazione su schermo (4:3)</PresentationFormat>
  <Paragraphs>344</Paragraphs>
  <Slides>52</Slides>
  <Notes>22</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52</vt:i4>
      </vt:variant>
    </vt:vector>
  </HeadingPairs>
  <TitlesOfParts>
    <vt:vector size="58" baseType="lpstr">
      <vt:lpstr>Arial</vt:lpstr>
      <vt:lpstr>Calibri</vt:lpstr>
      <vt:lpstr>Gill Sans MT</vt:lpstr>
      <vt:lpstr>Wingdings</vt:lpstr>
      <vt:lpstr>Pacco</vt:lpstr>
      <vt:lpstr>3_Struttura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S&amp;P</dc:creator>
  <cp:lastModifiedBy>ernesto gatto</cp:lastModifiedBy>
  <cp:revision>4325</cp:revision>
  <dcterms:created xsi:type="dcterms:W3CDTF">2011-06-20T08:09:48Z</dcterms:created>
  <dcterms:modified xsi:type="dcterms:W3CDTF">2019-03-04T23:05:10Z</dcterms:modified>
</cp:coreProperties>
</file>