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42"/>
  </p:notesMasterIdLst>
  <p:handoutMasterIdLst>
    <p:handoutMasterId r:id="rId43"/>
  </p:handoutMasterIdLst>
  <p:sldIdLst>
    <p:sldId id="401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8" r:id="rId23"/>
    <p:sldId id="379" r:id="rId24"/>
    <p:sldId id="380" r:id="rId25"/>
    <p:sldId id="381" r:id="rId26"/>
    <p:sldId id="382" r:id="rId27"/>
    <p:sldId id="383" r:id="rId28"/>
    <p:sldId id="385" r:id="rId29"/>
    <p:sldId id="386" r:id="rId30"/>
    <p:sldId id="387" r:id="rId31"/>
    <p:sldId id="388" r:id="rId32"/>
    <p:sldId id="389" r:id="rId33"/>
    <p:sldId id="394" r:id="rId34"/>
    <p:sldId id="395" r:id="rId35"/>
    <p:sldId id="396" r:id="rId36"/>
    <p:sldId id="397" r:id="rId37"/>
    <p:sldId id="403" r:id="rId38"/>
    <p:sldId id="404" r:id="rId39"/>
    <p:sldId id="405" r:id="rId40"/>
    <p:sldId id="301" r:id="rId41"/>
  </p:sldIdLst>
  <p:sldSz cx="9144000" cy="6858000" type="screen4x3"/>
  <p:notesSz cx="6858000" cy="9144000"/>
  <p:custDataLst>
    <p:tags r:id="rId44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3939"/>
    <a:srgbClr val="014A99"/>
    <a:srgbClr val="336799"/>
    <a:srgbClr val="E54046"/>
    <a:srgbClr val="0D8B7B"/>
    <a:srgbClr val="336699"/>
    <a:srgbClr val="DE353A"/>
    <a:srgbClr val="006A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49A6A-5B36-49B0-82E8-ADEB55574FC3}" type="datetimeFigureOut">
              <a:rPr lang="it-IT" smtClean="0"/>
              <a:pPr/>
              <a:t>12/06/2017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C8BDF-FC9A-440C-A3B7-0A03646E9E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5083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3566B7-6B83-4689-A259-D0DFF54BF64E}" type="datetimeFigureOut">
              <a:rPr lang="it-IT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EA9C40A-7C3D-497B-8849-699C59527A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28746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D1861-98A4-4EB0-9E64-F665F5C79723}" type="slidenum">
              <a:rPr lang="it-IT" altLang="it-IT">
                <a:ea typeface="MS PGothic" pitchFamily="34" charset="-128"/>
              </a:rPr>
              <a:pPr/>
              <a:t>1</a:t>
            </a:fld>
            <a:endParaRPr lang="it-IT" altLang="it-IT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51203" name="Segnaposto numero diapositiva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B009F1B9-B256-496A-9306-FAA3593F67D0}" type="slidenum">
              <a:rPr lang="it-IT" sz="1200">
                <a:solidFill>
                  <a:srgbClr val="000000"/>
                </a:solidFill>
              </a:rPr>
              <a:pPr algn="r"/>
              <a:t>15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53251" name="Segnaposto numero diapositiva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29318024-90A6-49DC-9492-55B16F7F9DD4}" type="slidenum">
              <a:rPr lang="it-IT" sz="1200">
                <a:solidFill>
                  <a:srgbClr val="000000"/>
                </a:solidFill>
              </a:rPr>
              <a:pPr algn="r"/>
              <a:t>16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57347" name="Segnaposto numero diapositiva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FD61B3AD-7EC2-46FA-84CD-CAEC00317010}" type="slidenum">
              <a:rPr lang="it-IT" sz="1200">
                <a:solidFill>
                  <a:srgbClr val="000000"/>
                </a:solidFill>
              </a:rPr>
              <a:pPr algn="r"/>
              <a:t>17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61443" name="Segnaposto numero diapositiva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BE1E26DF-5FE8-4BEB-83DE-AAE5E4B6659E}" type="slidenum">
              <a:rPr lang="it-IT" sz="1200">
                <a:solidFill>
                  <a:srgbClr val="000000"/>
                </a:solidFill>
              </a:rPr>
              <a:pPr algn="r"/>
              <a:t>18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63491" name="Segnaposto numero diapositiva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0AD16-0591-461F-8550-EC374907EFC0}" type="slidenum">
              <a:rPr lang="it-IT" sz="1200">
                <a:solidFill>
                  <a:srgbClr val="000000"/>
                </a:solidFill>
              </a:rPr>
              <a:pPr algn="r"/>
              <a:t>19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63491" name="Segnaposto numero diapositiva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0AD16-0591-461F-8550-EC374907EFC0}" type="slidenum">
              <a:rPr lang="it-IT" sz="1200">
                <a:solidFill>
                  <a:srgbClr val="000000"/>
                </a:solidFill>
              </a:rPr>
              <a:pPr algn="r"/>
              <a:t>20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F1D56-B495-4644-9CEA-CE497FAB0BB3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861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47672-5251-4C0E-9040-CEF68D4B883F}" type="slidenum">
              <a:rPr lang="it-IT" altLang="it-IT">
                <a:solidFill>
                  <a:srgbClr val="000000"/>
                </a:solidFill>
                <a:ea typeface="MS PGothic" pitchFamily="34" charset="-128"/>
              </a:rPr>
              <a:pPr/>
              <a:t>23</a:t>
            </a:fld>
            <a:endParaRPr lang="it-IT" altLang="it-IT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403B8-C3A0-46DD-ADCB-38CF3385BE80}" type="slidenum">
              <a:rPr lang="it-IT" altLang="it-IT">
                <a:solidFill>
                  <a:srgbClr val="000000"/>
                </a:solidFill>
                <a:ea typeface="MS PGothic" pitchFamily="34" charset="-128"/>
              </a:rPr>
              <a:pPr/>
              <a:t>24</a:t>
            </a:fld>
            <a:endParaRPr lang="it-IT" altLang="it-IT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403B8-C3A0-46DD-ADCB-38CF3385BE80}" type="slidenum">
              <a:rPr lang="it-IT" altLang="it-IT">
                <a:solidFill>
                  <a:srgbClr val="000000"/>
                </a:solidFill>
                <a:ea typeface="MS PGothic" pitchFamily="34" charset="-128"/>
              </a:rPr>
              <a:pPr/>
              <a:t>25</a:t>
            </a:fld>
            <a:endParaRPr lang="it-IT" altLang="it-IT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D1861-98A4-4EB0-9E64-F665F5C79723}" type="slidenum">
              <a:rPr lang="it-IT" altLang="it-IT">
                <a:ea typeface="MS PGothic" pitchFamily="34" charset="-128"/>
              </a:rPr>
              <a:pPr/>
              <a:t>3</a:t>
            </a:fld>
            <a:endParaRPr lang="it-IT" altLang="it-IT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403B8-C3A0-46DD-ADCB-38CF3385BE80}" type="slidenum">
              <a:rPr lang="it-IT" altLang="it-IT">
                <a:solidFill>
                  <a:srgbClr val="000000"/>
                </a:solidFill>
                <a:ea typeface="MS PGothic" pitchFamily="34" charset="-128"/>
              </a:rPr>
              <a:pPr/>
              <a:t>26</a:t>
            </a:fld>
            <a:endParaRPr lang="it-IT" altLang="it-IT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403B8-C3A0-46DD-ADCB-38CF3385BE80}" type="slidenum">
              <a:rPr lang="it-IT" altLang="it-IT">
                <a:solidFill>
                  <a:srgbClr val="000000"/>
                </a:solidFill>
                <a:ea typeface="MS PGothic" pitchFamily="34" charset="-128"/>
              </a:rPr>
              <a:pPr/>
              <a:t>27</a:t>
            </a:fld>
            <a:endParaRPr lang="it-IT" altLang="it-IT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A5BE-28CC-3C46-832E-8FE03AE4CB23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4345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A5BE-28CC-3C46-832E-8FE03AE4CB23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4345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A5BE-28CC-3C46-832E-8FE03AE4CB23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4345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A5BE-28CC-3C46-832E-8FE03AE4CB23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4345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2B829-120B-415F-AF5E-47C1E9746237}" type="slidenum">
              <a:rPr lang="it-IT" altLang="it-IT">
                <a:solidFill>
                  <a:srgbClr val="000000"/>
                </a:solidFill>
                <a:ea typeface="MS PGothic" pitchFamily="34" charset="-128"/>
              </a:rPr>
              <a:pPr/>
              <a:t>35</a:t>
            </a:fld>
            <a:endParaRPr lang="it-IT" altLang="it-IT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2B829-120B-415F-AF5E-47C1E9746237}" type="slidenum">
              <a:rPr lang="it-IT" altLang="it-IT">
                <a:solidFill>
                  <a:srgbClr val="000000"/>
                </a:solidFill>
                <a:ea typeface="MS PGothic" pitchFamily="34" charset="-128"/>
              </a:rPr>
              <a:pPr/>
              <a:t>36</a:t>
            </a:fld>
            <a:endParaRPr lang="it-IT" altLang="it-IT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1C8A6-3BC7-46E6-96F3-A9EC78FC91D9}" type="slidenum">
              <a:rPr lang="it-IT" altLang="it-IT">
                <a:ea typeface="MS PGothic" pitchFamily="34" charset="-128"/>
              </a:rPr>
              <a:pPr/>
              <a:t>37</a:t>
            </a:fld>
            <a:endParaRPr lang="it-IT" altLang="it-IT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1C8A6-3BC7-46E6-96F3-A9EC78FC91D9}" type="slidenum">
              <a:rPr lang="it-IT" altLang="it-IT">
                <a:ea typeface="MS PGothic" pitchFamily="34" charset="-128"/>
              </a:rPr>
              <a:pPr/>
              <a:t>38</a:t>
            </a:fld>
            <a:endParaRPr lang="it-IT" altLang="it-IT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D1861-98A4-4EB0-9E64-F665F5C79723}" type="slidenum">
              <a:rPr lang="it-IT" altLang="it-IT">
                <a:ea typeface="MS PGothic" pitchFamily="34" charset="-128"/>
              </a:rPr>
              <a:pPr/>
              <a:t>4</a:t>
            </a:fld>
            <a:endParaRPr lang="it-IT" altLang="it-IT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1C8A6-3BC7-46E6-96F3-A9EC78FC91D9}" type="slidenum">
              <a:rPr lang="it-IT" altLang="it-IT">
                <a:ea typeface="MS PGothic" pitchFamily="34" charset="-128"/>
              </a:rPr>
              <a:pPr/>
              <a:t>39</a:t>
            </a:fld>
            <a:endParaRPr lang="it-IT" altLang="it-IT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254634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D1861-98A4-4EB0-9E64-F665F5C79723}" type="slidenum">
              <a:rPr lang="it-IT" altLang="it-IT">
                <a:ea typeface="MS PGothic" pitchFamily="34" charset="-128"/>
              </a:rPr>
              <a:pPr/>
              <a:t>5</a:t>
            </a:fld>
            <a:endParaRPr lang="it-IT" altLang="it-IT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D1861-98A4-4EB0-9E64-F665F5C79723}" type="slidenum">
              <a:rPr lang="it-IT" altLang="it-IT">
                <a:ea typeface="MS PGothic" pitchFamily="34" charset="-128"/>
              </a:rPr>
              <a:pPr/>
              <a:t>6</a:t>
            </a:fld>
            <a:endParaRPr lang="it-IT" altLang="it-IT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38915" name="Segnaposto numero diapositiva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4007394E-33B8-4C75-8C24-23BF8FBB4143}" type="slidenum">
              <a:rPr lang="it-IT" sz="1200">
                <a:solidFill>
                  <a:srgbClr val="000000"/>
                </a:solidFill>
              </a:rPr>
              <a:pPr algn="r"/>
              <a:t>11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40963" name="Segnaposto numero diapositiva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1E7A0C3E-422F-4D81-96FB-1FD5CD2998DC}" type="slidenum">
              <a:rPr lang="it-IT" sz="1200">
                <a:solidFill>
                  <a:srgbClr val="000000"/>
                </a:solidFill>
              </a:rPr>
              <a:pPr algn="r"/>
              <a:t>12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43011" name="Segnaposto numero diapositiva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9D397395-0FEE-4D7B-914A-A8DF8AEB565A}" type="slidenum">
              <a:rPr lang="it-IT" sz="1200">
                <a:solidFill>
                  <a:srgbClr val="000000"/>
                </a:solidFill>
              </a:rPr>
              <a:pPr algn="r"/>
              <a:t>13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47107" name="Segnaposto numero diapositiva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9A4323FA-AAEB-4048-8487-3E4EDE4A4CDF}" type="slidenum">
              <a:rPr lang="it-IT" sz="1200">
                <a:solidFill>
                  <a:srgbClr val="000000"/>
                </a:solidFill>
              </a:rPr>
              <a:pPr algn="r"/>
              <a:t>14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92CA8-BD82-4093-9B79-E295836A92A8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D979B2-9FFF-412E-B8F5-1E9AF96E9123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7470C-8AC9-4A1B-BF7F-F37F708D5F7D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8FCD-E192-444D-B285-60A793F5C32D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B49433-A662-4031-9DEE-4BE75F7549F5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55D22-35A8-4E71-B44E-9553FD264319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200" y="821668"/>
            <a:ext cx="8102600" cy="9912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4D4D4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28650" y="279400"/>
            <a:ext cx="7780337" cy="3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cap="none" baseline="0">
                <a:solidFill>
                  <a:srgbClr val="4D4D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330200" y="2032000"/>
            <a:ext cx="8102600" cy="42291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853238" y="6469063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533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203" y="1592758"/>
            <a:ext cx="8532849" cy="1325563"/>
          </a:xfrm>
          <a:prstGeom prst="rect">
            <a:avLst/>
          </a:prstGeom>
        </p:spPr>
        <p:txBody>
          <a:bodyPr/>
          <a:lstStyle>
            <a:lvl1pPr>
              <a:defRPr sz="4000" cap="none" baseline="0">
                <a:solidFill>
                  <a:srgbClr val="364D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684213" y="3038145"/>
            <a:ext cx="8099425" cy="10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3"/>
          </p:nvPr>
        </p:nvSpPr>
        <p:spPr>
          <a:xfrm>
            <a:off x="6678613" y="6483350"/>
            <a:ext cx="2287587" cy="374650"/>
          </a:xfrm>
        </p:spPr>
        <p:txBody>
          <a:bodyPr anchor="t"/>
          <a:lstStyle>
            <a:lvl1pPr>
              <a:defRPr sz="1000">
                <a:solidFill>
                  <a:srgbClr val="4D4D4D"/>
                </a:solidFill>
              </a:defRPr>
            </a:lvl1pPr>
          </a:lstStyle>
          <a:p>
            <a:fld id="{81B7AED4-4D14-4A7E-85FB-895C5E8E196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029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203" y="1592758"/>
            <a:ext cx="8532849" cy="1325563"/>
          </a:xfrm>
          <a:prstGeom prst="rect">
            <a:avLst/>
          </a:prstGeom>
        </p:spPr>
        <p:txBody>
          <a:bodyPr/>
          <a:lstStyle>
            <a:lvl1pPr>
              <a:defRPr sz="4000" cap="none" baseline="0">
                <a:solidFill>
                  <a:srgbClr val="364D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684213" y="3038145"/>
            <a:ext cx="8099425" cy="10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3"/>
          </p:nvPr>
        </p:nvSpPr>
        <p:spPr>
          <a:xfrm>
            <a:off x="6678613" y="6483350"/>
            <a:ext cx="2287587" cy="374650"/>
          </a:xfrm>
        </p:spPr>
        <p:txBody>
          <a:bodyPr anchor="t"/>
          <a:lstStyle>
            <a:lvl1pPr>
              <a:defRPr sz="1000">
                <a:solidFill>
                  <a:srgbClr val="4D4D4D"/>
                </a:solidFill>
              </a:defRPr>
            </a:lvl1pPr>
          </a:lstStyle>
          <a:p>
            <a:fld id="{81B7AED4-4D14-4A7E-85FB-895C5E8E196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029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3D39-3CD5-43EB-BC45-7674279906A4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2290B4-8F33-48F7-976A-2FC5081849CD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19502-4AB0-4AE8-AAF5-60A9E011B7A8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68FEFB-2E37-4D09-ADC4-ED469CFCBEE7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6D455D22-35A8-4E71-B44E-9553FD264319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9433-A662-4031-9DEE-4BE75F7549F5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C1444-A693-4BB9-B03C-5BEB433FFFA7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8A3D55-DF57-4C07-B5C0-7EB3211AC983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1E89-7199-4067-BE1D-AB56EAB4E614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AD1DDDC-067B-4D82-A849-BBE0507E9BB9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55D22-35A8-4E71-B44E-9553FD264319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B49433-A662-4031-9DEE-4BE75F7549F5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214449-C399-432F-B65D-85B6700CDFCB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975F3-B01A-4744-8106-140226F02D22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1010C3-8373-4AC2-A9F8-13092BCF6C11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55A98BEE-ED90-4AB2-85DE-4AB17E0D91A6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455D22-35A8-4E71-B44E-9553FD264319}" type="datetime1">
              <a:rPr lang="it-IT" smtClean="0"/>
              <a:pPr>
                <a:defRPr/>
              </a:pPr>
              <a:t>12/06/2017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B49433-A662-4031-9DEE-4BE75F7549F5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675" r:id="rId14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611560" y="2492897"/>
            <a:ext cx="7921575" cy="1368151"/>
          </a:xfrm>
          <a:ln w="28575">
            <a:solidFill>
              <a:srgbClr val="000099"/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it-IT" altLang="it-IT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Le Novità della Dichiarazione dei Redditi 2017</a:t>
            </a:r>
            <a:endParaRPr lang="it-IT" altLang="it-IT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5508104" y="5157193"/>
            <a:ext cx="3312368" cy="936103"/>
          </a:xfrm>
          <a:ln w="28575">
            <a:solidFill>
              <a:srgbClr val="000099"/>
            </a:solidFill>
          </a:ln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buNone/>
              <a:defRPr/>
            </a:pPr>
            <a:r>
              <a:rPr lang="it-IT" altLang="it-IT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Dott. Ernesto Gatto</a:t>
            </a:r>
            <a:endParaRPr lang="it-IT" altLang="it-IT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egnaposto numero diapositiva 6"/>
          <p:cNvSpPr txBox="1">
            <a:spLocks noGrp="1"/>
          </p:cNvSpPr>
          <p:nvPr/>
        </p:nvSpPr>
        <p:spPr bwMode="auto">
          <a:xfrm>
            <a:off x="4211960" y="6453336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1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50825" y="260896"/>
            <a:ext cx="8642350" cy="4318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18579B"/>
                </a:solidFill>
                <a:ea typeface="+mj-ea"/>
              </a:rPr>
              <a:t>Firenze, 19 giugno 2017</a:t>
            </a:r>
            <a:endParaRPr lang="it-IT" sz="2400" dirty="0">
              <a:solidFill>
                <a:srgbClr val="18579B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AutoShape 4"/>
          <p:cNvSpPr>
            <a:spLocks noChangeArrowheads="1"/>
          </p:cNvSpPr>
          <p:nvPr/>
        </p:nvSpPr>
        <p:spPr bwMode="auto">
          <a:xfrm rot="5400000">
            <a:off x="1828006" y="2139306"/>
            <a:ext cx="201613" cy="622300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lnSpc>
                <a:spcPct val="120000"/>
              </a:lnSpc>
              <a:defRPr/>
            </a:pPr>
            <a:endParaRPr lang="it-IT" sz="20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4678" name="AutoShape 4"/>
          <p:cNvSpPr>
            <a:spLocks noChangeArrowheads="1"/>
          </p:cNvSpPr>
          <p:nvPr/>
        </p:nvSpPr>
        <p:spPr bwMode="auto">
          <a:xfrm rot="5400000">
            <a:off x="6436518" y="2139306"/>
            <a:ext cx="201613" cy="622300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lnSpc>
                <a:spcPct val="120000"/>
              </a:lnSpc>
              <a:defRPr/>
            </a:pPr>
            <a:endParaRPr lang="it-IT" sz="20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23850" y="2637681"/>
            <a:ext cx="8569325" cy="223147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5" tIns="45692" rIns="91385" bIns="45692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it-IT" sz="2000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Versamenti relativi agli anni 2012, 2013 e 2014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it-IT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Si trasmettono tre separate dichiarazioni integrative a favore indicando nei vari modelli i soli acconti e saldi versati (</a:t>
            </a:r>
            <a:r>
              <a:rPr lang="it-IT" sz="2000" b="1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senza indicare ricavi e costi</a:t>
            </a:r>
            <a:r>
              <a:rPr lang="it-IT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) in modo da far emergere i crediti Irap che saranno utilizzati in compensazione nel </a:t>
            </a: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Modello 2018 con </a:t>
            </a:r>
            <a:r>
              <a:rPr lang="it-IT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debiti maturati dallo stesso anno</a:t>
            </a:r>
          </a:p>
        </p:txBody>
      </p:sp>
      <p:sp>
        <p:nvSpPr>
          <p:cNvPr id="14341" name="Segnaposto testo 3"/>
          <p:cNvSpPr txBox="1">
            <a:spLocks/>
          </p:cNvSpPr>
          <p:nvPr/>
        </p:nvSpPr>
        <p:spPr bwMode="auto">
          <a:xfrm>
            <a:off x="144016" y="188888"/>
            <a:ext cx="889248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 eaLnBrk="1" hangingPunct="1">
              <a:spcBef>
                <a:spcPct val="20000"/>
              </a:spcBef>
            </a:pPr>
            <a:r>
              <a:rPr lang="it-IT" altLang="it-IT" sz="2300" dirty="0">
                <a:solidFill>
                  <a:srgbClr val="18579B"/>
                </a:solidFill>
                <a:ea typeface="MS PGothic" pitchFamily="34" charset="-128"/>
              </a:rPr>
              <a:t>IL CONCETTO DI AUTONOMA ORGANIZZAZIONE AI FINI IRAP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23850" y="1631751"/>
            <a:ext cx="8569325" cy="64598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5" tIns="45692" rIns="91385" bIns="45692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it-IT" sz="2000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Nuova possibilità introdotta dal DL n. 193/2016</a:t>
            </a:r>
            <a:endParaRPr lang="it-IT" altLang="ja-JP" sz="2000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>
            <a:off x="1827684" y="4730825"/>
            <a:ext cx="201613" cy="622300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lnSpc>
                <a:spcPct val="120000"/>
              </a:lnSpc>
              <a:defRPr/>
            </a:pPr>
            <a:endParaRPr lang="it-IT" sz="20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5400000">
            <a:off x="6436196" y="4730825"/>
            <a:ext cx="201613" cy="622300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lnSpc>
                <a:spcPct val="120000"/>
              </a:lnSpc>
              <a:defRPr/>
            </a:pPr>
            <a:endParaRPr lang="it-IT" sz="20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23528" y="5229200"/>
            <a:ext cx="8569325" cy="84958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5" tIns="45692" rIns="91385" bIns="45692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it-IT" altLang="ja-JP" sz="2000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In questo caso i crediti Irap saranno utilizzabili in compensazione dal 1^ gennaio 2018 con il codice 3800/2017</a:t>
            </a:r>
            <a:endParaRPr lang="it-IT" altLang="ja-JP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10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848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testo 3"/>
          <p:cNvSpPr>
            <a:spLocks noGrp="1"/>
          </p:cNvSpPr>
          <p:nvPr>
            <p:ph sz="quarter" idx="4294967295"/>
          </p:nvPr>
        </p:nvSpPr>
        <p:spPr>
          <a:xfrm>
            <a:off x="316234" y="1772816"/>
            <a:ext cx="8504238" cy="1008112"/>
          </a:xfrm>
          <a:ln w="28575">
            <a:solidFill>
              <a:srgbClr val="405C58"/>
            </a:solidFill>
          </a:ln>
        </p:spPr>
        <p:txBody>
          <a:bodyPr anchor="ctr"/>
          <a:lstStyle/>
          <a:p>
            <a:pPr marL="0" indent="0" algn="ctr"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/>
              </a:rPr>
              <a:t>Tutte le società possono assegnare o cedere i propri beni immobili o mobili registrati non strumentali ai soci (</a:t>
            </a:r>
            <a:r>
              <a:rPr lang="it-IT" sz="2000" u="sng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/>
              </a:rPr>
              <a:t>senza la necessità di sciogliersi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/>
              </a:rPr>
              <a:t>) </a:t>
            </a:r>
            <a:endParaRPr lang="it-IT" sz="2000" u="sng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37890" name="Segnaposto testo 3"/>
          <p:cNvSpPr txBox="1">
            <a:spLocks/>
          </p:cNvSpPr>
          <p:nvPr/>
        </p:nvSpPr>
        <p:spPr bwMode="auto">
          <a:xfrm>
            <a:off x="348555" y="3356992"/>
            <a:ext cx="8471917" cy="2727077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La società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è tenuta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al pagamento di un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imposta sostitutiva dell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 err="1">
                <a:solidFill>
                  <a:srgbClr val="000000"/>
                </a:solidFill>
                <a:latin typeface="Calibri" pitchFamily="34" charset="0"/>
                <a:cs typeface="Arial"/>
              </a:rPr>
              <a:t>Ires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, Irpef ed Irap pari all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8% che viene elevata al 10,5%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se è stata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di comodo in due dei tre esercizi precedenti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(tra il 2013 e il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2015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);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Arial"/>
            </a:endParaRP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imposta sostitutiva si applica sulla differenza tra valore normale del bene e costo fiscalmente residuo (</a:t>
            </a:r>
            <a:r>
              <a:rPr lang="it-IT" sz="2000" b="1" u="sng" dirty="0">
                <a:solidFill>
                  <a:srgbClr val="000000"/>
                </a:solidFill>
                <a:latin typeface="Calibri" pitchFamily="34" charset="0"/>
                <a:cs typeface="Arial"/>
              </a:rPr>
              <a:t>con facoltà di utilizzo del valore catastale invece del valore normale per gli immobili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)  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4392613" y="2924944"/>
            <a:ext cx="395287" cy="307975"/>
          </a:xfrm>
          <a:prstGeom prst="downArrow">
            <a:avLst/>
          </a:prstGeom>
          <a:solidFill>
            <a:srgbClr val="405C58"/>
          </a:solidFill>
          <a:ln>
            <a:solidFill>
              <a:srgbClr val="405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endParaRPr lang="it-IT" sz="2000" dirty="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892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11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7" name="Segnaposto testo 3"/>
          <p:cNvSpPr txBox="1">
            <a:spLocks/>
          </p:cNvSpPr>
          <p:nvPr/>
        </p:nvSpPr>
        <p:spPr bwMode="auto">
          <a:xfrm>
            <a:off x="179512" y="332358"/>
            <a:ext cx="8784975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it-IT" altLang="it-IT" sz="2200" dirty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ASSEGNAZIONE AGEVOLATA BENI AI </a:t>
            </a: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SOCI ED ESTROMISSIONE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8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1331640" y="1556792"/>
            <a:ext cx="6408712" cy="432048"/>
          </a:xfrm>
          <a:ln w="28575">
            <a:solidFill>
              <a:srgbClr val="405C58"/>
            </a:solidFill>
          </a:ln>
        </p:spPr>
        <p:txBody>
          <a:bodyPr anchor="ctr"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it-IT" sz="2000" smtClean="0">
                <a:latin typeface="Calibri" pitchFamily="34" charset="0"/>
                <a:ea typeface="ＭＳ Ｐゴシック" pitchFamily="34" charset="-128"/>
                <a:cs typeface="Arial"/>
              </a:rPr>
              <a:t>Il trattamento dell</a:t>
            </a:r>
            <a:r>
              <a:rPr lang="it-IT" altLang="it-IT" sz="2000" smtClean="0">
                <a:latin typeface="Calibri" pitchFamily="34" charset="0"/>
                <a:ea typeface="ＭＳ Ｐゴシック" pitchFamily="34" charset="-128"/>
                <a:cs typeface="Arial"/>
              </a:rPr>
              <a:t>’</a:t>
            </a:r>
            <a:r>
              <a:rPr lang="it-IT" sz="2000" smtClean="0">
                <a:latin typeface="Calibri" pitchFamily="34" charset="0"/>
                <a:ea typeface="ＭＳ Ｐゴシック" pitchFamily="34" charset="-128"/>
                <a:cs typeface="Arial"/>
              </a:rPr>
              <a:t>operazione ai fini delle imposte indirette </a:t>
            </a:r>
          </a:p>
        </p:txBody>
      </p:sp>
      <p:sp>
        <p:nvSpPr>
          <p:cNvPr id="39938" name="Segnaposto testo 3"/>
          <p:cNvSpPr txBox="1">
            <a:spLocks/>
          </p:cNvSpPr>
          <p:nvPr/>
        </p:nvSpPr>
        <p:spPr bwMode="auto">
          <a:xfrm>
            <a:off x="323529" y="2492896"/>
            <a:ext cx="8568951" cy="3816424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aliquota dell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imposta di registro è ridotta alla metà per i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soci assegnatari e le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imposte ipotecarie e catastali si applicano in misura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fissa;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Arial"/>
            </a:endParaRP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Ai fini IVA 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operazione è normalmente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fuori campo (se acquisto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da privati) o esente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Art.10 (se IVA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non detratta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all</a:t>
            </a:r>
            <a:r>
              <a:rPr lang="it-IT" alt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acquisto);</a:t>
            </a: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L’operazione è soggetta ad IVA solo per opzione o in caso di assegnazione di fabbricato costruito o ristrutturato da meno di 5 anni; 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Arial"/>
            </a:endParaRP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La società non applica il pro-rata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di detraibilità (tranne il caso di impresa di costruzione o compravendita di immobili);</a:t>
            </a: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SI applica la rettifica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della detrazione ex art. 19/bis-2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cs typeface="Arial"/>
              </a:rPr>
              <a:t>Dpr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 633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/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72 per l’IVA eventualmente detratta nel decennio precedente.   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356100" y="2112913"/>
            <a:ext cx="395288" cy="307975"/>
          </a:xfrm>
          <a:prstGeom prst="downArrow">
            <a:avLst/>
          </a:prstGeom>
          <a:solidFill>
            <a:srgbClr val="405C58"/>
          </a:solidFill>
          <a:ln>
            <a:solidFill>
              <a:srgbClr val="405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endParaRPr lang="it-IT" sz="200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940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2B6F9D5-251D-4EB6-A591-18C48C710B3D}" type="slidenum">
              <a:rPr lang="it-IT" sz="1000">
                <a:solidFill>
                  <a:srgbClr val="000000"/>
                </a:solidFill>
              </a:rPr>
              <a:pPr algn="ctr"/>
              <a:t>12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9" name="Segnaposto testo 3"/>
          <p:cNvSpPr txBox="1">
            <a:spLocks/>
          </p:cNvSpPr>
          <p:nvPr/>
        </p:nvSpPr>
        <p:spPr bwMode="auto">
          <a:xfrm>
            <a:off x="179512" y="260350"/>
            <a:ext cx="8784976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it-IT" altLang="it-IT" sz="2200" dirty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ASSEGNAZIONE AGEVOLATA BENI AI </a:t>
            </a: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SOCI ED ESTROMISSIONE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1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251520" y="1700808"/>
            <a:ext cx="8568952" cy="792088"/>
          </a:xfrm>
          <a:ln w="28575">
            <a:solidFill>
              <a:srgbClr val="405C58"/>
            </a:solidFill>
          </a:ln>
        </p:spPr>
        <p:txBody>
          <a:bodyPr anchor="ctr">
            <a:noAutofit/>
          </a:bodyPr>
          <a:lstStyle/>
          <a:p>
            <a:pPr marL="0" indent="0" algn="ctr" eaLnBrk="1" hangingPunct="1">
              <a:lnSpc>
                <a:spcPts val="2800"/>
              </a:lnSpc>
              <a:buFont typeface="Arial" pitchFamily="34" charset="0"/>
              <a:buNone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/>
              </a:rPr>
              <a:t>Il termine per l</a:t>
            </a:r>
            <a:r>
              <a:rPr lang="it-IT" altLang="it-IT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/>
              </a:rPr>
              <a:t>’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/>
              </a:rPr>
              <a:t>assegnazione o cessione ai soci dei beni era stato fissato al 30/09/2016 ma è stato riaperto al 30/09/2017 dalla Legge n. 232/2016</a:t>
            </a:r>
          </a:p>
        </p:txBody>
      </p:sp>
      <p:sp>
        <p:nvSpPr>
          <p:cNvPr id="41986" name="Segnaposto testo 3"/>
          <p:cNvSpPr txBox="1">
            <a:spLocks/>
          </p:cNvSpPr>
          <p:nvPr/>
        </p:nvSpPr>
        <p:spPr bwMode="auto">
          <a:xfrm>
            <a:off x="276796" y="3212976"/>
            <a:ext cx="8543676" cy="2952328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Sono esclusi dalla procedura agevolata i beni immobili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direttamente utilizzati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per 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attività d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impresa (sono invece inclusi gli immobili merce o patrimonio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);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Arial"/>
            </a:endParaRP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soci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assegnatari devono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essere iscritti nel libro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soci al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30/09/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2015;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Arial"/>
            </a:endParaRP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imposta sostitutiva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doveva versata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per il 60% entro il 30/11/2016 e per il 40% entro il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16/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06/2017 (con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possibilità di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compensazione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);</a:t>
            </a: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Le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riserve in sospensione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(ad esempio da Rivalutazione) annullate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per effetto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dell’assegnazione sono soggette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ad imposta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sostitutiva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del 13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%;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283075" y="2688977"/>
            <a:ext cx="395288" cy="307975"/>
          </a:xfrm>
          <a:prstGeom prst="downArrow">
            <a:avLst/>
          </a:prstGeom>
          <a:solidFill>
            <a:srgbClr val="405C58"/>
          </a:solidFill>
          <a:ln>
            <a:solidFill>
              <a:srgbClr val="405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endParaRPr lang="it-IT" sz="200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990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72CD865-4F7C-41A7-82A3-762A22BA1DA9}" type="slidenum">
              <a:rPr lang="it-IT" sz="1000">
                <a:solidFill>
                  <a:srgbClr val="000000"/>
                </a:solidFill>
              </a:rPr>
              <a:pPr algn="ctr"/>
              <a:t>13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9" name="Segnaposto testo 3"/>
          <p:cNvSpPr txBox="1">
            <a:spLocks/>
          </p:cNvSpPr>
          <p:nvPr/>
        </p:nvSpPr>
        <p:spPr bwMode="auto">
          <a:xfrm>
            <a:off x="144017" y="260350"/>
            <a:ext cx="8892479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ASSEGNAZIONE AGEVOLATA BENI AI </a:t>
            </a: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SOCI ED ESTROMISSIONE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4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251147" y="1772816"/>
            <a:ext cx="8569325" cy="791716"/>
          </a:xfrm>
          <a:ln w="28575">
            <a:solidFill>
              <a:srgbClr val="405C58"/>
            </a:solidFill>
          </a:ln>
        </p:spPr>
        <p:txBody>
          <a:bodyPr anchor="ctr">
            <a:noAutofit/>
          </a:bodyPr>
          <a:lstStyle/>
          <a:p>
            <a:pPr marL="0" indent="0" algn="ctr" eaLnBrk="1" hangingPunct="1">
              <a:lnSpc>
                <a:spcPts val="2800"/>
              </a:lnSpc>
              <a:buFont typeface="Arial" pitchFamily="34" charset="0"/>
              <a:buNone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/>
              </a:rPr>
              <a:t>Anche le Imprese Individuali possono estromettere gli immobili strumentali dalla sfera imprenditoriale con destinazione ai fini personali</a:t>
            </a:r>
          </a:p>
        </p:txBody>
      </p:sp>
      <p:sp>
        <p:nvSpPr>
          <p:cNvPr id="46082" name="Segnaposto testo 3"/>
          <p:cNvSpPr txBox="1">
            <a:spLocks/>
          </p:cNvSpPr>
          <p:nvPr/>
        </p:nvSpPr>
        <p:spPr bwMode="auto">
          <a:xfrm>
            <a:off x="276225" y="3069233"/>
            <a:ext cx="8543925" cy="3096344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Gli immobili devono essere posseduti al 31/10/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2015;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Arial"/>
            </a:endParaRP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operazione doveva essere perfezionata entro il 31/05/2016 (ma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anche in questo caso i termini sono stati riaperti al 31/05/2017)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;</a:t>
            </a: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imposta sostitutiva dell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IRPEF e dell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IRAP è pari all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8% e si applica sulla differenza tra valore normale del bene e costo fiscalmente residuo (con facoltà di utilizzo del valore catastale invece del valore normale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);  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Arial"/>
            </a:endParaRP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imposta sostitutiva va versata per il 60% entro il 30/11/2016 e per il 40% entro il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16/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06/2017 (con possibilità di compensazione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).  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354513" y="2689250"/>
            <a:ext cx="395287" cy="307975"/>
          </a:xfrm>
          <a:prstGeom prst="downArrow">
            <a:avLst/>
          </a:prstGeom>
          <a:solidFill>
            <a:srgbClr val="405C58"/>
          </a:solidFill>
          <a:ln>
            <a:solidFill>
              <a:srgbClr val="405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endParaRPr lang="it-IT" sz="200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084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1FA8845-6A65-430C-93B8-769E3E2238C7}" type="slidenum">
              <a:rPr lang="it-IT" sz="1000">
                <a:solidFill>
                  <a:srgbClr val="000000"/>
                </a:solidFill>
              </a:rPr>
              <a:pPr algn="ctr"/>
              <a:t>14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7" name="Segnaposto testo 3"/>
          <p:cNvSpPr txBox="1">
            <a:spLocks/>
          </p:cNvSpPr>
          <p:nvPr/>
        </p:nvSpPr>
        <p:spPr bwMode="auto">
          <a:xfrm>
            <a:off x="107504" y="332358"/>
            <a:ext cx="8892479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ASSEGNAZIONE AGEVOLATA BENI AI </a:t>
            </a: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SOCI ED ESTROMISSIONE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testo 3"/>
          <p:cNvSpPr txBox="1">
            <a:spLocks/>
          </p:cNvSpPr>
          <p:nvPr/>
        </p:nvSpPr>
        <p:spPr bwMode="auto">
          <a:xfrm>
            <a:off x="323528" y="2204591"/>
            <a:ext cx="8568952" cy="1368425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lnSpc>
                <a:spcPts val="2800"/>
              </a:lnSpc>
              <a:spcBef>
                <a:spcPts val="500"/>
              </a:spcBef>
              <a:buFont typeface="Arial" pitchFamily="34" charset="0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 soci attribuiscono al bene un valore pari al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valore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netto contabile;</a:t>
            </a:r>
          </a:p>
          <a:p>
            <a:pPr marL="457200" indent="-457200">
              <a:lnSpc>
                <a:spcPts val="2800"/>
              </a:lnSpc>
              <a:spcBef>
                <a:spcPts val="500"/>
              </a:spcBef>
              <a:buFont typeface="Arial" pitchFamily="34" charset="0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 soci attribuiscono al bene un valore superiore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al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valore netto contabile;</a:t>
            </a:r>
          </a:p>
          <a:p>
            <a:pPr marL="457200" indent="-457200">
              <a:lnSpc>
                <a:spcPts val="2800"/>
              </a:lnSpc>
              <a:spcBef>
                <a:spcPts val="500"/>
              </a:spcBef>
              <a:buFont typeface="Arial" pitchFamily="34" charset="0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 soci attribuiscono al bene un valore inferiore al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valore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netto contabile.</a:t>
            </a:r>
          </a:p>
        </p:txBody>
      </p:sp>
      <p:sp>
        <p:nvSpPr>
          <p:cNvPr id="50180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A52E19D-ABB5-4C35-BC84-B925FC1D579B}" type="slidenum">
              <a:rPr lang="it-IT" sz="1000">
                <a:solidFill>
                  <a:srgbClr val="000000"/>
                </a:solidFill>
              </a:rPr>
              <a:pPr algn="ctr"/>
              <a:t>15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50181" name="Segnaposto testo 3"/>
          <p:cNvSpPr txBox="1">
            <a:spLocks/>
          </p:cNvSpPr>
          <p:nvPr/>
        </p:nvSpPr>
        <p:spPr bwMode="auto">
          <a:xfrm>
            <a:off x="323528" y="1629495"/>
            <a:ext cx="8568952" cy="431800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28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2000">
                <a:latin typeface="Calibri" pitchFamily="34" charset="0"/>
                <a:cs typeface="Arial"/>
              </a:rPr>
              <a:t>Esistono tre modalità di attribuzione del valore al bene</a:t>
            </a:r>
          </a:p>
        </p:txBody>
      </p:sp>
      <p:cxnSp>
        <p:nvCxnSpPr>
          <p:cNvPr id="11" name="Connettore 2 10"/>
          <p:cNvCxnSpPr/>
          <p:nvPr/>
        </p:nvCxnSpPr>
        <p:spPr>
          <a:xfrm>
            <a:off x="1331591" y="2061543"/>
            <a:ext cx="0" cy="2873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7811766" y="2061543"/>
            <a:ext cx="0" cy="2873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Segnaposto testo 3"/>
          <p:cNvSpPr txBox="1">
            <a:spLocks/>
          </p:cNvSpPr>
          <p:nvPr/>
        </p:nvSpPr>
        <p:spPr bwMode="auto">
          <a:xfrm>
            <a:off x="323528" y="4653434"/>
            <a:ext cx="8568952" cy="1511870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lnSpc>
                <a:spcPts val="2800"/>
              </a:lnSpc>
              <a:spcBef>
                <a:spcPts val="500"/>
              </a:spcBef>
              <a:buFont typeface="Arial" pitchFamily="34" charset="0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assegnazione di un bene merce comporta la rilevazione </a:t>
            </a:r>
            <a:r>
              <a:rPr lang="it-IT" sz="2000" u="sng" dirty="0">
                <a:solidFill>
                  <a:srgbClr val="000000"/>
                </a:solidFill>
                <a:latin typeface="Calibri" pitchFamily="34" charset="0"/>
                <a:cs typeface="Arial"/>
              </a:rPr>
              <a:t>di un </a:t>
            </a:r>
            <a:r>
              <a:rPr lang="it-IT" sz="2000" u="sng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provento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;</a:t>
            </a:r>
          </a:p>
          <a:p>
            <a:pPr marL="457200" indent="-457200">
              <a:lnSpc>
                <a:spcPts val="2800"/>
              </a:lnSpc>
              <a:spcBef>
                <a:spcPts val="500"/>
              </a:spcBef>
              <a:buFont typeface="Arial" pitchFamily="34" charset="0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assegnazione di un bene immobilizzato comporta la rilevazione di una </a:t>
            </a:r>
            <a:r>
              <a:rPr lang="it-IT" sz="2000" u="sng" dirty="0">
                <a:solidFill>
                  <a:srgbClr val="000000"/>
                </a:solidFill>
                <a:latin typeface="Calibri" pitchFamily="34" charset="0"/>
                <a:cs typeface="Arial"/>
              </a:rPr>
              <a:t>minusvalenza ovvero di una plusvalenza.</a:t>
            </a:r>
          </a:p>
        </p:txBody>
      </p:sp>
      <p:sp>
        <p:nvSpPr>
          <p:cNvPr id="16" name="Segnaposto testo 3"/>
          <p:cNvSpPr txBox="1">
            <a:spLocks/>
          </p:cNvSpPr>
          <p:nvPr/>
        </p:nvSpPr>
        <p:spPr bwMode="auto">
          <a:xfrm>
            <a:off x="323528" y="4076427"/>
            <a:ext cx="8568952" cy="431800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28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altLang="it-IT" sz="2000" dirty="0">
                <a:latin typeface="Calibri" pitchFamily="34" charset="0"/>
                <a:cs typeface="Arial"/>
              </a:rPr>
              <a:t>Possono essere assegnati beni immobilizzati o beni merce</a:t>
            </a:r>
          </a:p>
        </p:txBody>
      </p:sp>
      <p:cxnSp>
        <p:nvCxnSpPr>
          <p:cNvPr id="17" name="Connettore 2 16"/>
          <p:cNvCxnSpPr/>
          <p:nvPr/>
        </p:nvCxnSpPr>
        <p:spPr>
          <a:xfrm>
            <a:off x="1331591" y="4508227"/>
            <a:ext cx="0" cy="288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7811766" y="4508227"/>
            <a:ext cx="0" cy="288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testo 3"/>
          <p:cNvSpPr txBox="1">
            <a:spLocks/>
          </p:cNvSpPr>
          <p:nvPr/>
        </p:nvSpPr>
        <p:spPr bwMode="auto">
          <a:xfrm>
            <a:off x="107504" y="260350"/>
            <a:ext cx="8892479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ASSEGNAZIONE AGEVOLATA BENI AI </a:t>
            </a: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SOCI ED ESTROMISSIONE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9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testo 3"/>
          <p:cNvSpPr txBox="1">
            <a:spLocks/>
          </p:cNvSpPr>
          <p:nvPr/>
        </p:nvSpPr>
        <p:spPr bwMode="auto">
          <a:xfrm>
            <a:off x="467544" y="1700808"/>
            <a:ext cx="8280920" cy="2088901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15875" indent="-15875" algn="just">
              <a:lnSpc>
                <a:spcPts val="3500"/>
              </a:lnSpc>
              <a:spcBef>
                <a:spcPts val="500"/>
              </a:spcBef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Se i soci attribuiscono al bene un valore pari al suo valore netto contabile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</a:rPr>
              <a:t>, non emergono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particolari criticità, i beni assegnati sono eliminati dalla contabilità portando il fondo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</a:rPr>
              <a:t>ammortamento a riduzione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dell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attivo e annullando riserve di utili o di capitale</a:t>
            </a:r>
          </a:p>
        </p:txBody>
      </p:sp>
      <p:sp>
        <p:nvSpPr>
          <p:cNvPr id="52228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3E99F54-3AF5-4ED3-A085-056876F7F337}" type="slidenum">
              <a:rPr lang="it-IT" sz="1000">
                <a:solidFill>
                  <a:srgbClr val="000000"/>
                </a:solidFill>
              </a:rPr>
              <a:pPr algn="ctr"/>
              <a:t>16</a:t>
            </a:fld>
            <a:endParaRPr lang="it-IT" sz="1000">
              <a:solidFill>
                <a:srgbClr val="00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1115889" y="3790305"/>
            <a:ext cx="0" cy="2873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7596064" y="3790305"/>
            <a:ext cx="0" cy="2873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1" name="Segnaposto testo 3"/>
          <p:cNvSpPr txBox="1">
            <a:spLocks/>
          </p:cNvSpPr>
          <p:nvPr/>
        </p:nvSpPr>
        <p:spPr bwMode="auto">
          <a:xfrm>
            <a:off x="467544" y="4077741"/>
            <a:ext cx="8280920" cy="2087563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15875" indent="-15875" algn="just">
              <a:lnSpc>
                <a:spcPts val="3500"/>
              </a:lnSpc>
              <a:spcBef>
                <a:spcPts val="500"/>
              </a:spcBef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Se i soci attribuiscono al bene un valore superiore al suo valore netto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</a:rPr>
              <a:t>contabile, emergerà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una plusvalenza per la società da iscrivere alla voce A5 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it-IT" altLang="ja-JP" sz="2000" i="1" u="sng" dirty="0">
                <a:solidFill>
                  <a:srgbClr val="000000"/>
                </a:solidFill>
                <a:latin typeface="Calibri" pitchFamily="34" charset="0"/>
              </a:rPr>
              <a:t>Altri proventi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</a:rPr>
              <a:t>”</a:t>
            </a:r>
            <a:r>
              <a:rPr lang="it-IT" altLang="ja-JP" sz="20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</a:rPr>
              <a:t>mentre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nel caso contrario emergerà una minusvalenza per la società da iscrivere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</a:rPr>
              <a:t>alla voce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B14 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it-IT" altLang="ja-JP" sz="2000" i="1" u="sng" dirty="0">
                <a:solidFill>
                  <a:srgbClr val="000000"/>
                </a:solidFill>
                <a:latin typeface="Calibri" pitchFamily="34" charset="0"/>
              </a:rPr>
              <a:t>Oneri diversi di gestione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</a:rPr>
              <a:t>”</a:t>
            </a:r>
            <a:r>
              <a:rPr lang="it-IT" altLang="ja-JP" sz="20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it-IT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Segnaposto testo 3"/>
          <p:cNvSpPr txBox="1">
            <a:spLocks/>
          </p:cNvSpPr>
          <p:nvPr/>
        </p:nvSpPr>
        <p:spPr bwMode="auto">
          <a:xfrm>
            <a:off x="107504" y="260350"/>
            <a:ext cx="8892479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ASSEGNAZIONE AGEVOLATA BENI AI </a:t>
            </a: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SOCI ED ESTROMISSIONE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323601" y="1628800"/>
            <a:ext cx="8424863" cy="432048"/>
          </a:xfrm>
          <a:ln w="28575">
            <a:solidFill>
              <a:srgbClr val="405C58"/>
            </a:solidFill>
          </a:ln>
        </p:spPr>
        <p:txBody>
          <a:bodyPr anchor="ctr">
            <a:noAutofit/>
          </a:bodyPr>
          <a:lstStyle/>
          <a:p>
            <a:pPr marL="0" indent="0" algn="ctr" eaLnBrk="1" hangingPunct="1">
              <a:lnSpc>
                <a:spcPts val="2800"/>
              </a:lnSpc>
              <a:buFont typeface="Arial" pitchFamily="34" charset="0"/>
              <a:buNone/>
            </a:pPr>
            <a:r>
              <a:rPr lang="it-IT" sz="20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/>
              </a:rPr>
              <a:t>I principali chiarimenti della Circolare 26/E del 1 giugno 2016</a:t>
            </a:r>
          </a:p>
        </p:txBody>
      </p:sp>
      <p:sp>
        <p:nvSpPr>
          <p:cNvPr id="56322" name="Segnaposto testo 3"/>
          <p:cNvSpPr txBox="1">
            <a:spLocks/>
          </p:cNvSpPr>
          <p:nvPr/>
        </p:nvSpPr>
        <p:spPr bwMode="auto">
          <a:xfrm>
            <a:off x="323528" y="2564904"/>
            <a:ext cx="8424862" cy="3528392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Sono ammesse alla procedura di assegnazione agevolata anche le società in liquidazione (esclusi gli enti non commerciali);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Il pagamento dell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imposta sostitutiva da parte della società, fino a concorrenza dell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imponibile tassato, è definitivo e liberatorio per i soci;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Il costo fiscalmente riconosciuto in capo ai soci è pari al valore normale o catastale del bene che ha assunto rilevanza per la società;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L</a:t>
            </a:r>
            <a:r>
              <a:rPr lang="it-IT" alt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opzione si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perfeziona con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l</a:t>
            </a:r>
            <a:r>
              <a:rPr lang="it-IT" alt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indicazione,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nel Mod.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Redditi 2017, del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valore dei beni e dell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imposta dovuta (non rileva 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effettivo versamento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);</a:t>
            </a:r>
            <a:endParaRPr lang="it-IT" sz="2000" dirty="0" smtClean="0">
              <a:solidFill>
                <a:srgbClr val="000000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295453" y="2184921"/>
            <a:ext cx="492125" cy="307975"/>
          </a:xfrm>
          <a:prstGeom prst="downArrow">
            <a:avLst/>
          </a:prstGeom>
          <a:solidFill>
            <a:srgbClr val="405C58"/>
          </a:solidFill>
          <a:ln>
            <a:solidFill>
              <a:srgbClr val="405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endParaRPr lang="it-IT" sz="200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56324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595B5B1-C850-4448-9934-2A0AAD72697A}" type="slidenum">
              <a:rPr lang="it-IT" sz="1000">
                <a:solidFill>
                  <a:srgbClr val="000000"/>
                </a:solidFill>
              </a:rPr>
              <a:pPr algn="ctr"/>
              <a:t>17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7" name="Segnaposto testo 3"/>
          <p:cNvSpPr txBox="1">
            <a:spLocks/>
          </p:cNvSpPr>
          <p:nvPr/>
        </p:nvSpPr>
        <p:spPr bwMode="auto">
          <a:xfrm>
            <a:off x="107504" y="260350"/>
            <a:ext cx="8892479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ASSEGNAZIONE AGEVOLATA BENI AI </a:t>
            </a: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SOCI ED ESTROMISSIONE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324172" y="1700609"/>
            <a:ext cx="8496300" cy="576263"/>
          </a:xfrm>
          <a:ln w="28575">
            <a:solidFill>
              <a:srgbClr val="405C58"/>
            </a:solidFill>
          </a:ln>
        </p:spPr>
        <p:txBody>
          <a:bodyPr anchor="ctr">
            <a:noAutofit/>
          </a:bodyPr>
          <a:lstStyle/>
          <a:p>
            <a:pPr marL="0" indent="0" algn="ctr" eaLnBrk="1" hangingPunct="1">
              <a:lnSpc>
                <a:spcPts val="2800"/>
              </a:lnSpc>
              <a:buFont typeface="Arial" pitchFamily="34" charset="0"/>
              <a:buNone/>
            </a:pPr>
            <a:r>
              <a:rPr lang="it-IT" sz="20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/>
              </a:rPr>
              <a:t>I principali chiarimenti della Circolare 37/E del 16 settembre 2016</a:t>
            </a:r>
          </a:p>
        </p:txBody>
      </p:sp>
      <p:sp>
        <p:nvSpPr>
          <p:cNvPr id="60418" name="Segnaposto testo 3"/>
          <p:cNvSpPr txBox="1">
            <a:spLocks/>
          </p:cNvSpPr>
          <p:nvPr/>
        </p:nvSpPr>
        <p:spPr bwMode="auto">
          <a:xfrm>
            <a:off x="360040" y="2925192"/>
            <a:ext cx="8460432" cy="3240112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La procedura di assegnazione non sarà consentita in assenza di poste del patrimonio netto sufficienti a coprire 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intero valore di assegnazione;</a:t>
            </a: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Tale vincolo non opera in caso di società in liquidazione, nella quale si verifica una chiusura simultanea di tutte le partite attive e passive;</a:t>
            </a: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Non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rilevano fiscalmente le </a:t>
            </a:r>
            <a:r>
              <a:rPr lang="it-IT" sz="2000" dirty="0" err="1">
                <a:solidFill>
                  <a:srgbClr val="000000"/>
                </a:solidFill>
                <a:latin typeface="Calibri" pitchFamily="34" charset="0"/>
                <a:cs typeface="Arial"/>
              </a:rPr>
              <a:t>minus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/plus da assegnazione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beni strumentali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o patrimonio, mentre rilevano quelle derivanti da assegnazione beni merce;</a:t>
            </a:r>
          </a:p>
          <a:p>
            <a:pPr marL="228600" indent="-228600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Rilevano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fiscalmente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le </a:t>
            </a:r>
            <a:r>
              <a:rPr lang="it-IT" sz="2000" dirty="0" err="1">
                <a:solidFill>
                  <a:srgbClr val="000000"/>
                </a:solidFill>
                <a:latin typeface="Calibri" pitchFamily="34" charset="0"/>
                <a:cs typeface="Arial"/>
              </a:rPr>
              <a:t>minus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/plus derivanti da cessione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dei beni ai soci ed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è consentito operare con somma algebrica tra le une e le altre.  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4295899" y="2565326"/>
            <a:ext cx="492125" cy="215602"/>
          </a:xfrm>
          <a:prstGeom prst="downArrow">
            <a:avLst/>
          </a:prstGeom>
          <a:solidFill>
            <a:srgbClr val="405C58"/>
          </a:solidFill>
          <a:ln>
            <a:solidFill>
              <a:srgbClr val="405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endParaRPr lang="it-IT" sz="200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60420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46CE3C7-99F4-42FA-98A6-7C46DBDAABB3}" type="slidenum">
              <a:rPr lang="it-IT" sz="1000">
                <a:solidFill>
                  <a:srgbClr val="000000"/>
                </a:solidFill>
              </a:rPr>
              <a:pPr algn="ctr"/>
              <a:t>18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7" name="Segnaposto testo 3"/>
          <p:cNvSpPr txBox="1">
            <a:spLocks/>
          </p:cNvSpPr>
          <p:nvPr/>
        </p:nvSpPr>
        <p:spPr bwMode="auto">
          <a:xfrm>
            <a:off x="107504" y="332358"/>
            <a:ext cx="8892479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ASSEGNAZIONE AGEVOLATA BENI AI </a:t>
            </a: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SOCI ED ESTROMISSIONE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2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324172" y="1628800"/>
            <a:ext cx="8496300" cy="504056"/>
          </a:xfrm>
          <a:ln w="28575">
            <a:solidFill>
              <a:srgbClr val="405C58"/>
            </a:solidFill>
          </a:ln>
        </p:spPr>
        <p:txBody>
          <a:bodyPr anchor="ctr">
            <a:noAutofit/>
          </a:bodyPr>
          <a:lstStyle/>
          <a:p>
            <a:pPr marL="0" indent="0" algn="ctr" eaLnBrk="1" hangingPunct="1">
              <a:lnSpc>
                <a:spcPts val="2800"/>
              </a:lnSpc>
              <a:buFont typeface="Arial" pitchFamily="34" charset="0"/>
              <a:buNone/>
            </a:pPr>
            <a:r>
              <a:rPr lang="it-IT" sz="20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/>
              </a:rPr>
              <a:t>I principali chiarimenti della Circolare 37/E del 16 settembre 2016</a:t>
            </a:r>
          </a:p>
        </p:txBody>
      </p:sp>
      <p:sp>
        <p:nvSpPr>
          <p:cNvPr id="62466" name="Segnaposto testo 3"/>
          <p:cNvSpPr txBox="1">
            <a:spLocks/>
          </p:cNvSpPr>
          <p:nvPr/>
        </p:nvSpPr>
        <p:spPr bwMode="auto">
          <a:xfrm>
            <a:off x="323404" y="2637161"/>
            <a:ext cx="8497067" cy="3528143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In caso di società di persone </a:t>
            </a:r>
            <a:r>
              <a:rPr lang="it-IT" sz="2000" u="sng" dirty="0">
                <a:solidFill>
                  <a:srgbClr val="000000"/>
                </a:solidFill>
                <a:latin typeface="Calibri" pitchFamily="34" charset="0"/>
                <a:cs typeface="Arial"/>
              </a:rPr>
              <a:t>in contabilità semplificata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 non è mai dovuta 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imposta sostitutiva del 13% sulle riserve da rivalutazione;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E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 tassato il </a:t>
            </a:r>
            <a:r>
              <a:rPr lang="it-IT" altLang="it-IT" sz="2000" u="sng" dirty="0">
                <a:solidFill>
                  <a:srgbClr val="000000"/>
                </a:solidFill>
                <a:latin typeface="Calibri" pitchFamily="34" charset="0"/>
                <a:cs typeface="Arial"/>
              </a:rPr>
              <a:t>“</a:t>
            </a:r>
            <a:r>
              <a:rPr lang="it-IT" sz="2000" u="sng" dirty="0">
                <a:solidFill>
                  <a:srgbClr val="000000"/>
                </a:solidFill>
                <a:latin typeface="Calibri" pitchFamily="34" charset="0"/>
                <a:cs typeface="Arial"/>
              </a:rPr>
              <a:t>sottozero</a:t>
            </a:r>
            <a:r>
              <a:rPr lang="it-IT" altLang="it-IT" sz="2000" u="sng" dirty="0">
                <a:solidFill>
                  <a:srgbClr val="000000"/>
                </a:solidFill>
                <a:latin typeface="Calibri" pitchFamily="34" charset="0"/>
                <a:cs typeface="Arial"/>
              </a:rPr>
              <a:t>”</a:t>
            </a:r>
            <a:r>
              <a:rPr lang="it-IT" altLang="ja-JP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 sul socio di società di persone, </a:t>
            </a:r>
            <a:r>
              <a:rPr lang="it-IT" altLang="ja-JP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quando </a:t>
            </a:r>
            <a:r>
              <a:rPr lang="it-IT" altLang="ja-JP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gli viene attribuito un bene il cui valore (normale o catastale), </a:t>
            </a:r>
            <a:r>
              <a:rPr lang="it-IT" altLang="ja-JP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ridotto dello importo </a:t>
            </a:r>
            <a:r>
              <a:rPr lang="it-IT" altLang="ja-JP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soggetto a </a:t>
            </a:r>
            <a:r>
              <a:rPr lang="it-IT" altLang="ja-JP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imposta, </a:t>
            </a:r>
            <a:r>
              <a:rPr lang="it-IT" altLang="ja-JP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eccede il costo fiscale della </a:t>
            </a:r>
            <a:r>
              <a:rPr lang="it-IT" altLang="ja-JP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partecipazione;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Il versamento dell</a:t>
            </a:r>
            <a:r>
              <a:rPr lang="it-IT" alt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imposta del 13% sulla parte annullata delle riserve in sospensione è liberatorio nei confronti della società e dei soci;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Ai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fini dell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’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imposta di registro è possibile optare per la disciplina del 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“</a:t>
            </a:r>
            <a:r>
              <a:rPr lang="it-IT" altLang="ja-JP" sz="2000" u="sng" dirty="0">
                <a:solidFill>
                  <a:srgbClr val="000000"/>
                </a:solidFill>
                <a:latin typeface="Calibri" pitchFamily="34" charset="0"/>
                <a:cs typeface="Arial"/>
              </a:rPr>
              <a:t>prezzo valore</a:t>
            </a: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”</a:t>
            </a:r>
            <a:r>
              <a:rPr lang="it-IT" altLang="ja-JP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 in presenza dei requisiti oggettivi e soggettivi;   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4283968" y="2276872"/>
            <a:ext cx="492125" cy="216619"/>
          </a:xfrm>
          <a:prstGeom prst="downArrow">
            <a:avLst/>
          </a:prstGeom>
          <a:solidFill>
            <a:srgbClr val="405C58"/>
          </a:solidFill>
          <a:ln>
            <a:solidFill>
              <a:srgbClr val="405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endParaRPr lang="it-IT" sz="200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62468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ACD81D8-B4D8-472D-B1FD-8413A42AD9C6}" type="slidenum">
              <a:rPr lang="it-IT" sz="1000">
                <a:solidFill>
                  <a:srgbClr val="000000"/>
                </a:solidFill>
              </a:rPr>
              <a:pPr algn="ctr"/>
              <a:t>19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7" name="Segnaposto testo 3"/>
          <p:cNvSpPr txBox="1">
            <a:spLocks/>
          </p:cNvSpPr>
          <p:nvPr/>
        </p:nvSpPr>
        <p:spPr bwMode="auto">
          <a:xfrm>
            <a:off x="107504" y="260350"/>
            <a:ext cx="8892479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ASSEGNAZIONE AGEVOLATA BENI AI </a:t>
            </a: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SOCI ED ESTROMISSIONE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7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88888"/>
            <a:ext cx="8642350" cy="4318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400" dirty="0">
                <a:solidFill>
                  <a:srgbClr val="18579B"/>
                </a:solidFill>
                <a:ea typeface="+mj-ea"/>
              </a:rPr>
              <a:t>INDICE DEGLI ARGOMENTI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83309" y="2564284"/>
            <a:ext cx="4109171" cy="5102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331" tIns="45665" rIns="91331" bIns="45665" anchor="ctr" anchorCtr="1"/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fr-FR" dirty="0" smtClean="0">
                <a:latin typeface="Calibri" pitchFamily="34" charset="0"/>
              </a:rPr>
              <a:t>Q</a:t>
            </a:r>
            <a:r>
              <a:rPr lang="it-IT" dirty="0" err="1" smtClean="0">
                <a:latin typeface="Calibri" pitchFamily="34" charset="0"/>
              </a:rPr>
              <a:t>uadro</a:t>
            </a:r>
            <a:r>
              <a:rPr lang="it-IT" dirty="0" smtClean="0">
                <a:latin typeface="Calibri" pitchFamily="34" charset="0"/>
              </a:rPr>
              <a:t> RS: modifiche ACE per società di persone e ditte individuali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6444208" y="3284984"/>
            <a:ext cx="732432" cy="20668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78677" tIns="39338" rIns="78677" bIns="39338" anchor="ctr">
            <a:spAutoFit/>
          </a:bodyPr>
          <a:lstStyle/>
          <a:p>
            <a:pPr eaLnBrk="1" hangingPunct="1">
              <a:lnSpc>
                <a:spcPts val="800"/>
              </a:lnSpc>
            </a:pPr>
            <a:endParaRPr lang="it-IT" altLang="it-IT">
              <a:latin typeface="Calibri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49408" y="1484785"/>
            <a:ext cx="4041638" cy="5077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331" tIns="45665" rIns="91331" bIns="45665" anchor="ctr" anchorCtr="1"/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it-IT" dirty="0" smtClean="0">
                <a:latin typeface="Calibri" pitchFamily="34" charset="0"/>
              </a:rPr>
              <a:t>I nuovi quadri DI e IS per le dichiarazioni integrative a favore 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6150" name="AutoShape 14"/>
          <p:cNvSpPr>
            <a:spLocks noChangeArrowheads="1"/>
          </p:cNvSpPr>
          <p:nvPr/>
        </p:nvSpPr>
        <p:spPr bwMode="auto">
          <a:xfrm>
            <a:off x="1928164" y="3284984"/>
            <a:ext cx="698952" cy="20668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78677" tIns="39338" rIns="78677" bIns="39338" anchor="ctr">
            <a:spAutoFit/>
          </a:bodyPr>
          <a:lstStyle/>
          <a:p>
            <a:pPr eaLnBrk="1" hangingPunct="1">
              <a:lnSpc>
                <a:spcPts val="800"/>
              </a:lnSpc>
            </a:pPr>
            <a:endParaRPr lang="it-IT" altLang="it-IT">
              <a:latin typeface="Calibri" pitchFamily="34" charset="0"/>
            </a:endParaRPr>
          </a:p>
        </p:txBody>
      </p:sp>
      <p:sp>
        <p:nvSpPr>
          <p:cNvPr id="6151" name="AutoShape 18"/>
          <p:cNvSpPr>
            <a:spLocks noChangeArrowheads="1"/>
          </p:cNvSpPr>
          <p:nvPr/>
        </p:nvSpPr>
        <p:spPr bwMode="auto">
          <a:xfrm>
            <a:off x="6447383" y="2204864"/>
            <a:ext cx="732432" cy="20668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78677" tIns="39338" rIns="78677" bIns="39338" anchor="ctr">
            <a:spAutoFit/>
          </a:bodyPr>
          <a:lstStyle/>
          <a:p>
            <a:pPr eaLnBrk="1" hangingPunct="1">
              <a:lnSpc>
                <a:spcPts val="800"/>
              </a:lnSpc>
            </a:pPr>
            <a:endParaRPr lang="it-IT" altLang="it-IT">
              <a:latin typeface="Calibri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749970" y="1484785"/>
            <a:ext cx="4143905" cy="5077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331" tIns="45665" rIns="91331" bIns="45665" anchor="ctr" anchorCtr="1"/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fr-FR" dirty="0" smtClean="0">
                <a:latin typeface="Calibri" pitchFamily="34" charset="0"/>
              </a:rPr>
              <a:t>Q</a:t>
            </a:r>
            <a:r>
              <a:rPr lang="it-IT" dirty="0" err="1" smtClean="0">
                <a:latin typeface="Calibri" pitchFamily="34" charset="0"/>
              </a:rPr>
              <a:t>uadro</a:t>
            </a:r>
            <a:r>
              <a:rPr lang="it-IT" dirty="0" smtClean="0">
                <a:latin typeface="Calibri" pitchFamily="34" charset="0"/>
              </a:rPr>
              <a:t> RQ: Assegnazione beni ai soci ed estromissione dell’imprenditore  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9408" y="2564284"/>
            <a:ext cx="4041638" cy="5102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331" tIns="45665" rIns="91331" bIns="45665" anchor="ctr" anchorCtr="1"/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it-IT" dirty="0">
                <a:latin typeface="Calibri" pitchFamily="34" charset="0"/>
              </a:rPr>
              <a:t>Q</a:t>
            </a:r>
            <a:r>
              <a:rPr lang="it-IT" dirty="0" smtClean="0">
                <a:latin typeface="Calibri" pitchFamily="34" charset="0"/>
              </a:rPr>
              <a:t>uadro LM: Minimi e Forfettari dopo le modifiche della Legge 208/2015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83309" y="3634259"/>
            <a:ext cx="4109171" cy="5102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331" tIns="45665" rIns="91331" bIns="45665" anchor="ctr" anchorCtr="1"/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it-IT" dirty="0" smtClean="0">
                <a:latin typeface="Calibri" pitchFamily="34" charset="0"/>
              </a:rPr>
              <a:t>Super ammortamenti al 140% per Imprese e Professionisti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6155" name="AutoShape 8"/>
          <p:cNvSpPr>
            <a:spLocks noChangeArrowheads="1"/>
          </p:cNvSpPr>
          <p:nvPr/>
        </p:nvSpPr>
        <p:spPr bwMode="auto">
          <a:xfrm>
            <a:off x="1948801" y="4365104"/>
            <a:ext cx="678983" cy="20668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78677" tIns="39338" rIns="78677" bIns="39338" anchor="ctr">
            <a:spAutoFit/>
          </a:bodyPr>
          <a:lstStyle/>
          <a:p>
            <a:pPr eaLnBrk="1" hangingPunct="1">
              <a:lnSpc>
                <a:spcPts val="800"/>
              </a:lnSpc>
            </a:pPr>
            <a:endParaRPr lang="it-IT" altLang="it-IT"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9408" y="4735438"/>
            <a:ext cx="4041638" cy="5090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331" tIns="45665" rIns="91331" bIns="45665" anchor="ctr" anchorCtr="1"/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it-IT" dirty="0" smtClean="0">
                <a:latin typeface="Calibri" pitchFamily="34" charset="0"/>
              </a:rPr>
              <a:t>Nuovi schemi di bilancio e determinazione reddito ai fini </a:t>
            </a:r>
            <a:r>
              <a:rPr lang="it-IT" dirty="0" err="1" smtClean="0">
                <a:latin typeface="Calibri" pitchFamily="34" charset="0"/>
              </a:rPr>
              <a:t>Ires</a:t>
            </a:r>
            <a:r>
              <a:rPr lang="it-IT" dirty="0" smtClean="0">
                <a:latin typeface="Calibri" pitchFamily="34" charset="0"/>
              </a:rPr>
              <a:t> e Irap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6157" name="AutoShape 8"/>
          <p:cNvSpPr>
            <a:spLocks noChangeArrowheads="1"/>
          </p:cNvSpPr>
          <p:nvPr/>
        </p:nvSpPr>
        <p:spPr bwMode="auto">
          <a:xfrm>
            <a:off x="6444208" y="4365104"/>
            <a:ext cx="732432" cy="20668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78677" tIns="39338" rIns="78677" bIns="39338" anchor="ctr">
            <a:spAutoFit/>
          </a:bodyPr>
          <a:lstStyle/>
          <a:p>
            <a:pPr eaLnBrk="1" hangingPunct="1">
              <a:lnSpc>
                <a:spcPts val="800"/>
              </a:lnSpc>
            </a:pPr>
            <a:endParaRPr lang="it-IT" altLang="it-IT"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49408" y="3661247"/>
            <a:ext cx="4041638" cy="5090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331" tIns="45665" rIns="91331" bIns="45665" anchor="ctr" anchorCtr="1"/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it-IT" dirty="0" smtClean="0">
                <a:latin typeface="Calibri" pitchFamily="34" charset="0"/>
              </a:rPr>
              <a:t>Autonoma organizzazione ai fini Irap dopo la Sentenza Cassazione SS.UU.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6159" name="AutoShape 8"/>
          <p:cNvSpPr>
            <a:spLocks noChangeArrowheads="1"/>
          </p:cNvSpPr>
          <p:nvPr/>
        </p:nvSpPr>
        <p:spPr bwMode="auto">
          <a:xfrm>
            <a:off x="1948801" y="5445224"/>
            <a:ext cx="678983" cy="20668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78677" tIns="39338" rIns="78677" bIns="39338" anchor="ctr">
            <a:spAutoFit/>
          </a:bodyPr>
          <a:lstStyle/>
          <a:p>
            <a:pPr eaLnBrk="1" hangingPunct="1">
              <a:lnSpc>
                <a:spcPts val="800"/>
              </a:lnSpc>
            </a:pPr>
            <a:endParaRPr lang="it-IT" altLang="it-IT">
              <a:latin typeface="Calibri" pitchFamily="34" charset="0"/>
            </a:endParaRPr>
          </a:p>
        </p:txBody>
      </p:sp>
      <p:sp>
        <p:nvSpPr>
          <p:cNvPr id="6160" name="AutoShape 8"/>
          <p:cNvSpPr>
            <a:spLocks noChangeArrowheads="1"/>
          </p:cNvSpPr>
          <p:nvPr/>
        </p:nvSpPr>
        <p:spPr bwMode="auto">
          <a:xfrm>
            <a:off x="6444208" y="5445224"/>
            <a:ext cx="732432" cy="20668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78677" tIns="39338" rIns="78677" bIns="39338" anchor="ctr">
            <a:spAutoFit/>
          </a:bodyPr>
          <a:lstStyle/>
          <a:p>
            <a:pPr eaLnBrk="1" hangingPunct="1">
              <a:lnSpc>
                <a:spcPts val="800"/>
              </a:lnSpc>
            </a:pPr>
            <a:endParaRPr lang="it-IT" altLang="it-IT">
              <a:latin typeface="Calibri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49408" y="5799063"/>
            <a:ext cx="4041638" cy="5102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331" tIns="45665" rIns="91331" bIns="45665" anchor="ctr" anchorCtr="1"/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it-IT" dirty="0" smtClean="0">
                <a:latin typeface="Calibri" pitchFamily="34" charset="0"/>
              </a:rPr>
              <a:t>Crediti da utilizzare in compensazione e nuovi limiti per il visto di conformità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783309" y="5799063"/>
            <a:ext cx="4109171" cy="5102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331" tIns="45665" rIns="91331" bIns="45665" anchor="ctr" anchorCtr="1"/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it-IT" dirty="0" smtClean="0">
                <a:latin typeface="Calibri" pitchFamily="34" charset="0"/>
              </a:rPr>
              <a:t>  </a:t>
            </a:r>
            <a:r>
              <a:rPr lang="it-IT" dirty="0">
                <a:latin typeface="Calibri" pitchFamily="34" charset="0"/>
              </a:rPr>
              <a:t>N</a:t>
            </a:r>
            <a:r>
              <a:rPr lang="it-IT" dirty="0" smtClean="0">
                <a:latin typeface="Calibri" pitchFamily="34" charset="0"/>
              </a:rPr>
              <a:t>uovi termini di versamento e di trasmissione delle dichiarazioni 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783309" y="4725913"/>
            <a:ext cx="4109171" cy="5102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331" tIns="45665" rIns="91331" bIns="45665" anchor="ctr" anchorCtr="1"/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it-IT" dirty="0" smtClean="0">
                <a:latin typeface="Calibri" pitchFamily="34" charset="0"/>
              </a:rPr>
              <a:t> Novità nel campo dei crediti d’imposta, degli oneri detraibili e deducibili 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6164" name="AutoShape 18"/>
          <p:cNvSpPr>
            <a:spLocks noChangeArrowheads="1"/>
          </p:cNvSpPr>
          <p:nvPr/>
        </p:nvSpPr>
        <p:spPr bwMode="auto">
          <a:xfrm>
            <a:off x="1858315" y="2204864"/>
            <a:ext cx="743502" cy="20668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78677" tIns="39338" rIns="78677" bIns="39338" anchor="ctr">
            <a:spAutoFit/>
          </a:bodyPr>
          <a:lstStyle/>
          <a:p>
            <a:pPr eaLnBrk="1" hangingPunct="1">
              <a:lnSpc>
                <a:spcPts val="800"/>
              </a:lnSpc>
            </a:pPr>
            <a:endParaRPr lang="it-IT" altLang="it-IT">
              <a:latin typeface="Calibri" pitchFamily="34" charset="0"/>
            </a:endParaRPr>
          </a:p>
        </p:txBody>
      </p:sp>
      <p:sp>
        <p:nvSpPr>
          <p:cNvPr id="21" name="Segnaposto numero diapositiva 6"/>
          <p:cNvSpPr txBox="1">
            <a:spLocks noGrp="1"/>
          </p:cNvSpPr>
          <p:nvPr/>
        </p:nvSpPr>
        <p:spPr bwMode="auto">
          <a:xfrm>
            <a:off x="4355976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2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ACD81D8-B4D8-472D-B1FD-8413A42AD9C6}" type="slidenum">
              <a:rPr lang="it-IT" sz="1000">
                <a:solidFill>
                  <a:srgbClr val="000000"/>
                </a:solidFill>
              </a:rPr>
              <a:pPr algn="ctr"/>
              <a:t>20</a:t>
            </a:fld>
            <a:endParaRPr lang="it-IT" sz="1000">
              <a:solidFill>
                <a:srgbClr val="0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70595"/>
            <a:ext cx="8892480" cy="23181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599110"/>
            <a:ext cx="8964488" cy="1349922"/>
          </a:xfrm>
          <a:prstGeom prst="rect">
            <a:avLst/>
          </a:prstGeom>
        </p:spPr>
      </p:pic>
      <p:sp>
        <p:nvSpPr>
          <p:cNvPr id="11" name="Segnaposto testo 3"/>
          <p:cNvSpPr txBox="1">
            <a:spLocks/>
          </p:cNvSpPr>
          <p:nvPr/>
        </p:nvSpPr>
        <p:spPr bwMode="auto">
          <a:xfrm>
            <a:off x="2051472" y="1052736"/>
            <a:ext cx="5472856" cy="431800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2800"/>
              </a:lnSpc>
              <a:buFont typeface="Arial" pitchFamily="34" charset="0"/>
              <a:buNone/>
            </a:pPr>
            <a:r>
              <a:rPr lang="it-IT" sz="2000" dirty="0" smtClean="0">
                <a:latin typeface="Arial"/>
                <a:ea typeface="ＭＳ Ｐゴシック" pitchFamily="34" charset="-128"/>
                <a:cs typeface="Arial"/>
              </a:rPr>
              <a:t>MODELLO REDDITI SOCIETA’ DI CAPITALE</a:t>
            </a:r>
          </a:p>
        </p:txBody>
      </p:sp>
      <p:sp>
        <p:nvSpPr>
          <p:cNvPr id="12" name="Segnaposto testo 3"/>
          <p:cNvSpPr txBox="1">
            <a:spLocks/>
          </p:cNvSpPr>
          <p:nvPr/>
        </p:nvSpPr>
        <p:spPr bwMode="auto">
          <a:xfrm>
            <a:off x="2051720" y="4148832"/>
            <a:ext cx="5472608" cy="431800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2800"/>
              </a:lnSpc>
              <a:buFont typeface="Arial" pitchFamily="34" charset="0"/>
              <a:buNone/>
            </a:pPr>
            <a:r>
              <a:rPr lang="it-IT" sz="2000" dirty="0" smtClean="0">
                <a:latin typeface="Arial"/>
                <a:ea typeface="ＭＳ Ｐゴシック" pitchFamily="34" charset="-128"/>
                <a:cs typeface="Arial"/>
              </a:rPr>
              <a:t>MODELLO REDDITI PERSONE FISICHE</a:t>
            </a:r>
          </a:p>
        </p:txBody>
      </p:sp>
      <p:sp>
        <p:nvSpPr>
          <p:cNvPr id="13" name="Segnaposto testo 3"/>
          <p:cNvSpPr txBox="1">
            <a:spLocks/>
          </p:cNvSpPr>
          <p:nvPr/>
        </p:nvSpPr>
        <p:spPr bwMode="auto">
          <a:xfrm>
            <a:off x="107504" y="260350"/>
            <a:ext cx="8892479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ASSEGNAZIONE AGEVOLATA BENI AI </a:t>
            </a: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SOCI ED ESTROMISSIONE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4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260350" y="1472679"/>
            <a:ext cx="3527425" cy="1300609"/>
          </a:xfrm>
          <a:prstGeom prst="roundRect">
            <a:avLst/>
          </a:prstGeom>
          <a:noFill/>
          <a:ln w="38100">
            <a:solidFill>
              <a:srgbClr val="364D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L’agevolazione si applica sui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beni strumentali nuovi acquistati (anche in leasing) dal 15/10/2015 al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31/12/2017</a:t>
            </a:r>
            <a:endParaRPr lang="it-IT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50825" y="3201392"/>
            <a:ext cx="3527425" cy="1300609"/>
          </a:xfrm>
          <a:prstGeom prst="roundRect">
            <a:avLst/>
          </a:prstGeom>
          <a:noFill/>
          <a:ln w="38100">
            <a:solidFill>
              <a:srgbClr val="89A9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it-IT" altLang="it-IT" sz="2000">
                <a:solidFill>
                  <a:srgbClr val="262626"/>
                </a:solidFill>
                <a:latin typeface="Calibri" pitchFamily="34" charset="0"/>
                <a:ea typeface="ＭＳ Ｐゴシック" pitchFamily="34" charset="-128"/>
              </a:rPr>
              <a:t>Sono esclusi i soli beni strumentali il cui coefficiente di ammortamento sia inferiore al 6,5% </a:t>
            </a:r>
            <a:r>
              <a:rPr lang="it-IT" altLang="it-IT" sz="2000" u="sng">
                <a:solidFill>
                  <a:srgbClr val="262626"/>
                </a:solidFill>
                <a:latin typeface="Calibri" pitchFamily="34" charset="0"/>
                <a:ea typeface="ＭＳ Ｐゴシック" pitchFamily="34" charset="-128"/>
              </a:rPr>
              <a:t>(immobili)</a:t>
            </a:r>
            <a:r>
              <a:rPr lang="it-IT" altLang="it-IT" sz="2000">
                <a:solidFill>
                  <a:srgbClr val="262626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3997325" y="1939371"/>
            <a:ext cx="1079500" cy="468791"/>
          </a:xfrm>
          <a:prstGeom prst="rightArrow">
            <a:avLst/>
          </a:prstGeom>
          <a:solidFill>
            <a:srgbClr val="364D47"/>
          </a:solidFill>
          <a:ln>
            <a:solidFill>
              <a:srgbClr val="364D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3995738" y="3677609"/>
            <a:ext cx="1081087" cy="468791"/>
          </a:xfrm>
          <a:prstGeom prst="rightArrow">
            <a:avLst/>
          </a:prstGeom>
          <a:solidFill>
            <a:srgbClr val="89A9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5219700" y="3201392"/>
            <a:ext cx="3673475" cy="1300609"/>
          </a:xfrm>
          <a:prstGeom prst="roundRect">
            <a:avLst/>
          </a:prstGeom>
          <a:noFill/>
          <a:ln w="38100">
            <a:solidFill>
              <a:srgbClr val="89A9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it-IT" altLang="it-IT" sz="2000">
                <a:solidFill>
                  <a:srgbClr val="262626"/>
                </a:solidFill>
                <a:latin typeface="Calibri" pitchFamily="34" charset="0"/>
                <a:ea typeface="ＭＳ Ｐゴシック" pitchFamily="34" charset="-128"/>
              </a:rPr>
              <a:t>Si ritiene che soltanto la quota capitale dei canoni leasing possa essere dedotta al 140% </a:t>
            </a:r>
          </a:p>
        </p:txBody>
      </p:sp>
      <p:sp>
        <p:nvSpPr>
          <p:cNvPr id="14" name="Rettangolo arrotondato 6"/>
          <p:cNvSpPr/>
          <p:nvPr/>
        </p:nvSpPr>
        <p:spPr>
          <a:xfrm>
            <a:off x="5219700" y="1472679"/>
            <a:ext cx="3673475" cy="1300609"/>
          </a:xfrm>
          <a:prstGeom prst="roundRect">
            <a:avLst/>
          </a:prstGeom>
          <a:noFill/>
          <a:ln w="38100">
            <a:solidFill>
              <a:srgbClr val="364D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it-IT"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Le quote di ammortamento (e i canoni leasing) ai fini fiscali sono incrementati del 40% per le imprese ed i professionisti</a:t>
            </a:r>
          </a:p>
        </p:txBody>
      </p:sp>
      <p:sp>
        <p:nvSpPr>
          <p:cNvPr id="15" name="Rettangolo arrotondato 6"/>
          <p:cNvSpPr/>
          <p:nvPr/>
        </p:nvSpPr>
        <p:spPr>
          <a:xfrm>
            <a:off x="252413" y="4935274"/>
            <a:ext cx="3527425" cy="1302038"/>
          </a:xfrm>
          <a:prstGeom prst="roundRect">
            <a:avLst/>
          </a:prstGeom>
          <a:noFill/>
          <a:ln w="38100">
            <a:solidFill>
              <a:srgbClr val="364D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La variazione in diminuzione dal reddito è applicabile ai fini IRES e IRPEF </a:t>
            </a:r>
            <a:r>
              <a:rPr lang="it-IT" sz="2000" u="sng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ma non IRAP</a:t>
            </a:r>
          </a:p>
        </p:txBody>
      </p:sp>
      <p:sp>
        <p:nvSpPr>
          <p:cNvPr id="16" name="Freccia a destra 13"/>
          <p:cNvSpPr/>
          <p:nvPr/>
        </p:nvSpPr>
        <p:spPr>
          <a:xfrm>
            <a:off x="3997325" y="5404983"/>
            <a:ext cx="1079500" cy="468791"/>
          </a:xfrm>
          <a:prstGeom prst="rightArrow">
            <a:avLst/>
          </a:prstGeom>
          <a:solidFill>
            <a:srgbClr val="364D47"/>
          </a:solidFill>
          <a:ln>
            <a:solidFill>
              <a:srgbClr val="364D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Rettangolo arrotondato 6"/>
          <p:cNvSpPr/>
          <p:nvPr/>
        </p:nvSpPr>
        <p:spPr>
          <a:xfrm>
            <a:off x="5210175" y="4933844"/>
            <a:ext cx="3673475" cy="1303467"/>
          </a:xfrm>
          <a:prstGeom prst="roundRect">
            <a:avLst/>
          </a:prstGeom>
          <a:noFill/>
          <a:ln w="38100">
            <a:solidFill>
              <a:srgbClr val="364D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it-IT"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Il beneficio spetta a prescindere dal regime contabile (ordinario, semplificato o </a:t>
            </a:r>
            <a:r>
              <a:rPr lang="it-IT" sz="2000" b="1" u="sng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minimo</a:t>
            </a:r>
            <a:r>
              <a:rPr lang="it-IT"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13" name="Segnaposto testo 3"/>
          <p:cNvSpPr txBox="1">
            <a:spLocks/>
          </p:cNvSpPr>
          <p:nvPr/>
        </p:nvSpPr>
        <p:spPr bwMode="auto">
          <a:xfrm>
            <a:off x="1979712" y="332358"/>
            <a:ext cx="525658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I SUPER AMMORTAMENTI AL 140%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21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5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686011"/>
            <a:ext cx="8102600" cy="374837"/>
          </a:xfrm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chemeClr val="tx1"/>
                </a:solidFill>
                <a:latin typeface="Calibri" pitchFamily="34" charset="0"/>
              </a:rPr>
              <a:t>Esempi e modello </a:t>
            </a:r>
            <a:r>
              <a:rPr lang="it-IT" sz="2800" dirty="0" smtClean="0">
                <a:solidFill>
                  <a:schemeClr val="tx1"/>
                </a:solidFill>
                <a:latin typeface="Calibri" pitchFamily="34" charset="0"/>
              </a:rPr>
              <a:t>unico </a:t>
            </a:r>
            <a:endParaRPr lang="it-IT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251520" y="2204864"/>
            <a:ext cx="8640960" cy="2160240"/>
          </a:xfrm>
          <a:ln w="28575">
            <a:solidFill>
              <a:srgbClr val="405C58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Alfa acquista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a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cs typeface="Arial"/>
              </a:rPr>
              <a:t>dic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. 2015 un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bene agevolabile e sostiene un costo di 10.000.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L’ammortamento calcolato secondo corretti principi contabili è 1.000.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Il coefficiente fiscale di ammortamento è il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20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%.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L’ammortamento fiscalmente deducibile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nel 2016 è 1.800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Occorre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fare 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una variazione in diminuzione nel modello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Redditi di € 800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cs typeface="Arial"/>
              </a:rPr>
              <a:t>.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323528" y="4609688"/>
            <a:ext cx="8496944" cy="1627624"/>
            <a:chOff x="330200" y="4425316"/>
            <a:chExt cx="8103600" cy="162762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30200" y="4444566"/>
              <a:ext cx="8103600" cy="1589124"/>
            </a:xfrm>
            <a:prstGeom prst="rect">
              <a:avLst/>
            </a:prstGeom>
          </p:spPr>
        </p:pic>
        <p:sp>
          <p:nvSpPr>
            <p:cNvPr id="7" name="CasellaDiTesto 9"/>
            <p:cNvSpPr txBox="1">
              <a:spLocks noChangeArrowheads="1"/>
            </p:cNvSpPr>
            <p:nvPr/>
          </p:nvSpPr>
          <p:spPr bwMode="auto">
            <a:xfrm>
              <a:off x="1702619" y="4425316"/>
              <a:ext cx="457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1600" dirty="0"/>
                <a:t>50</a:t>
              </a:r>
            </a:p>
          </p:txBody>
        </p:sp>
        <p:sp>
          <p:nvSpPr>
            <p:cNvPr id="8" name="CasellaDiTesto 9"/>
            <p:cNvSpPr txBox="1">
              <a:spLocks noChangeArrowheads="1"/>
            </p:cNvSpPr>
            <p:nvPr/>
          </p:nvSpPr>
          <p:spPr bwMode="auto">
            <a:xfrm>
              <a:off x="3031958" y="4425316"/>
              <a:ext cx="5869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1600" dirty="0" smtClean="0"/>
                <a:t>800</a:t>
              </a:r>
              <a:endParaRPr lang="it-IT" altLang="it-IT" sz="1600" dirty="0"/>
            </a:p>
          </p:txBody>
        </p:sp>
        <p:sp>
          <p:nvSpPr>
            <p:cNvPr id="9" name="CasellaDiTesto 9"/>
            <p:cNvSpPr txBox="1">
              <a:spLocks noChangeArrowheads="1"/>
            </p:cNvSpPr>
            <p:nvPr/>
          </p:nvSpPr>
          <p:spPr bwMode="auto">
            <a:xfrm>
              <a:off x="7688981" y="5714386"/>
              <a:ext cx="5869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 sz="1600" dirty="0"/>
            </a:p>
          </p:txBody>
        </p:sp>
      </p:grpSp>
      <p:sp>
        <p:nvSpPr>
          <p:cNvPr id="12" name="Segnaposto testo 3"/>
          <p:cNvSpPr txBox="1">
            <a:spLocks/>
          </p:cNvSpPr>
          <p:nvPr/>
        </p:nvSpPr>
        <p:spPr bwMode="auto">
          <a:xfrm>
            <a:off x="1979712" y="332358"/>
            <a:ext cx="525658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I SUPER AMMORTAMENTI AL 140%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22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23528" y="2993603"/>
            <a:ext cx="3822451" cy="1079500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Sconto del 35% sui contributi INPS di artigiani e commercianti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070029" y="2993603"/>
            <a:ext cx="3822451" cy="1079500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Innalzamento del limite di incassi per l’accesso al regime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1907704" y="2482428"/>
            <a:ext cx="720725" cy="4318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6612509" y="2482428"/>
            <a:ext cx="719137" cy="4318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3528" y="1772816"/>
            <a:ext cx="8568952" cy="5635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Principali modifiche al regime forfettario dal 2016 (Legge 208/2015)</a:t>
            </a:r>
            <a:endParaRPr lang="it-IT" sz="2000" b="1" dirty="0">
              <a:solidFill>
                <a:schemeClr val="bg1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" name="Segnaposto testo 3"/>
          <p:cNvSpPr txBox="1">
            <a:spLocks/>
          </p:cNvSpPr>
          <p:nvPr/>
        </p:nvSpPr>
        <p:spPr bwMode="auto">
          <a:xfrm>
            <a:off x="1331640" y="332358"/>
            <a:ext cx="6480720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IL QUADRO LM PER MINIMI E FORFETTARI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3528" y="4797772"/>
            <a:ext cx="3822451" cy="1079500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Maggiori possibilità d’ingresso per dipendenti e pensionati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070029" y="4797772"/>
            <a:ext cx="3822451" cy="1079500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Aliquota ridotta al 5% per il primo quinquennio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6" name="Freccia in giù 1"/>
          <p:cNvSpPr/>
          <p:nvPr/>
        </p:nvSpPr>
        <p:spPr>
          <a:xfrm>
            <a:off x="1907704" y="4286597"/>
            <a:ext cx="720725" cy="4318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17" name="Freccia in giù 11"/>
          <p:cNvSpPr/>
          <p:nvPr/>
        </p:nvSpPr>
        <p:spPr>
          <a:xfrm>
            <a:off x="6612509" y="4286597"/>
            <a:ext cx="719137" cy="4318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18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23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1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CasellaDiTesto 3"/>
          <p:cNvSpPr txBox="1">
            <a:spLocks noChangeArrowheads="1"/>
          </p:cNvSpPr>
          <p:nvPr/>
        </p:nvSpPr>
        <p:spPr bwMode="auto">
          <a:xfrm>
            <a:off x="755650" y="188913"/>
            <a:ext cx="403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8640960" cy="4536504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72856" y="461875"/>
            <a:ext cx="8102600" cy="374837"/>
          </a:xfrm>
        </p:spPr>
        <p:txBody>
          <a:bodyPr>
            <a:noAutofit/>
          </a:bodyPr>
          <a:lstStyle/>
          <a:p>
            <a:r>
              <a:rPr lang="it-IT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Quadro LM – Sez. 1 per i Minimi</a:t>
            </a:r>
            <a:endParaRPr lang="it-IT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24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0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CasellaDiTesto 3"/>
          <p:cNvSpPr txBox="1">
            <a:spLocks noChangeArrowheads="1"/>
          </p:cNvSpPr>
          <p:nvPr/>
        </p:nvSpPr>
        <p:spPr bwMode="auto">
          <a:xfrm>
            <a:off x="755650" y="188913"/>
            <a:ext cx="403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1604640"/>
            <a:ext cx="8604448" cy="4704680"/>
          </a:xfrm>
          <a:prstGeom prst="rect">
            <a:avLst/>
          </a:prstGeom>
        </p:spPr>
      </p:pic>
      <p:sp>
        <p:nvSpPr>
          <p:cNvPr id="6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25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461875"/>
            <a:ext cx="8102600" cy="374837"/>
          </a:xfrm>
        </p:spPr>
        <p:txBody>
          <a:bodyPr>
            <a:noAutofit/>
          </a:bodyPr>
          <a:lstStyle/>
          <a:p>
            <a:r>
              <a:rPr lang="it-IT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Quadro LM – Sez. </a:t>
            </a:r>
            <a:r>
              <a:rPr lang="it-IT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it-IT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 i </a:t>
            </a:r>
            <a:r>
              <a:rPr lang="it-IT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Forfettari</a:t>
            </a:r>
            <a:endParaRPr lang="it-IT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8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CasellaDiTesto 3"/>
          <p:cNvSpPr txBox="1">
            <a:spLocks noChangeArrowheads="1"/>
          </p:cNvSpPr>
          <p:nvPr/>
        </p:nvSpPr>
        <p:spPr bwMode="auto">
          <a:xfrm>
            <a:off x="755650" y="188913"/>
            <a:ext cx="403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3612"/>
            <a:ext cx="8640960" cy="36055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589240"/>
            <a:ext cx="8640960" cy="792088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374837"/>
          </a:xfrm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rgbClr val="0070C0"/>
                </a:solidFill>
                <a:latin typeface="Calibri" pitchFamily="34" charset="0"/>
              </a:rPr>
              <a:t>Quadro LM – Sez. 3 per la determinazione dell’imposta</a:t>
            </a:r>
            <a:endParaRPr lang="it-IT" sz="2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251520" y="5286411"/>
            <a:ext cx="8640960" cy="30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Quadro RS – Recupero delle ritenute subite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26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CasellaDiTesto 3"/>
          <p:cNvSpPr txBox="1">
            <a:spLocks noChangeArrowheads="1"/>
          </p:cNvSpPr>
          <p:nvPr/>
        </p:nvSpPr>
        <p:spPr bwMode="auto">
          <a:xfrm>
            <a:off x="755650" y="188913"/>
            <a:ext cx="403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8784976" cy="4680520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374837"/>
          </a:xfrm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rgbClr val="0070C0"/>
                </a:solidFill>
                <a:latin typeface="Calibri" pitchFamily="34" charset="0"/>
              </a:rPr>
              <a:t>Quadro RS – Obblighi informativi </a:t>
            </a:r>
            <a:r>
              <a:rPr lang="it-IT" sz="2800" u="sng" dirty="0" smtClean="0">
                <a:solidFill>
                  <a:srgbClr val="0070C0"/>
                </a:solidFill>
                <a:latin typeface="Calibri" pitchFamily="34" charset="0"/>
              </a:rPr>
              <a:t>per i soli Forfettari</a:t>
            </a:r>
            <a:endParaRPr lang="it-IT" sz="2800" u="sng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27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9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90736" y="1628800"/>
            <a:ext cx="4037248" cy="461665"/>
          </a:xfrm>
          <a:prstGeom prst="rect">
            <a:avLst/>
          </a:prstGeom>
          <a:solidFill>
            <a:srgbClr val="FFFFFF"/>
          </a:solidFill>
          <a:ln w="19050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Arial"/>
              </a:rPr>
              <a:t>Base imponibile IRAP 2015</a:t>
            </a:r>
            <a:endParaRPr lang="it-IT" sz="2000" b="1" dirty="0">
              <a:solidFill>
                <a:srgbClr val="000000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0736" y="2348880"/>
            <a:ext cx="4037248" cy="2304256"/>
          </a:xfrm>
          <a:prstGeom prst="rect">
            <a:avLst/>
          </a:prstGeom>
          <a:ln w="19050">
            <a:solidFill>
              <a:srgbClr val="3366FF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-IT" dirty="0">
                <a:latin typeface="Calibri" pitchFamily="34" charset="0"/>
                <a:cs typeface="Arial"/>
              </a:rPr>
              <a:t>L</a:t>
            </a:r>
            <a:r>
              <a:rPr lang="it-IT" dirty="0" smtClean="0">
                <a:latin typeface="Calibri" pitchFamily="34" charset="0"/>
                <a:cs typeface="Arial"/>
              </a:rPr>
              <a:t>a base imponibile era determinata dalla differenza tra il valore e i costi della produzione di cui alle lettere A) e B) dell’art. 2425 c.c., con esclusione delle voci 9), 10) </a:t>
            </a:r>
            <a:r>
              <a:rPr lang="it-IT" dirty="0" err="1" smtClean="0">
                <a:latin typeface="Calibri" pitchFamily="34" charset="0"/>
                <a:cs typeface="Arial"/>
              </a:rPr>
              <a:t>c-d</a:t>
            </a:r>
            <a:r>
              <a:rPr lang="it-IT" dirty="0" smtClean="0">
                <a:latin typeface="Calibri" pitchFamily="34" charset="0"/>
                <a:cs typeface="Arial"/>
              </a:rPr>
              <a:t>. 12) e 13) del conto economico </a:t>
            </a:r>
            <a:endParaRPr lang="it-IT" dirty="0">
              <a:latin typeface="Calibri" pitchFamily="34" charset="0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90736" y="4910971"/>
            <a:ext cx="4037248" cy="1326341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-IT" dirty="0" smtClean="0">
                <a:latin typeface="Calibri" pitchFamily="34" charset="0"/>
                <a:cs typeface="Arial"/>
              </a:rPr>
              <a:t>L’area straordinaria (oneri e proventi) del conto economico era del tutto estranea all’assoggettamento ad Irap</a:t>
            </a:r>
            <a:endParaRPr lang="it-IT" dirty="0">
              <a:latin typeface="Calibri" pitchFamily="34" charset="0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716016" y="1628800"/>
            <a:ext cx="4176464" cy="461665"/>
          </a:xfrm>
          <a:prstGeom prst="rect">
            <a:avLst/>
          </a:prstGeom>
          <a:solidFill>
            <a:srgbClr val="FFFFFF"/>
          </a:solidFill>
          <a:ln w="19050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Arial"/>
              </a:rPr>
              <a:t>Base imponibile IRAP 2016</a:t>
            </a:r>
            <a:endParaRPr lang="it-IT" sz="2000" b="1" dirty="0">
              <a:solidFill>
                <a:srgbClr val="000000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16016" y="2348880"/>
            <a:ext cx="4176464" cy="2304256"/>
          </a:xfrm>
          <a:prstGeom prst="rect">
            <a:avLst/>
          </a:prstGeom>
          <a:ln w="19050">
            <a:solidFill>
              <a:srgbClr val="3366FF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-IT" dirty="0" smtClean="0">
                <a:latin typeface="Calibri" pitchFamily="34" charset="0"/>
                <a:cs typeface="Arial"/>
              </a:rPr>
              <a:t>Le sole componenti di natura straordinaria derivanti da trasferimenti di aziende (o rami) sono escluse dalla base imponibile Irap </a:t>
            </a:r>
            <a:r>
              <a:rPr lang="it-IT" u="sng" dirty="0" smtClean="0">
                <a:latin typeface="Calibri" pitchFamily="34" charset="0"/>
                <a:cs typeface="Arial"/>
              </a:rPr>
              <a:t>ma vi sono assoggettate le </a:t>
            </a:r>
            <a:r>
              <a:rPr lang="it-IT" u="sng" dirty="0" err="1" smtClean="0">
                <a:latin typeface="Calibri" pitchFamily="34" charset="0"/>
                <a:cs typeface="Arial"/>
              </a:rPr>
              <a:t>minus</a:t>
            </a:r>
            <a:r>
              <a:rPr lang="it-IT" u="sng" dirty="0" smtClean="0">
                <a:latin typeface="Calibri" pitchFamily="34" charset="0"/>
                <a:cs typeface="Arial"/>
              </a:rPr>
              <a:t>/plus relative a beni strumentali e le sopravvenienze</a:t>
            </a:r>
            <a:r>
              <a:rPr lang="it-IT" dirty="0" smtClean="0">
                <a:latin typeface="Calibri" pitchFamily="34" charset="0"/>
                <a:cs typeface="Arial"/>
              </a:rPr>
              <a:t> </a:t>
            </a:r>
            <a:endParaRPr lang="it-IT" dirty="0">
              <a:latin typeface="Calibri" pitchFamily="34" charset="0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716016" y="4910971"/>
            <a:ext cx="4176464" cy="1326341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-IT" dirty="0" smtClean="0">
                <a:latin typeface="Calibri" pitchFamily="34" charset="0"/>
                <a:cs typeface="Arial"/>
              </a:rPr>
              <a:t>Sarà cruciale la dettagliata indicazione in nota integrativa di tali poste onde poterle meglio identificare ai fini Irap </a:t>
            </a:r>
            <a:endParaRPr lang="it-IT" dirty="0">
              <a:latin typeface="Calibri" pitchFamily="34" charset="0"/>
              <a:cs typeface="Arial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355976" y="6381328"/>
            <a:ext cx="5222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4" rIns="91367" bIns="45684" anchor="ctr"/>
          <a:lstStyle/>
          <a:p>
            <a:pPr algn="ctr"/>
            <a:fld id="{328A3033-A076-402C-97C5-DCAE5A0EB281}" type="slidenum">
              <a:rPr lang="it-IT" sz="1000">
                <a:latin typeface="Univers 47 CondensedLight"/>
              </a:rPr>
              <a:pPr algn="ctr"/>
              <a:t>28</a:t>
            </a:fld>
            <a:endParaRPr lang="it-IT" sz="1000" dirty="0">
              <a:latin typeface="Univers 47 CondensedLight"/>
            </a:endParaRPr>
          </a:p>
        </p:txBody>
      </p:sp>
      <p:sp>
        <p:nvSpPr>
          <p:cNvPr id="16" name="Segnaposto testo 3"/>
          <p:cNvSpPr txBox="1">
            <a:spLocks/>
          </p:cNvSpPr>
          <p:nvPr/>
        </p:nvSpPr>
        <p:spPr bwMode="auto">
          <a:xfrm>
            <a:off x="323528" y="332358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0070C0"/>
                </a:solidFill>
                <a:latin typeface="Arial"/>
                <a:ea typeface="ＭＳ Ｐゴシック" charset="0"/>
                <a:cs typeface="Arial"/>
              </a:rPr>
              <a:t>LE RICADUTE FISCALI DEI NUOVI SCHEMI DI BILANCIO</a:t>
            </a:r>
            <a:endParaRPr lang="it-IT" altLang="it-IT" sz="2200" dirty="0">
              <a:solidFill>
                <a:srgbClr val="0070C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520" y="1732746"/>
            <a:ext cx="8640960" cy="400110"/>
          </a:xfrm>
          <a:prstGeom prst="rect">
            <a:avLst/>
          </a:prstGeom>
          <a:solidFill>
            <a:srgbClr val="FFFFFF"/>
          </a:solidFill>
          <a:ln w="19050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Arial"/>
              </a:rPr>
              <a:t>Criteri per la deducibilità degli oneri finanziari che eccedono i relativi proventi</a:t>
            </a:r>
            <a:endParaRPr lang="it-IT" sz="2000" b="1" dirty="0">
              <a:solidFill>
                <a:srgbClr val="000000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1521" y="2420888"/>
            <a:ext cx="4104455" cy="1728192"/>
          </a:xfrm>
          <a:prstGeom prst="rect">
            <a:avLst/>
          </a:prstGeom>
          <a:ln w="19050">
            <a:solidFill>
              <a:srgbClr val="3366FF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it-IT" sz="2000" dirty="0" smtClean="0">
                <a:latin typeface="Calibri" pitchFamily="34" charset="0"/>
                <a:cs typeface="Arial"/>
              </a:rPr>
              <a:t>L’art. 96 del TUIR prevede che la deducibilità degli oneri finanziari sia subordinata alla capienza del 30% del ROL dell’esercizio (o di quello riportato da precedenti esercizi)</a:t>
            </a:r>
            <a:endParaRPr lang="it-IT" sz="2000" dirty="0">
              <a:latin typeface="Calibri" pitchFamily="34" charset="0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860032" y="2420888"/>
            <a:ext cx="4032448" cy="1728192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it-IT" sz="2000" dirty="0" smtClean="0">
                <a:latin typeface="Calibri" pitchFamily="34" charset="0"/>
                <a:cs typeface="Arial"/>
              </a:rPr>
              <a:t>Per </a:t>
            </a:r>
            <a:r>
              <a:rPr lang="it-IT" sz="2000" dirty="0" err="1" smtClean="0">
                <a:latin typeface="Calibri" pitchFamily="34" charset="0"/>
                <a:cs typeface="Arial"/>
              </a:rPr>
              <a:t>Rol</a:t>
            </a:r>
            <a:r>
              <a:rPr lang="it-IT" sz="2000" dirty="0" smtClean="0">
                <a:latin typeface="Calibri" pitchFamily="34" charset="0"/>
                <a:cs typeface="Arial"/>
              </a:rPr>
              <a:t>, finora, si è intesa la differenza tra valore e costi produzione di cui alle </a:t>
            </a:r>
            <a:r>
              <a:rPr lang="it-IT" sz="2000" dirty="0" err="1" smtClean="0">
                <a:latin typeface="Calibri" pitchFamily="34" charset="0"/>
                <a:cs typeface="Arial"/>
              </a:rPr>
              <a:t>lett</a:t>
            </a:r>
            <a:r>
              <a:rPr lang="it-IT" sz="2000" dirty="0" smtClean="0">
                <a:latin typeface="Calibri" pitchFamily="34" charset="0"/>
                <a:cs typeface="Arial"/>
              </a:rPr>
              <a:t>. A) e B) dell’art. 2425 c.c., con esclusione di ammortamenti e canoni leasing </a:t>
            </a:r>
            <a:endParaRPr lang="it-IT" sz="2000" dirty="0">
              <a:latin typeface="Calibri" pitchFamily="34" charset="0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31640" y="4437112"/>
            <a:ext cx="6480720" cy="1728192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it-IT" sz="2000" dirty="0" smtClean="0">
                <a:latin typeface="Calibri" pitchFamily="34" charset="0"/>
                <a:cs typeface="Arial"/>
              </a:rPr>
              <a:t>Dal 2016 dal calcolo del ROL dovranno anche essere escluse le componenti straordinarie di reddito derivanti da trasferimenti di aziende o rami di aziende, </a:t>
            </a:r>
            <a:r>
              <a:rPr lang="it-IT" sz="2000" u="sng" dirty="0" smtClean="0">
                <a:latin typeface="Calibri" pitchFamily="34" charset="0"/>
                <a:cs typeface="Arial"/>
              </a:rPr>
              <a:t>mentre vi resteranno dentro le altre  </a:t>
            </a:r>
            <a:r>
              <a:rPr lang="it-IT" sz="2000" u="sng" dirty="0" err="1" smtClean="0">
                <a:latin typeface="Calibri" pitchFamily="34" charset="0"/>
                <a:cs typeface="Arial"/>
              </a:rPr>
              <a:t>minus</a:t>
            </a:r>
            <a:r>
              <a:rPr lang="it-IT" sz="2000" u="sng" dirty="0" smtClean="0">
                <a:latin typeface="Calibri" pitchFamily="34" charset="0"/>
                <a:cs typeface="Arial"/>
              </a:rPr>
              <a:t>/plus nonché le sopravvenienze e le sopravvenienze e le insussistenze</a:t>
            </a:r>
            <a:r>
              <a:rPr lang="it-IT" sz="2000" dirty="0" smtClean="0">
                <a:latin typeface="Calibri" pitchFamily="34" charset="0"/>
                <a:cs typeface="Arial"/>
              </a:rPr>
              <a:t>    </a:t>
            </a:r>
            <a:endParaRPr lang="it-IT" sz="2000" dirty="0">
              <a:latin typeface="Calibri" pitchFamily="34" charset="0"/>
              <a:cs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5976" y="6381328"/>
            <a:ext cx="5222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4" rIns="91367" bIns="45684" anchor="ctr"/>
          <a:lstStyle/>
          <a:p>
            <a:pPr algn="ctr"/>
            <a:fld id="{328A3033-A076-402C-97C5-DCAE5A0EB281}" type="slidenum">
              <a:rPr lang="it-IT" sz="1000">
                <a:latin typeface="Univers 47 CondensedLight"/>
              </a:rPr>
              <a:pPr algn="ctr"/>
              <a:t>29</a:t>
            </a:fld>
            <a:endParaRPr lang="it-IT" sz="1000" dirty="0">
              <a:latin typeface="Univers 47 CondensedLight"/>
            </a:endParaRPr>
          </a:p>
        </p:txBody>
      </p:sp>
      <p:sp>
        <p:nvSpPr>
          <p:cNvPr id="10" name="Segnaposto testo 3"/>
          <p:cNvSpPr txBox="1">
            <a:spLocks/>
          </p:cNvSpPr>
          <p:nvPr/>
        </p:nvSpPr>
        <p:spPr bwMode="auto">
          <a:xfrm>
            <a:off x="323528" y="332358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LE RICADUTE FISCALI DEI NUOVI SCHEMI DI BILANCIO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3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6264374" cy="360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DECRETO LEGGE N.193/2016</a:t>
            </a:r>
            <a:endParaRPr lang="it-IT" sz="24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435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251520" y="1988840"/>
            <a:ext cx="8569325" cy="4320480"/>
          </a:xfrm>
          <a:ln w="28575">
            <a:noFill/>
          </a:ln>
        </p:spPr>
        <p:txBody>
          <a:bodyPr anchor="ctr">
            <a:normAutofit/>
          </a:bodyPr>
          <a:lstStyle/>
          <a:p>
            <a:pPr marL="285750" indent="-285750" algn="just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Integrazione </a:t>
            </a: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  <a:cs typeface="Arial"/>
              </a:rPr>
              <a:t>della dichiarazione a favore del contribuente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consentita entro </a:t>
            </a: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  <a:cs typeface="Arial"/>
              </a:rPr>
              <a:t>i termini di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decadenza del potere accertativo (</a:t>
            </a:r>
            <a:r>
              <a:rPr lang="it-IT" altLang="it-IT" sz="2000" u="sng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non più entro l’anno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);</a:t>
            </a:r>
            <a:endParaRPr lang="it-IT" altLang="it-IT" sz="2000" dirty="0">
              <a:solidFill>
                <a:schemeClr val="tx1"/>
              </a:solidFill>
              <a:latin typeface="Calibri" pitchFamily="34" charset="0"/>
              <a:cs typeface="Arial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Facoltà </a:t>
            </a: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  <a:cs typeface="Arial"/>
              </a:rPr>
              <a:t>di utilizzo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in compensazione dei crediti immediata se la trasmissione dell’integrativa avviene entro l’anno successivo;</a:t>
            </a:r>
            <a:endParaRPr lang="it-IT" altLang="it-IT" sz="2000" dirty="0">
              <a:solidFill>
                <a:schemeClr val="tx1"/>
              </a:solidFill>
              <a:latin typeface="Calibri" pitchFamily="34" charset="0"/>
              <a:cs typeface="Arial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  <a:cs typeface="Arial"/>
              </a:rPr>
              <a:t>Se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l’integrativa viene presentata oltre l’anno, la compensazione potrà avvenire soltanto dal 1^ gennaio dell’anno successivo alla trasmissione;</a:t>
            </a:r>
            <a:endParaRPr lang="it-IT" altLang="it-IT" sz="2000" dirty="0">
              <a:solidFill>
                <a:schemeClr val="tx1"/>
              </a:solidFill>
              <a:latin typeface="Calibri" pitchFamily="34" charset="0"/>
              <a:cs typeface="Arial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Sono stati istituiti appositi nuovi quadri DI – IS per gestire la procedura di segnalazione ed utilizzo in compensazione;  </a:t>
            </a:r>
            <a:endParaRPr lang="it-IT" altLang="it-IT" sz="2000" dirty="0">
              <a:solidFill>
                <a:schemeClr val="tx1"/>
              </a:solidFill>
              <a:latin typeface="Calibri" pitchFamily="34" charset="0"/>
              <a:cs typeface="Arial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La proroga </a:t>
            </a: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  <a:cs typeface="Arial"/>
              </a:rPr>
              <a:t>dei termini di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accertamento, </a:t>
            </a: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  <a:cs typeface="Arial"/>
              </a:rPr>
              <a:t>da parte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dell’Agenzia </a:t>
            </a: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  <a:cs typeface="Arial"/>
              </a:rPr>
              <a:t>delle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Entrate, opera solo per le parti integrate della dichiarazione. </a:t>
            </a:r>
            <a:endParaRPr lang="it-IT" altLang="it-IT" sz="2000" dirty="0">
              <a:solidFill>
                <a:schemeClr val="tx1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950" y="116632"/>
            <a:ext cx="88566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cap="all" dirty="0">
                <a:solidFill>
                  <a:srgbClr val="18579B"/>
                </a:solidFill>
              </a:rPr>
              <a:t>Dichiarazione integrativa a favore</a:t>
            </a:r>
          </a:p>
        </p:txBody>
      </p:sp>
      <p:sp>
        <p:nvSpPr>
          <p:cNvPr id="5" name="Segnaposto numero diapositiva 6"/>
          <p:cNvSpPr txBox="1">
            <a:spLocks noGrp="1"/>
          </p:cNvSpPr>
          <p:nvPr/>
        </p:nvSpPr>
        <p:spPr bwMode="auto">
          <a:xfrm>
            <a:off x="4211960" y="6453336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3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5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41492" y="1640994"/>
            <a:ext cx="8208912" cy="707886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sz="2000" dirty="0" smtClean="0">
                <a:latin typeface="Arial"/>
                <a:cs typeface="Arial"/>
              </a:rPr>
              <a:t>Le spese di rappresentanza sono deducibili se rispondenti a requisiti di inerenza e congruità stabiliti per decreto (Art. 9 </a:t>
            </a:r>
            <a:r>
              <a:rPr lang="it-IT" sz="2000" dirty="0" err="1" smtClean="0">
                <a:latin typeface="Arial"/>
                <a:cs typeface="Arial"/>
              </a:rPr>
              <a:t>D.Lgs.</a:t>
            </a:r>
            <a:r>
              <a:rPr lang="it-IT" sz="2000" dirty="0" smtClean="0">
                <a:latin typeface="Arial"/>
                <a:cs typeface="Arial"/>
              </a:rPr>
              <a:t> 147/2015) </a:t>
            </a:r>
            <a:endParaRPr lang="it-IT" sz="2000" dirty="0">
              <a:latin typeface="Arial"/>
              <a:cs typeface="Arial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7817124"/>
              </p:ext>
            </p:extLst>
          </p:nvPr>
        </p:nvGraphicFramePr>
        <p:xfrm>
          <a:off x="441492" y="2471991"/>
          <a:ext cx="8208912" cy="1895830"/>
        </p:xfrm>
        <a:graphic>
          <a:graphicData uri="http://schemas.openxmlformats.org/drawingml/2006/table">
            <a:tbl>
              <a:tblPr/>
              <a:tblGrid>
                <a:gridCol w="3871247"/>
                <a:gridCol w="4337665"/>
              </a:tblGrid>
              <a:tr h="681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Le spese sono commisurate all’ammontare dei ricavi e proventi della gestione caratteristica (voci A1 e A5) nei limiti di seguito esposti (dal 2016)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651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1,5%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Dei ricavi e proventi fino a € 10 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mln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.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0,6%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Della parte eccedente e fino a € 50 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mln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.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48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0,4%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Della parte eccedente € 50 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mln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.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467544" y="4521314"/>
            <a:ext cx="8208912" cy="707886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sz="2000" dirty="0" smtClean="0">
                <a:latin typeface="Arial"/>
                <a:cs typeface="Arial"/>
              </a:rPr>
              <a:t>Sono comunque deducibili le spese relative a beni distribuiti gratuitamente di valore unitario non superiore a € 50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8" name="Esplosione 2 7"/>
          <p:cNvSpPr/>
          <p:nvPr/>
        </p:nvSpPr>
        <p:spPr>
          <a:xfrm>
            <a:off x="7884368" y="1988840"/>
            <a:ext cx="1152128" cy="648072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Calibri"/>
                <a:cs typeface="Calibri"/>
              </a:rPr>
              <a:t>NEW</a:t>
            </a:r>
            <a:endParaRPr lang="it-IT" sz="11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Freccia giù 10"/>
          <p:cNvSpPr/>
          <p:nvPr/>
        </p:nvSpPr>
        <p:spPr>
          <a:xfrm>
            <a:off x="2195736" y="5301208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Calibri"/>
              <a:cs typeface="Calibri"/>
            </a:endParaRPr>
          </a:p>
        </p:txBody>
      </p:sp>
      <p:sp>
        <p:nvSpPr>
          <p:cNvPr id="11" name="Freccia giù 10"/>
          <p:cNvSpPr/>
          <p:nvPr/>
        </p:nvSpPr>
        <p:spPr>
          <a:xfrm>
            <a:off x="6948264" y="5301208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Calibri"/>
              <a:cs typeface="Calibri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67544" y="5601434"/>
            <a:ext cx="820891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sz="2000" dirty="0" smtClean="0">
                <a:latin typeface="Arial"/>
                <a:cs typeface="Arial"/>
              </a:rPr>
              <a:t>Dal 2016 i ricavi e proventi di riferimento saranno incrementati dai componenti straordinari positivi di reddito allocati nella voce A5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55976" y="6381328"/>
            <a:ext cx="5222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4" rIns="91367" bIns="45684" anchor="ctr"/>
          <a:lstStyle/>
          <a:p>
            <a:pPr algn="ctr"/>
            <a:fld id="{328A3033-A076-402C-97C5-DCAE5A0EB281}" type="slidenum">
              <a:rPr lang="it-IT" sz="1000">
                <a:latin typeface="Univers 47 CondensedLight"/>
              </a:rPr>
              <a:pPr algn="ctr"/>
              <a:t>30</a:t>
            </a:fld>
            <a:endParaRPr lang="it-IT" sz="1000" dirty="0">
              <a:latin typeface="Univers 47 CondensedLight"/>
            </a:endParaRPr>
          </a:p>
        </p:txBody>
      </p:sp>
      <p:sp>
        <p:nvSpPr>
          <p:cNvPr id="14" name="Segnaposto testo 3"/>
          <p:cNvSpPr txBox="1">
            <a:spLocks/>
          </p:cNvSpPr>
          <p:nvPr/>
        </p:nvSpPr>
        <p:spPr bwMode="auto">
          <a:xfrm>
            <a:off x="323528" y="332358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LE RICADUTE FISCALI DEI NUOVI SCHEMI DI BILANCIO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2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3528" y="1700808"/>
            <a:ext cx="8496944" cy="523220"/>
          </a:xfrm>
          <a:prstGeom prst="rect">
            <a:avLst/>
          </a:prstGeom>
          <a:solidFill>
            <a:srgbClr val="FFFFFF"/>
          </a:solidFill>
          <a:ln w="19050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Arial"/>
              </a:rPr>
              <a:t>La verifica di operatività per le società potenzialmente di 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Arial"/>
              </a:rPr>
              <a:t>comodo</a:t>
            </a:r>
            <a:endParaRPr lang="it-IT" sz="2000" b="1" dirty="0">
              <a:solidFill>
                <a:srgbClr val="000000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23528" y="2358172"/>
            <a:ext cx="4032448" cy="2150948"/>
          </a:xfrm>
          <a:prstGeom prst="rect">
            <a:avLst/>
          </a:prstGeom>
          <a:ln w="19050">
            <a:solidFill>
              <a:srgbClr val="002060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it-IT" sz="2000" dirty="0" smtClean="0">
                <a:latin typeface="Calibri" pitchFamily="34" charset="0"/>
                <a:cs typeface="Arial"/>
              </a:rPr>
              <a:t>Una società è considerata non operativa se l’ammontare di ricavi e incrementi rimanenze, </a:t>
            </a:r>
            <a:r>
              <a:rPr lang="it-IT" sz="2000" u="sng" dirty="0" smtClean="0">
                <a:latin typeface="Calibri" pitchFamily="34" charset="0"/>
                <a:cs typeface="Arial"/>
              </a:rPr>
              <a:t>esclusi i proventi straordinari</a:t>
            </a:r>
            <a:r>
              <a:rPr lang="it-IT" sz="2000" dirty="0" smtClean="0">
                <a:latin typeface="Calibri" pitchFamily="34" charset="0"/>
                <a:cs typeface="Arial"/>
              </a:rPr>
              <a:t>, è inferiore alla somma degli importi che risultano dalla applicazione di alcuni parametri alle voci dell’attivo  </a:t>
            </a:r>
            <a:endParaRPr lang="it-IT" sz="2000" dirty="0">
              <a:latin typeface="Calibri" pitchFamily="34" charset="0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860032" y="2358172"/>
            <a:ext cx="3960440" cy="2150948"/>
          </a:xfrm>
          <a:prstGeom prst="rect">
            <a:avLst/>
          </a:prstGeom>
          <a:ln w="19050">
            <a:solidFill>
              <a:srgbClr val="002060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it-IT" sz="2000" dirty="0" smtClean="0">
                <a:latin typeface="Calibri" pitchFamily="34" charset="0"/>
                <a:cs typeface="Arial"/>
              </a:rPr>
              <a:t>L’esplicita esclusione degli elementi di reddito straordinari (plusvalenze e sopravvenienze attive) dovrà confrontarsi adesso con un conto economico che non distinguerà tali componenti da quelli ordinari</a:t>
            </a:r>
            <a:endParaRPr lang="it-IT" sz="2000" dirty="0">
              <a:latin typeface="Calibri" pitchFamily="34" charset="0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59632" y="4725144"/>
            <a:ext cx="6840760" cy="1512168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it-IT" sz="2000" dirty="0" smtClean="0">
                <a:latin typeface="Calibri" pitchFamily="34" charset="0"/>
                <a:cs typeface="Arial"/>
              </a:rPr>
              <a:t>Con l’aggravante che la nota integrativa è chiamata a dettagliare solamente le componenti eccezionali (cosa diversa da quelli straordinari) con ciò rendendo particolarmente complicata l’esecuzione del test di operatività</a:t>
            </a:r>
            <a:endParaRPr lang="it-IT" sz="2000" dirty="0">
              <a:latin typeface="Calibri" pitchFamily="34" charset="0"/>
              <a:cs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5976" y="6453336"/>
            <a:ext cx="5222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4" rIns="91367" bIns="45684" anchor="ctr"/>
          <a:lstStyle/>
          <a:p>
            <a:pPr algn="ctr"/>
            <a:fld id="{328A3033-A076-402C-97C5-DCAE5A0EB281}" type="slidenum">
              <a:rPr lang="it-IT" sz="1000">
                <a:latin typeface="Calibri" pitchFamily="34" charset="0"/>
              </a:rPr>
              <a:pPr algn="ctr"/>
              <a:t>31</a:t>
            </a:fld>
            <a:endParaRPr lang="it-IT" sz="1000" dirty="0">
              <a:latin typeface="Calibri" pitchFamily="34" charset="0"/>
            </a:endParaRPr>
          </a:p>
        </p:txBody>
      </p:sp>
      <p:sp>
        <p:nvSpPr>
          <p:cNvPr id="10" name="Segnaposto testo 3"/>
          <p:cNvSpPr txBox="1">
            <a:spLocks/>
          </p:cNvSpPr>
          <p:nvPr/>
        </p:nvSpPr>
        <p:spPr bwMode="auto">
          <a:xfrm>
            <a:off x="323528" y="332358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LE RICADUTE FISCALI DEI NUOVI SCHEMI DI BILANCIO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8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3528" y="1660738"/>
            <a:ext cx="8568952" cy="400110"/>
          </a:xfrm>
          <a:prstGeom prst="rect">
            <a:avLst/>
          </a:prstGeom>
          <a:solidFill>
            <a:srgbClr val="FFFFFF"/>
          </a:solidFill>
          <a:ln w="19050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Divieto di capitalizzazione per le spese di ricerca e di pubblicità</a:t>
            </a:r>
            <a:endParaRPr lang="it-IT" sz="2000" b="1" dirty="0">
              <a:solidFill>
                <a:srgbClr val="000000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23528" y="2232738"/>
            <a:ext cx="4176464" cy="1800200"/>
          </a:xfrm>
          <a:prstGeom prst="rect">
            <a:avLst/>
          </a:prstGeom>
          <a:ln w="19050">
            <a:solidFill>
              <a:srgbClr val="3366FF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it-IT" dirty="0" smtClean="0">
                <a:latin typeface="Calibri" pitchFamily="34" charset="0"/>
                <a:cs typeface="Arial"/>
              </a:rPr>
              <a:t>I costi di ricerca e quelli di pubblicità generalmente </a:t>
            </a:r>
            <a:r>
              <a:rPr lang="it-IT" u="sng" dirty="0" smtClean="0">
                <a:latin typeface="Calibri" pitchFamily="34" charset="0"/>
                <a:cs typeface="Arial"/>
              </a:rPr>
              <a:t>non sono più capitalizzabili e quindi devono essere interamente imputati al conto economico</a:t>
            </a:r>
            <a:r>
              <a:rPr lang="it-IT" dirty="0" smtClean="0">
                <a:latin typeface="Calibri" pitchFamily="34" charset="0"/>
                <a:cs typeface="Arial"/>
              </a:rPr>
              <a:t> dell’esercizio di sostenimento</a:t>
            </a:r>
            <a:endParaRPr lang="it-IT" dirty="0">
              <a:latin typeface="Calibri" pitchFamily="34" charset="0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788024" y="2232738"/>
            <a:ext cx="4104456" cy="1800200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it-IT" dirty="0" smtClean="0">
                <a:latin typeface="Calibri" pitchFamily="34" charset="0"/>
                <a:cs typeface="Arial"/>
              </a:rPr>
              <a:t>Da ciò deriva fiscalmente il divieto di deduzione di tali spese in cinque anni, salvo il caso in cui se ne possa ammettere la riclassificazione quali spese di sviluppo o costi d’impianto </a:t>
            </a:r>
            <a:endParaRPr lang="it-IT" dirty="0">
              <a:latin typeface="Calibri" pitchFamily="34" charset="0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23528" y="4320970"/>
            <a:ext cx="4176464" cy="1916342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it-IT" dirty="0" smtClean="0">
                <a:latin typeface="Calibri" pitchFamily="34" charset="0"/>
                <a:cs typeface="Arial"/>
              </a:rPr>
              <a:t>Per i costi patrimonializzati in precedenti esercizi la deducibilità resta ancorata alle previgenti regole, </a:t>
            </a:r>
            <a:r>
              <a:rPr lang="it-IT" u="sng" dirty="0" smtClean="0">
                <a:latin typeface="Calibri" pitchFamily="34" charset="0"/>
                <a:cs typeface="Arial"/>
              </a:rPr>
              <a:t>quindi si proseguirà nella deduzione per quote costanti con variazioni in diminuzione</a:t>
            </a:r>
            <a:r>
              <a:rPr lang="it-IT" dirty="0" smtClean="0">
                <a:latin typeface="Calibri" pitchFamily="34" charset="0"/>
                <a:cs typeface="Arial"/>
              </a:rPr>
              <a:t> fino alla completa deduzione</a:t>
            </a:r>
            <a:endParaRPr lang="it-IT" dirty="0">
              <a:latin typeface="Calibri" pitchFamily="34" charset="0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788024" y="4320970"/>
            <a:ext cx="4104456" cy="1916342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it-IT" dirty="0" smtClean="0">
                <a:latin typeface="Calibri" pitchFamily="34" charset="0"/>
                <a:cs typeface="Arial"/>
              </a:rPr>
              <a:t>Modificato l’art.109, comma 4 del TUIR prevedendo che il transito a conto economico (condizione per dedurre gli oneri) </a:t>
            </a:r>
            <a:r>
              <a:rPr lang="it-IT" u="sng" dirty="0" smtClean="0">
                <a:latin typeface="Calibri" pitchFamily="34" charset="0"/>
                <a:cs typeface="Arial"/>
              </a:rPr>
              <a:t>si considera realizzato in presenza di imputazione a patrimonio netto richiesta dagli OIC</a:t>
            </a:r>
            <a:r>
              <a:rPr lang="it-IT" dirty="0" smtClean="0">
                <a:latin typeface="Calibri" pitchFamily="34" charset="0"/>
                <a:cs typeface="Arial"/>
              </a:rPr>
              <a:t>    </a:t>
            </a:r>
            <a:endParaRPr lang="it-IT" dirty="0">
              <a:latin typeface="Calibri" pitchFamily="34" charset="0"/>
              <a:cs typeface="Arial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55976" y="6422851"/>
            <a:ext cx="522288" cy="3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4" rIns="91367" bIns="45684" anchor="ctr"/>
          <a:lstStyle/>
          <a:p>
            <a:pPr algn="ctr"/>
            <a:fld id="{328A3033-A076-402C-97C5-DCAE5A0EB281}" type="slidenum">
              <a:rPr lang="it-IT" sz="1000">
                <a:latin typeface="Calibri" pitchFamily="34" charset="0"/>
              </a:rPr>
              <a:pPr algn="ctr"/>
              <a:t>32</a:t>
            </a:fld>
            <a:endParaRPr lang="it-IT" sz="1000" dirty="0">
              <a:latin typeface="Calibri" pitchFamily="34" charset="0"/>
            </a:endParaRPr>
          </a:p>
        </p:txBody>
      </p:sp>
      <p:sp>
        <p:nvSpPr>
          <p:cNvPr id="11" name="Segnaposto testo 3"/>
          <p:cNvSpPr txBox="1">
            <a:spLocks/>
          </p:cNvSpPr>
          <p:nvPr/>
        </p:nvSpPr>
        <p:spPr bwMode="auto">
          <a:xfrm>
            <a:off x="323528" y="332358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LE RICADUTE FISCALI DEI NUOVI SCHEMI DI BILANCIO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2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51967" y="3284984"/>
            <a:ext cx="3158982" cy="12830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5" tIns="45697" rIns="91395" bIns="45697" anchor="ctr"/>
          <a:lstStyle/>
          <a:p>
            <a:pPr algn="ctr">
              <a:lnSpc>
                <a:spcPts val="2400"/>
              </a:lnSpc>
            </a:pPr>
            <a:r>
              <a:rPr lang="it-IT" dirty="0" smtClean="0">
                <a:latin typeface="Calibri" pitchFamily="34" charset="0"/>
              </a:rPr>
              <a:t>(</a:t>
            </a:r>
            <a:r>
              <a:rPr lang="it-IT" u="sng" dirty="0" smtClean="0">
                <a:latin typeface="Calibri" pitchFamily="34" charset="0"/>
              </a:rPr>
              <a:t>Dal 2016</a:t>
            </a:r>
            <a:r>
              <a:rPr lang="it-IT" dirty="0" smtClean="0">
                <a:latin typeface="Calibri" pitchFamily="34" charset="0"/>
              </a:rPr>
              <a:t>) E’ inefficace la variazione in aumento del capitale proprio fino a concorrenza  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51967" y="1700808"/>
            <a:ext cx="3158982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5" tIns="45697" rIns="91395" bIns="45697" anchor="ctr"/>
          <a:lstStyle/>
          <a:p>
            <a:pPr algn="ctr">
              <a:lnSpc>
                <a:spcPts val="2400"/>
              </a:lnSpc>
            </a:pPr>
            <a:r>
              <a:rPr lang="it-IT" dirty="0" smtClean="0">
                <a:latin typeface="Calibri" pitchFamily="34" charset="0"/>
                <a:sym typeface="Wingdings" pitchFamily="2" charset="2"/>
              </a:rPr>
              <a:t>(Dal 2017) Il rendimento nozionale viene ridotto al 2,3% (4,75% nel 2016)</a:t>
            </a:r>
            <a:endParaRPr lang="it-IT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428108" y="1700808"/>
            <a:ext cx="4464372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5" tIns="45697" rIns="91395" bIns="45697" anchor="ctr"/>
          <a:lstStyle/>
          <a:p>
            <a:pPr algn="ctr">
              <a:lnSpc>
                <a:spcPts val="2400"/>
              </a:lnSpc>
            </a:pPr>
            <a:r>
              <a:rPr lang="it-IT" dirty="0" smtClean="0">
                <a:latin typeface="Calibri" pitchFamily="34" charset="0"/>
                <a:sym typeface="Wingdings" pitchFamily="2" charset="2"/>
              </a:rPr>
              <a:t>risalirà al 2,7% dal 2018</a:t>
            </a:r>
            <a:endParaRPr lang="it-IT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428108" y="3284984"/>
            <a:ext cx="4464372" cy="12830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5" tIns="45697" rIns="91395" bIns="45697" anchor="ctr"/>
          <a:lstStyle/>
          <a:p>
            <a:pPr algn="ctr">
              <a:lnSpc>
                <a:spcPts val="2400"/>
              </a:lnSpc>
            </a:pPr>
            <a:r>
              <a:rPr lang="it-IT" dirty="0" smtClean="0">
                <a:latin typeface="Calibri" pitchFamily="34" charset="0"/>
                <a:sym typeface="Wingdings" pitchFamily="2" charset="2"/>
              </a:rPr>
              <a:t>dell’incremento delle consistenze dei titoli e dei valori mobiliari, diversi dalla partecipazioni, rispetto a quelle risultanti dal bilancio al 31/12/2010 </a:t>
            </a:r>
            <a:endParaRPr lang="it-IT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80232" name="Rectangle 11"/>
          <p:cNvSpPr>
            <a:spLocks noChangeArrowheads="1"/>
          </p:cNvSpPr>
          <p:nvPr/>
        </p:nvSpPr>
        <p:spPr bwMode="auto">
          <a:xfrm>
            <a:off x="4219575" y="6381328"/>
            <a:ext cx="56844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40" tIns="45670" rIns="91340" bIns="45670" anchor="ctr"/>
          <a:lstStyle/>
          <a:p>
            <a:pPr algn="ctr"/>
            <a:fld id="{820023AC-E771-490F-9C42-92FB2AC95B2D}" type="slidenum">
              <a:rPr lang="it-IT" sz="1000">
                <a:latin typeface="Univers 47 CondensedLight"/>
              </a:rPr>
              <a:pPr algn="ctr"/>
              <a:t>33</a:t>
            </a:fld>
            <a:endParaRPr lang="it-IT" sz="1000" dirty="0">
              <a:latin typeface="Univers 47 CondensedLight"/>
            </a:endParaRP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3635896" y="1988840"/>
            <a:ext cx="617864" cy="685655"/>
          </a:xfrm>
          <a:prstGeom prst="rightArrow">
            <a:avLst>
              <a:gd name="adj1" fmla="val 50000"/>
              <a:gd name="adj2" fmla="val 25758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2400"/>
              </a:lnSpc>
            </a:pPr>
            <a:endParaRPr lang="it-IT">
              <a:latin typeface="Calibri" pitchFamily="34" charset="0"/>
            </a:endParaRPr>
          </a:p>
        </p:txBody>
      </p:sp>
      <p:sp>
        <p:nvSpPr>
          <p:cNvPr id="180235" name="AutoShape 11"/>
          <p:cNvSpPr>
            <a:spLocks noChangeArrowheads="1"/>
          </p:cNvSpPr>
          <p:nvPr/>
        </p:nvSpPr>
        <p:spPr bwMode="auto">
          <a:xfrm>
            <a:off x="3635896" y="3559155"/>
            <a:ext cx="617864" cy="718654"/>
          </a:xfrm>
          <a:prstGeom prst="rightArrow">
            <a:avLst>
              <a:gd name="adj1" fmla="val 50000"/>
              <a:gd name="adj2" fmla="val 25758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2400"/>
              </a:lnSpc>
            </a:pPr>
            <a:endParaRPr lang="it-IT">
              <a:latin typeface="Calibri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2364" y="4941168"/>
            <a:ext cx="3158982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5" tIns="45697" rIns="91395" bIns="45697" anchor="ctr"/>
          <a:lstStyle/>
          <a:p>
            <a:pPr algn="ctr">
              <a:lnSpc>
                <a:spcPts val="2400"/>
              </a:lnSpc>
            </a:pPr>
            <a:r>
              <a:rPr lang="it-IT" dirty="0" smtClean="0">
                <a:latin typeface="Calibri" pitchFamily="34" charset="0"/>
                <a:sym typeface="Wingdings" pitchFamily="2" charset="2"/>
              </a:rPr>
              <a:t>(</a:t>
            </a:r>
            <a:r>
              <a:rPr lang="it-IT" u="sng" dirty="0" smtClean="0">
                <a:latin typeface="Calibri" pitchFamily="34" charset="0"/>
                <a:sym typeface="Wingdings" pitchFamily="2" charset="2"/>
              </a:rPr>
              <a:t>Dal 2016</a:t>
            </a:r>
            <a:r>
              <a:rPr lang="it-IT" dirty="0" smtClean="0">
                <a:latin typeface="Calibri" pitchFamily="34" charset="0"/>
                <a:sym typeface="Wingdings" pitchFamily="2" charset="2"/>
              </a:rPr>
              <a:t>) Anche per le società di persone e le ditte individuali come per le società di capitale  </a:t>
            </a:r>
            <a:endParaRPr lang="it-IT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428108" y="4941168"/>
            <a:ext cx="4464372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5" tIns="45697" rIns="91395" bIns="45697" anchor="ctr"/>
          <a:lstStyle/>
          <a:p>
            <a:pPr algn="ctr">
              <a:lnSpc>
                <a:spcPts val="2400"/>
              </a:lnSpc>
            </a:pPr>
            <a:r>
              <a:rPr lang="it-IT" dirty="0" smtClean="0">
                <a:latin typeface="Calibri" pitchFamily="34" charset="0"/>
                <a:sym typeface="Wingdings" pitchFamily="2" charset="2"/>
              </a:rPr>
              <a:t>La base ACE sarà alimentata esclusivamente dagli incrementi di patrimonio netto post 2010 </a:t>
            </a:r>
            <a:endParaRPr lang="it-IT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635896" y="5206182"/>
            <a:ext cx="617864" cy="725988"/>
          </a:xfrm>
          <a:prstGeom prst="rightArrow">
            <a:avLst>
              <a:gd name="adj1" fmla="val 50000"/>
              <a:gd name="adj2" fmla="val 25758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2400"/>
              </a:lnSpc>
            </a:pPr>
            <a:endParaRPr lang="it-IT">
              <a:latin typeface="Calibri" pitchFamily="34" charset="0"/>
            </a:endParaRPr>
          </a:p>
        </p:txBody>
      </p:sp>
      <p:sp>
        <p:nvSpPr>
          <p:cNvPr id="14" name="Segnaposto testo 3"/>
          <p:cNvSpPr txBox="1">
            <a:spLocks/>
          </p:cNvSpPr>
          <p:nvPr/>
        </p:nvSpPr>
        <p:spPr bwMode="auto">
          <a:xfrm>
            <a:off x="323528" y="332656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LE MODIFICHE ALLA DETERMINAZIONE DELL’ACE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14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51966" y="3212976"/>
            <a:ext cx="2879874" cy="679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5" tIns="45697" rIns="91395" bIns="45697" anchor="ctr"/>
          <a:lstStyle/>
          <a:p>
            <a:pPr algn="ctr">
              <a:lnSpc>
                <a:spcPts val="2400"/>
              </a:lnSpc>
            </a:pPr>
            <a:r>
              <a:rPr lang="it-IT" dirty="0" smtClean="0">
                <a:latin typeface="Calibri" pitchFamily="34" charset="0"/>
              </a:rPr>
              <a:t>Per gli apporti di capitale effettuati dai soci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51966" y="2348880"/>
            <a:ext cx="2879874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5" tIns="45697" rIns="91395" bIns="45697" anchor="ctr"/>
          <a:lstStyle/>
          <a:p>
            <a:pPr algn="ctr">
              <a:lnSpc>
                <a:spcPts val="2400"/>
              </a:lnSpc>
            </a:pPr>
            <a:r>
              <a:rPr lang="it-IT" dirty="0" smtClean="0">
                <a:latin typeface="Calibri" pitchFamily="34" charset="0"/>
                <a:sym typeface="Wingdings" pitchFamily="2" charset="2"/>
              </a:rPr>
              <a:t>Per i Fondi Riserva da Rivalutazione dei beni</a:t>
            </a:r>
            <a:endParaRPr lang="it-IT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563887" y="2348880"/>
            <a:ext cx="5328593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5" tIns="45697" rIns="91395" bIns="45697" anchor="ctr"/>
          <a:lstStyle/>
          <a:p>
            <a:pPr algn="ctr">
              <a:lnSpc>
                <a:spcPts val="2400"/>
              </a:lnSpc>
            </a:pPr>
            <a:r>
              <a:rPr lang="it-IT" dirty="0" smtClean="0">
                <a:latin typeface="Calibri" pitchFamily="34" charset="0"/>
                <a:sym typeface="Wingdings" pitchFamily="2" charset="2"/>
              </a:rPr>
              <a:t>Non si potrà tener conto </a:t>
            </a:r>
            <a:r>
              <a:rPr lang="it-IT" dirty="0" smtClean="0">
                <a:latin typeface="Calibri" pitchFamily="34" charset="0"/>
                <a:sym typeface="Wingdings" pitchFamily="2" charset="2"/>
              </a:rPr>
              <a:t>degli incrementi ante 2011 </a:t>
            </a:r>
            <a:r>
              <a:rPr lang="it-IT" dirty="0" smtClean="0">
                <a:latin typeface="Calibri" pitchFamily="34" charset="0"/>
                <a:sym typeface="Wingdings" pitchFamily="2" charset="2"/>
              </a:rPr>
              <a:t>(</a:t>
            </a:r>
            <a:r>
              <a:rPr lang="it-IT" u="sng" dirty="0" smtClean="0">
                <a:latin typeface="Calibri" pitchFamily="34" charset="0"/>
                <a:sym typeface="Wingdings" pitchFamily="2" charset="2"/>
              </a:rPr>
              <a:t>ad esempio </a:t>
            </a:r>
            <a:r>
              <a:rPr lang="it-IT" u="sng" dirty="0" smtClean="0">
                <a:latin typeface="Calibri" pitchFamily="34" charset="0"/>
                <a:sym typeface="Wingdings" pitchFamily="2" charset="2"/>
              </a:rPr>
              <a:t>le rivalutazioni ex </a:t>
            </a:r>
            <a:r>
              <a:rPr lang="it-IT" u="sng" dirty="0" err="1" smtClean="0">
                <a:latin typeface="Calibri" pitchFamily="34" charset="0"/>
                <a:sym typeface="Wingdings" pitchFamily="2" charset="2"/>
              </a:rPr>
              <a:t>D.Lgs</a:t>
            </a:r>
            <a:r>
              <a:rPr lang="it-IT" u="sng" dirty="0" err="1" smtClean="0">
                <a:latin typeface="Calibri" pitchFamily="34" charset="0"/>
                <a:sym typeface="Wingdings" pitchFamily="2" charset="2"/>
              </a:rPr>
              <a:t>.</a:t>
            </a:r>
            <a:r>
              <a:rPr lang="it-IT" u="sng" dirty="0" smtClean="0">
                <a:latin typeface="Calibri" pitchFamily="34" charset="0"/>
                <a:sym typeface="Wingdings" pitchFamily="2" charset="2"/>
              </a:rPr>
              <a:t> n. 185/2008</a:t>
            </a:r>
            <a:r>
              <a:rPr lang="it-IT" dirty="0" smtClean="0">
                <a:latin typeface="Calibri" pitchFamily="34" charset="0"/>
                <a:sym typeface="Wingdings" pitchFamily="2" charset="2"/>
              </a:rPr>
              <a:t>)</a:t>
            </a:r>
            <a:endParaRPr lang="it-IT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3563887" y="3212976"/>
            <a:ext cx="5328593" cy="6792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5" tIns="45697" rIns="91395" bIns="45697" anchor="ctr"/>
          <a:lstStyle/>
          <a:p>
            <a:pPr algn="ctr">
              <a:lnSpc>
                <a:spcPts val="2400"/>
              </a:lnSpc>
            </a:pPr>
            <a:r>
              <a:rPr lang="it-IT" u="sng" dirty="0" smtClean="0">
                <a:latin typeface="Calibri" pitchFamily="34" charset="0"/>
                <a:sym typeface="Wingdings" pitchFamily="2" charset="2"/>
              </a:rPr>
              <a:t>Si dovrà operare il ragguaglio ad anno</a:t>
            </a:r>
            <a:r>
              <a:rPr lang="it-IT" dirty="0" smtClean="0">
                <a:latin typeface="Calibri" pitchFamily="34" charset="0"/>
                <a:sym typeface="Wingdings" pitchFamily="2" charset="2"/>
              </a:rPr>
              <a:t> e non varrà più il dato contabile secco al </a:t>
            </a:r>
            <a:r>
              <a:rPr lang="it-IT" dirty="0" smtClean="0">
                <a:latin typeface="Calibri" pitchFamily="34" charset="0"/>
                <a:sym typeface="Wingdings" pitchFamily="2" charset="2"/>
              </a:rPr>
              <a:t>31/12 </a:t>
            </a:r>
            <a:r>
              <a:rPr lang="it-IT" dirty="0" smtClean="0">
                <a:latin typeface="Calibri" pitchFamily="34" charset="0"/>
                <a:sym typeface="Wingdings" pitchFamily="2" charset="2"/>
              </a:rPr>
              <a:t>dell’anno di riferimento</a:t>
            </a:r>
            <a:endParaRPr lang="it-IT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80232" name="Rectangle 11"/>
          <p:cNvSpPr>
            <a:spLocks noChangeArrowheads="1"/>
          </p:cNvSpPr>
          <p:nvPr/>
        </p:nvSpPr>
        <p:spPr bwMode="auto">
          <a:xfrm>
            <a:off x="4219575" y="6381328"/>
            <a:ext cx="56844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40" tIns="45670" rIns="91340" bIns="45670" anchor="ctr"/>
          <a:lstStyle/>
          <a:p>
            <a:pPr algn="ctr"/>
            <a:fld id="{820023AC-E771-490F-9C42-92FB2AC95B2D}" type="slidenum">
              <a:rPr lang="it-IT" sz="1000">
                <a:latin typeface="Univers 47 CondensedLight"/>
              </a:rPr>
              <a:pPr algn="ctr"/>
              <a:t>34</a:t>
            </a:fld>
            <a:endParaRPr lang="it-IT" sz="1000" dirty="0">
              <a:latin typeface="Univers 47 CondensedLight"/>
            </a:endParaRP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3203327" y="2467419"/>
            <a:ext cx="302187" cy="297972"/>
          </a:xfrm>
          <a:prstGeom prst="rightArrow">
            <a:avLst>
              <a:gd name="adj1" fmla="val 50000"/>
              <a:gd name="adj2" fmla="val 25758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2400"/>
              </a:lnSpc>
            </a:pPr>
            <a:endParaRPr lang="it-IT">
              <a:latin typeface="Calibri" pitchFamily="34" charset="0"/>
            </a:endParaRPr>
          </a:p>
        </p:txBody>
      </p:sp>
      <p:sp>
        <p:nvSpPr>
          <p:cNvPr id="180235" name="AutoShape 11"/>
          <p:cNvSpPr>
            <a:spLocks noChangeArrowheads="1"/>
          </p:cNvSpPr>
          <p:nvPr/>
        </p:nvSpPr>
        <p:spPr bwMode="auto">
          <a:xfrm>
            <a:off x="3203327" y="3309495"/>
            <a:ext cx="302187" cy="312314"/>
          </a:xfrm>
          <a:prstGeom prst="rightArrow">
            <a:avLst>
              <a:gd name="adj1" fmla="val 50000"/>
              <a:gd name="adj2" fmla="val 25758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2400"/>
              </a:lnSpc>
            </a:pPr>
            <a:endParaRPr lang="it-IT">
              <a:latin typeface="Calibri" pitchFamily="34" charset="0"/>
            </a:endParaRPr>
          </a:p>
        </p:txBody>
      </p:sp>
      <p:sp>
        <p:nvSpPr>
          <p:cNvPr id="14" name="Segnaposto testo 3"/>
          <p:cNvSpPr txBox="1">
            <a:spLocks/>
          </p:cNvSpPr>
          <p:nvPr/>
        </p:nvSpPr>
        <p:spPr bwMode="auto">
          <a:xfrm>
            <a:off x="323528" y="332358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LE MODIFICHE ALLA DETERMINAZIONE DELL’ACE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1520" y="1660738"/>
            <a:ext cx="8640960" cy="400110"/>
          </a:xfrm>
          <a:prstGeom prst="rect">
            <a:avLst/>
          </a:prstGeom>
          <a:solidFill>
            <a:srgbClr val="FFFFFF"/>
          </a:solidFill>
          <a:ln w="19050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Principali conseguenze per le società di persone e le ditte</a:t>
            </a:r>
            <a:endParaRPr lang="it-IT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05064"/>
            <a:ext cx="864096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840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95288" y="1700611"/>
            <a:ext cx="8310562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Nuovi termini di versamento delle imposte sui redditi </a:t>
            </a:r>
            <a:endParaRPr lang="it-IT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Segnaposto testo 3"/>
          <p:cNvSpPr txBox="1">
            <a:spLocks/>
          </p:cNvSpPr>
          <p:nvPr/>
        </p:nvSpPr>
        <p:spPr bwMode="auto">
          <a:xfrm>
            <a:off x="323528" y="332358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NUOVI TERMINI DI VERSAMENTO E DI PRESENTAZIONE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89509" y="2682000"/>
            <a:ext cx="3822451" cy="818810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30 giugno 2017 (senza maggiorazione)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854005" y="2682000"/>
            <a:ext cx="3822451" cy="818810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31 luglio 2017 (con maggiorazione 0,40%)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6" name="Freccia in giù 1"/>
          <p:cNvSpPr/>
          <p:nvPr/>
        </p:nvSpPr>
        <p:spPr>
          <a:xfrm>
            <a:off x="1907704" y="2303781"/>
            <a:ext cx="720725" cy="2609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17" name="Freccia in giù 11"/>
          <p:cNvSpPr/>
          <p:nvPr/>
        </p:nvSpPr>
        <p:spPr>
          <a:xfrm>
            <a:off x="6372200" y="2303781"/>
            <a:ext cx="719137" cy="2609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95536" y="4770604"/>
            <a:ext cx="3822451" cy="818636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31 luglio 2017 (senza maggiorazione)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932040" y="4770604"/>
            <a:ext cx="3822451" cy="818636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30 agosto 2017 (con maggiorazione 0,40%)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95536" y="3789040"/>
            <a:ext cx="8310562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Per le società di capitale che approvano il bilancio entro 180 giorni </a:t>
            </a:r>
            <a:endParaRPr lang="it-IT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Freccia in giù 1"/>
          <p:cNvSpPr/>
          <p:nvPr/>
        </p:nvSpPr>
        <p:spPr>
          <a:xfrm>
            <a:off x="1979067" y="4392211"/>
            <a:ext cx="720725" cy="2609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24" name="Freccia in giù 11"/>
          <p:cNvSpPr/>
          <p:nvPr/>
        </p:nvSpPr>
        <p:spPr>
          <a:xfrm>
            <a:off x="6445151" y="4392211"/>
            <a:ext cx="719137" cy="2609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3" name="Fumetto 4 2"/>
          <p:cNvSpPr/>
          <p:nvPr/>
        </p:nvSpPr>
        <p:spPr>
          <a:xfrm>
            <a:off x="3779912" y="5661248"/>
            <a:ext cx="3888432" cy="648072"/>
          </a:xfrm>
          <a:prstGeom prst="cloudCallout">
            <a:avLst>
              <a:gd name="adj1" fmla="val 42158"/>
              <a:gd name="adj2" fmla="val -8001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Se esiste la previsione statutaria</a:t>
            </a:r>
            <a:endParaRPr lang="it-IT" sz="1600" b="1" dirty="0">
              <a:solidFill>
                <a:schemeClr val="tx1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0" name="Segnaposto numero diapositiva 6"/>
          <p:cNvSpPr txBox="1">
            <a:spLocks noGrp="1"/>
          </p:cNvSpPr>
          <p:nvPr/>
        </p:nvSpPr>
        <p:spPr bwMode="auto">
          <a:xfrm>
            <a:off x="4211960" y="6453336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35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9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95288" y="1700610"/>
            <a:ext cx="8310562" cy="5042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ermini di presentazione delle dichiarazioni dei redditi</a:t>
            </a:r>
            <a:endParaRPr lang="it-IT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Segnaposto testo 3"/>
          <p:cNvSpPr txBox="1">
            <a:spLocks/>
          </p:cNvSpPr>
          <p:nvPr/>
        </p:nvSpPr>
        <p:spPr bwMode="auto">
          <a:xfrm>
            <a:off x="323528" y="260350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NUOVI TERMINI DI VERSAMENTO E DI PRESENTAZIONE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89509" y="2681877"/>
            <a:ext cx="3894459" cy="819131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2 ottobre 2017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860031" y="2681877"/>
            <a:ext cx="3816425" cy="819131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31 dicembre 2017 (dichiarazione tardiva)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6" name="Freccia in giù 1"/>
          <p:cNvSpPr/>
          <p:nvPr/>
        </p:nvSpPr>
        <p:spPr>
          <a:xfrm>
            <a:off x="1907704" y="2303877"/>
            <a:ext cx="720725" cy="26102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17" name="Freccia in giù 11"/>
          <p:cNvSpPr/>
          <p:nvPr/>
        </p:nvSpPr>
        <p:spPr>
          <a:xfrm>
            <a:off x="6372200" y="2303877"/>
            <a:ext cx="719137" cy="26102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95536" y="4770282"/>
            <a:ext cx="3888432" cy="818958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2 ottobre 2017 </a:t>
            </a:r>
          </a:p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(per le micro imprese)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860032" y="4770282"/>
            <a:ext cx="3816424" cy="818958"/>
          </a:xfrm>
          <a:prstGeom prst="rect">
            <a:avLst/>
          </a:prstGeom>
          <a:noFill/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u="sng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16 ottobre 2017</a:t>
            </a: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cs typeface="Arial"/>
              </a:rPr>
              <a:t> (per società con bilanci ordinari o abbreviati)</a:t>
            </a:r>
            <a:endParaRPr lang="it-IT" sz="2000" dirty="0">
              <a:solidFill>
                <a:prstClr val="black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95536" y="3788843"/>
            <a:ext cx="8310562" cy="5042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Per le società di capitale  </a:t>
            </a:r>
            <a:endParaRPr lang="it-IT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Freccia in giù 1"/>
          <p:cNvSpPr/>
          <p:nvPr/>
        </p:nvSpPr>
        <p:spPr>
          <a:xfrm>
            <a:off x="1979067" y="4392109"/>
            <a:ext cx="720725" cy="26102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24" name="Freccia in giù 11"/>
          <p:cNvSpPr/>
          <p:nvPr/>
        </p:nvSpPr>
        <p:spPr>
          <a:xfrm>
            <a:off x="6445151" y="4392109"/>
            <a:ext cx="719137" cy="26102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defRPr/>
            </a:pPr>
            <a:endParaRPr lang="it-IT" sz="2000">
              <a:latin typeface="Calibri" pitchFamily="34" charset="0"/>
              <a:cs typeface="Arial"/>
            </a:endParaRPr>
          </a:p>
        </p:txBody>
      </p:sp>
      <p:sp>
        <p:nvSpPr>
          <p:cNvPr id="20" name="Fumetto 4 19"/>
          <p:cNvSpPr/>
          <p:nvPr/>
        </p:nvSpPr>
        <p:spPr>
          <a:xfrm>
            <a:off x="4139952" y="5742228"/>
            <a:ext cx="3528392" cy="567091"/>
          </a:xfrm>
          <a:prstGeom prst="cloudCallout">
            <a:avLst>
              <a:gd name="adj1" fmla="val 42158"/>
              <a:gd name="adj2" fmla="val -8001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Legge 27/2/2017 n. 19</a:t>
            </a:r>
            <a:endParaRPr lang="it-IT" sz="1600" b="1" dirty="0">
              <a:solidFill>
                <a:schemeClr val="tx1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1" name="Segnaposto numero diapositiva 6"/>
          <p:cNvSpPr txBox="1">
            <a:spLocks noGrp="1"/>
          </p:cNvSpPr>
          <p:nvPr/>
        </p:nvSpPr>
        <p:spPr bwMode="auto">
          <a:xfrm>
            <a:off x="4284663" y="6453336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36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23528" y="2060848"/>
            <a:ext cx="8568952" cy="4104456"/>
          </a:xfrm>
          <a:ln w="28575">
            <a:solidFill>
              <a:srgbClr val="000099"/>
            </a:solidFill>
          </a:ln>
        </p:spPr>
        <p:txBody>
          <a:bodyPr anchor="ctr">
            <a:noAutofit/>
          </a:bodyPr>
          <a:lstStyle/>
          <a:p>
            <a:pPr marL="285750" indent="-285750" algn="just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Il diritto alla detrazione dell’IVA relativa ai beni e servizi acquistati o importati deve essere esercitato al più tardi con la dichiarazione relativa all’anno in cui il diritto è sorto;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L’importo massimo dei crediti Iva, Irpef, </a:t>
            </a:r>
            <a:r>
              <a:rPr lang="it-IT" altLang="it-IT" sz="2000" dirty="0" err="1" smtClean="0">
                <a:solidFill>
                  <a:srgbClr val="000000"/>
                </a:solidFill>
                <a:latin typeface="Calibri" pitchFamily="34" charset="0"/>
                <a:cs typeface="Arial"/>
              </a:rPr>
              <a:t>Ires</a:t>
            </a:r>
            <a:r>
              <a:rPr lang="it-IT" alt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 ed Irap che può essere utilizzato in compensazione a ½ </a:t>
            </a:r>
            <a:r>
              <a:rPr lang="it-IT" altLang="it-IT" sz="2000" dirty="0" err="1" smtClean="0">
                <a:solidFill>
                  <a:srgbClr val="000000"/>
                </a:solidFill>
                <a:latin typeface="Calibri" pitchFamily="34" charset="0"/>
                <a:cs typeface="Arial"/>
              </a:rPr>
              <a:t>Mod</a:t>
            </a:r>
            <a:r>
              <a:rPr lang="it-IT" alt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. F24 in assenza di visto di conformità è ridotto da € 15.000 a € 5.000 per le dichiarazioni annuali (anche integrative) presentate dopo il 24/04/2017;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Confermato che per le dichiarazioni IVA il visto di conformità è preventivo, mentre ai fini delle imposte dirette va apposto a consuntivo (entro il 30/09/2017), nelle more si può compensare anche oltre € 5.000. </a:t>
            </a:r>
          </a:p>
        </p:txBody>
      </p:sp>
      <p:sp>
        <p:nvSpPr>
          <p:cNvPr id="5" name="Segnaposto testo 3"/>
          <p:cNvSpPr txBox="1">
            <a:spLocks/>
          </p:cNvSpPr>
          <p:nvPr/>
        </p:nvSpPr>
        <p:spPr bwMode="auto">
          <a:xfrm>
            <a:off x="323528" y="332358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LE NOVITA’ DELLA MANOVRA CORRETTIVA 2017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37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1556792"/>
            <a:ext cx="3894459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000" b="1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DL </a:t>
            </a:r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  <a:cs typeface="Arial"/>
              </a:rPr>
              <a:t>24 aprile 2017 n. 50</a:t>
            </a:r>
          </a:p>
        </p:txBody>
      </p:sp>
    </p:spTree>
    <p:extLst>
      <p:ext uri="{BB962C8B-B14F-4D97-AF65-F5344CB8AC3E}">
        <p14:creationId xmlns:p14="http://schemas.microsoft.com/office/powerpoint/2010/main" xmlns="" val="23942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23528" y="2276872"/>
            <a:ext cx="8497639" cy="3744416"/>
          </a:xfrm>
          <a:ln w="28575">
            <a:solidFill>
              <a:srgbClr val="000099"/>
            </a:solidFill>
          </a:ln>
        </p:spPr>
        <p:txBody>
          <a:bodyPr anchor="ctr"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 Per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i soggetti titolari di partita IVA le compensazioni di crediti a ½ Mod. F24 dovranno essere effettuate, </a:t>
            </a:r>
            <a:r>
              <a:rPr lang="it-IT" altLang="it-IT" sz="2000" u="sng" dirty="0" smtClean="0">
                <a:solidFill>
                  <a:schemeClr val="tx1"/>
                </a:solidFill>
                <a:latin typeface="Calibri" pitchFamily="34" charset="0"/>
              </a:rPr>
              <a:t>per qualunque ammontare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, attraverso i canali </a:t>
            </a:r>
            <a:r>
              <a:rPr lang="it-IT" altLang="it-IT" sz="2000" dirty="0" err="1" smtClean="0">
                <a:solidFill>
                  <a:schemeClr val="tx1"/>
                </a:solidFill>
                <a:latin typeface="Calibri" pitchFamily="34" charset="0"/>
              </a:rPr>
              <a:t>Entratel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 o </a:t>
            </a:r>
            <a:r>
              <a:rPr lang="it-IT" altLang="it-IT" sz="2000" dirty="0" err="1" smtClean="0">
                <a:solidFill>
                  <a:schemeClr val="tx1"/>
                </a:solidFill>
                <a:latin typeface="Calibri" pitchFamily="34" charset="0"/>
              </a:rPr>
              <a:t>Fisconline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 (divieto di utilizzo dei canali home banking);  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 Nei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casi di utilizzo in compensazione dei crediti in violazione dell’obbligo di apposizione del visto di conformità l’Ufficio procede al recupero di tali crediti e dei relativi interessi nonché all’irrogazione delle sanzioni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DRE Lombardia) i Professionisti abilitati all’apposizione del visto di conformità dovranno verificare la validità delle loro polizze assicurative ove dovessero prevedere esplicitamente il vecchio limite di € 15.000.</a:t>
            </a:r>
          </a:p>
        </p:txBody>
      </p:sp>
      <p:sp>
        <p:nvSpPr>
          <p:cNvPr id="4" name="Segnaposto numero diapositiva 6"/>
          <p:cNvSpPr txBox="1">
            <a:spLocks noGrp="1"/>
          </p:cNvSpPr>
          <p:nvPr/>
        </p:nvSpPr>
        <p:spPr bwMode="auto">
          <a:xfrm>
            <a:off x="4284663" y="6453336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38</a:t>
            </a:fld>
            <a:endParaRPr lang="it-IT" sz="1000" dirty="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1628800"/>
            <a:ext cx="3894459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000" b="1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DL </a:t>
            </a:r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  <a:cs typeface="Arial"/>
              </a:rPr>
              <a:t>24 aprile 2017 n. 50</a:t>
            </a:r>
          </a:p>
        </p:txBody>
      </p:sp>
      <p:sp>
        <p:nvSpPr>
          <p:cNvPr id="7" name="Segnaposto testo 3"/>
          <p:cNvSpPr txBox="1">
            <a:spLocks/>
          </p:cNvSpPr>
          <p:nvPr/>
        </p:nvSpPr>
        <p:spPr bwMode="auto">
          <a:xfrm>
            <a:off x="323528" y="332358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LE NOVITA’ DELLA MANOVRA CORRETTIVA 2017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1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3672408"/>
          </a:xfrm>
          <a:ln w="28575">
            <a:solidFill>
              <a:srgbClr val="000099"/>
            </a:solidFill>
          </a:ln>
        </p:spPr>
        <p:txBody>
          <a:bodyPr anchor="ctr"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 Estensione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dello Split </a:t>
            </a:r>
            <a:r>
              <a:rPr lang="it-IT" altLang="it-IT" sz="2000" dirty="0" err="1" smtClean="0">
                <a:solidFill>
                  <a:schemeClr val="tx1"/>
                </a:solidFill>
                <a:latin typeface="Calibri" pitchFamily="34" charset="0"/>
              </a:rPr>
              <a:t>Payment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 alle fatture emesse dal 1^ luglio 2017 dai Professionisti ed a quelle emesse nei confronti delle Società controllate dalla Pubblica Amministrazione;  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 Riduzione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dagli attuali 90 a 60 giorni del termine massimo entro il quale procedere con l’accredito dei rimborsi IVA determinati dallo Split </a:t>
            </a:r>
            <a:r>
              <a:rPr lang="it-IT" altLang="it-IT" sz="2000" dirty="0" err="1" smtClean="0">
                <a:solidFill>
                  <a:schemeClr val="tx1"/>
                </a:solidFill>
                <a:latin typeface="Calibri" pitchFamily="34" charset="0"/>
              </a:rPr>
              <a:t>Payment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 La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base ACE dal 2017 sarà costituita soltanto dagli incrementi di patrimonio netto intervenuti nel quinquennio precedente (ad esempio nel Modello Redditi 2018 si potranno considerare i soli incrementi intervenuti nel quinquennio 2013-2017);  </a:t>
            </a:r>
          </a:p>
        </p:txBody>
      </p:sp>
      <p:sp>
        <p:nvSpPr>
          <p:cNvPr id="4" name="Segnaposto numero diapositiva 6"/>
          <p:cNvSpPr txBox="1">
            <a:spLocks noGrp="1"/>
          </p:cNvSpPr>
          <p:nvPr/>
        </p:nvSpPr>
        <p:spPr bwMode="auto">
          <a:xfrm>
            <a:off x="4284663" y="6453336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39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5536" y="1700808"/>
            <a:ext cx="3894459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it-IT" altLang="it-IT" sz="2000" b="1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 </a:t>
            </a:r>
            <a:r>
              <a:rPr lang="it-IT" altLang="it-IT" sz="2000" b="1" dirty="0" err="1" smtClean="0">
                <a:solidFill>
                  <a:schemeClr val="tx1"/>
                </a:solidFill>
                <a:latin typeface="Calibri" pitchFamily="34" charset="0"/>
                <a:cs typeface="Arial"/>
              </a:rPr>
              <a:t>DL</a:t>
            </a:r>
            <a:r>
              <a:rPr lang="it-IT" altLang="it-IT" sz="2000" b="1" dirty="0" smtClean="0">
                <a:solidFill>
                  <a:schemeClr val="tx1"/>
                </a:solidFill>
                <a:latin typeface="Calibri" pitchFamily="34" charset="0"/>
                <a:cs typeface="Arial"/>
              </a:rPr>
              <a:t> </a:t>
            </a:r>
            <a:r>
              <a:rPr lang="it-IT" altLang="it-IT" sz="2000" b="1" dirty="0">
                <a:solidFill>
                  <a:schemeClr val="tx1"/>
                </a:solidFill>
                <a:latin typeface="Calibri" pitchFamily="34" charset="0"/>
                <a:cs typeface="Arial"/>
              </a:rPr>
              <a:t>24 aprile 2017 n. 50</a:t>
            </a:r>
          </a:p>
        </p:txBody>
      </p:sp>
      <p:sp>
        <p:nvSpPr>
          <p:cNvPr id="7" name="Segnaposto testo 3"/>
          <p:cNvSpPr txBox="1">
            <a:spLocks/>
          </p:cNvSpPr>
          <p:nvPr/>
        </p:nvSpPr>
        <p:spPr bwMode="auto">
          <a:xfrm>
            <a:off x="323528" y="332656"/>
            <a:ext cx="8496944" cy="504354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altLang="it-IT" sz="2200" dirty="0" smtClean="0">
                <a:solidFill>
                  <a:srgbClr val="18579B"/>
                </a:solidFill>
                <a:latin typeface="Arial"/>
                <a:ea typeface="ＭＳ Ｐゴシック" charset="0"/>
                <a:cs typeface="Arial"/>
              </a:rPr>
              <a:t>LE NOVITA’ DELLA MANOVRA CORRETTIVA 2017</a:t>
            </a:r>
            <a:endParaRPr lang="it-IT" altLang="it-IT" sz="2200" dirty="0">
              <a:solidFill>
                <a:srgbClr val="18579B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4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950" y="116632"/>
            <a:ext cx="88566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cap="all" dirty="0">
                <a:solidFill>
                  <a:srgbClr val="18579B"/>
                </a:solidFill>
              </a:rPr>
              <a:t>Dichiarazione integrativa a favore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8640960" cy="4752528"/>
          </a:xfrm>
          <a:prstGeom prst="rect">
            <a:avLst/>
          </a:prstGeom>
        </p:spPr>
      </p:pic>
      <p:sp>
        <p:nvSpPr>
          <p:cNvPr id="5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4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8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384126" y="3135684"/>
            <a:ext cx="6572250" cy="941388"/>
          </a:xfrm>
          <a:prstGeom prst="rect">
            <a:avLst/>
          </a:prstGeom>
          <a:solidFill>
            <a:srgbClr val="014A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 sz="2800" dirty="0" smtClean="0">
                <a:solidFill>
                  <a:schemeClr val="bg1"/>
                </a:solidFill>
                <a:latin typeface="+mn-lt"/>
              </a:rPr>
              <a:t>Grazie e arrivederci</a:t>
            </a:r>
            <a:endParaRPr lang="it-IT" altLang="it-IT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250825" y="260896"/>
            <a:ext cx="8642350" cy="4318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18579B"/>
                </a:solidFill>
                <a:ea typeface="+mj-ea"/>
              </a:rPr>
              <a:t>Firenze, 19 giugno 2017</a:t>
            </a:r>
            <a:endParaRPr lang="it-IT" sz="2400" dirty="0">
              <a:solidFill>
                <a:srgbClr val="18579B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950" y="116632"/>
            <a:ext cx="88566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cap="all" dirty="0">
                <a:solidFill>
                  <a:srgbClr val="18579B"/>
                </a:solidFill>
              </a:rPr>
              <a:t>Dichiarazione integrativa a favore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42840"/>
            <a:ext cx="8712968" cy="3794472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87946" y="1557586"/>
            <a:ext cx="6480398" cy="5032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QUADRO IS MODELLO IRAP 2017</a:t>
            </a:r>
            <a:endParaRPr lang="it-I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5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95536" y="1556792"/>
            <a:ext cx="8281615" cy="4752528"/>
          </a:xfrm>
          <a:ln w="28575">
            <a:noFill/>
          </a:ln>
        </p:spPr>
        <p:txBody>
          <a:bodyPr anchor="ctr">
            <a:norm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Font typeface="Wingdings" charset="2"/>
              <a:buChar char="Ø"/>
              <a:defRPr/>
            </a:pPr>
            <a:r>
              <a:rPr lang="it-IT" altLang="it-IT" sz="2000" dirty="0" smtClean="0">
                <a:latin typeface="Calibri" pitchFamily="34" charset="0"/>
                <a:cs typeface="Arial"/>
              </a:rPr>
              <a:t>La differenza a credito risultante dall’integrativa deve prioritariamente essere utilizzata in riduzione del debito a saldo anno 2016;</a:t>
            </a: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Font typeface="Wingdings" charset="2"/>
              <a:buChar char="Ø"/>
              <a:defRPr/>
            </a:pPr>
            <a:r>
              <a:rPr lang="it-IT" altLang="it-IT" sz="2000" dirty="0" smtClean="0">
                <a:latin typeface="Calibri" pitchFamily="34" charset="0"/>
                <a:cs typeface="Arial"/>
              </a:rPr>
              <a:t>In assenza di saldo 2016 da versare, tale importo va ad incrementare il credito e quindi potrà essere normalmente utilizzato in compensazione (codice 3800/2016, 4001/2016 o 2001/2016);</a:t>
            </a: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Font typeface="Wingdings" charset="2"/>
              <a:buChar char="Ø"/>
              <a:defRPr/>
            </a:pPr>
            <a:r>
              <a:rPr lang="it-IT" altLang="it-IT" sz="2000" dirty="0" smtClean="0">
                <a:latin typeface="Calibri" pitchFamily="34" charset="0"/>
                <a:cs typeface="Arial"/>
              </a:rPr>
              <a:t>Soltanto le dichiarazioni integrative a sfavore comportano l’obbligo di versamento della sanzione, </a:t>
            </a:r>
            <a:r>
              <a:rPr lang="it-IT" altLang="it-IT" sz="2000" u="sng" dirty="0" smtClean="0">
                <a:latin typeface="Calibri" pitchFamily="34" charset="0"/>
                <a:cs typeface="Arial"/>
              </a:rPr>
              <a:t>non le dichiarazioni integrative a favore;</a:t>
            </a: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Font typeface="Wingdings" charset="2"/>
              <a:buChar char="Ø"/>
              <a:defRPr/>
            </a:pPr>
            <a:r>
              <a:rPr lang="it-IT" altLang="it-IT" sz="2000" dirty="0" smtClean="0">
                <a:latin typeface="Calibri" pitchFamily="34" charset="0"/>
                <a:cs typeface="Arial"/>
              </a:rPr>
              <a:t>A decorrere dalle dichiarazioni presentate per l’anno 2016, il termine di decadenza del potere accertativo è fissato al 5^ anno successivo;</a:t>
            </a: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Font typeface="Wingdings" charset="2"/>
              <a:buChar char="Ø"/>
              <a:defRPr/>
            </a:pPr>
            <a:r>
              <a:rPr lang="it-IT" altLang="it-IT" sz="2000" dirty="0" smtClean="0">
                <a:latin typeface="Calibri" pitchFamily="34" charset="0"/>
                <a:cs typeface="Arial"/>
              </a:rPr>
              <a:t>Si trasmette soltanto la dichiarazione da integrare, senza la necessità di riportare il maggior credito nelle annualità successive. </a:t>
            </a:r>
            <a:endParaRPr lang="it-IT" altLang="it-IT" sz="2000" dirty="0">
              <a:latin typeface="Calibri" pitchFamily="34" charset="0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950" y="116632"/>
            <a:ext cx="88566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cap="all" dirty="0">
                <a:solidFill>
                  <a:srgbClr val="18579B"/>
                </a:solidFill>
              </a:rPr>
              <a:t>Dichiarazione integrativa a favore</a:t>
            </a:r>
          </a:p>
        </p:txBody>
      </p:sp>
      <p:sp>
        <p:nvSpPr>
          <p:cNvPr id="5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6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8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7584" y="2565648"/>
            <a:ext cx="7416750" cy="129540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5" tIns="45692" rIns="91385" bIns="45692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it-IT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L’</a:t>
            </a:r>
            <a:r>
              <a:rPr lang="it-IT" altLang="ja-JP" sz="2000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Irap non è dovuta dai Professionisti o dalle </a:t>
            </a:r>
            <a:r>
              <a:rPr lang="it-IT" altLang="ja-JP" sz="2000" dirty="0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Ditte Individuali </a:t>
            </a:r>
            <a:r>
              <a:rPr lang="it-IT" altLang="ja-JP" sz="2000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con un solo lavoratore dipendente </a:t>
            </a:r>
            <a:r>
              <a:rPr lang="it-IT" altLang="ja-JP" sz="2000" dirty="0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che abbia </a:t>
            </a:r>
            <a:r>
              <a:rPr lang="it-IT" altLang="ja-JP" sz="2000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mansioni di segreteria o </a:t>
            </a:r>
            <a:r>
              <a:rPr lang="it-IT" altLang="ja-JP" sz="2000" dirty="0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comunque meramente </a:t>
            </a:r>
            <a:r>
              <a:rPr lang="it-IT" altLang="ja-JP" sz="2000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esecutive</a:t>
            </a:r>
            <a:endParaRPr lang="it-IT" sz="20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827584" y="4653136"/>
            <a:ext cx="7416750" cy="129540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5" tIns="45692" rIns="91385" bIns="45692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it-IT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Naturalmente deve sussistere l’</a:t>
            </a:r>
            <a:r>
              <a:rPr lang="it-IT" altLang="ja-JP" sz="2000" dirty="0">
                <a:solidFill>
                  <a:prstClr val="black"/>
                </a:solidFill>
                <a:latin typeface="Calibri" pitchFamily="34" charset="0"/>
              </a:rPr>
              <a:t>altra </a:t>
            </a:r>
            <a:r>
              <a:rPr lang="it-IT" altLang="ja-JP" sz="2000" dirty="0" smtClean="0">
                <a:solidFill>
                  <a:prstClr val="black"/>
                </a:solidFill>
                <a:latin typeface="Calibri" pitchFamily="34" charset="0"/>
              </a:rPr>
              <a:t>condizione: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it-IT" altLang="ja-JP" sz="2000" dirty="0" smtClean="0">
                <a:solidFill>
                  <a:prstClr val="black"/>
                </a:solidFill>
                <a:latin typeface="Calibri" pitchFamily="34" charset="0"/>
              </a:rPr>
              <a:t>una </a:t>
            </a:r>
            <a:r>
              <a:rPr lang="it-IT" altLang="ja-JP" sz="2000" dirty="0">
                <a:solidFill>
                  <a:prstClr val="black"/>
                </a:solidFill>
                <a:latin typeface="Calibri" pitchFamily="34" charset="0"/>
              </a:rPr>
              <a:t>dotazione di beni strumentali che sia strettamente necessaria allo svolgimento dell’attività  </a:t>
            </a:r>
            <a:endParaRPr lang="it-IT" sz="20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3653" name="AutoShape 4"/>
          <p:cNvSpPr>
            <a:spLocks noChangeArrowheads="1"/>
          </p:cNvSpPr>
          <p:nvPr/>
        </p:nvSpPr>
        <p:spPr bwMode="auto">
          <a:xfrm rot="5400000">
            <a:off x="2016125" y="3970338"/>
            <a:ext cx="287337" cy="649288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it-IT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3654" name="AutoShape 4"/>
          <p:cNvSpPr>
            <a:spLocks noChangeArrowheads="1"/>
          </p:cNvSpPr>
          <p:nvPr/>
        </p:nvSpPr>
        <p:spPr bwMode="auto">
          <a:xfrm rot="5400000">
            <a:off x="6551613" y="3970338"/>
            <a:ext cx="287337" cy="649287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defRPr/>
            </a:pPr>
            <a:endParaRPr lang="it-IT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270" name="Segnaposto testo 3"/>
          <p:cNvSpPr txBox="1">
            <a:spLocks/>
          </p:cNvSpPr>
          <p:nvPr/>
        </p:nvSpPr>
        <p:spPr bwMode="auto">
          <a:xfrm>
            <a:off x="144016" y="144686"/>
            <a:ext cx="8892480" cy="7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 eaLnBrk="1" hangingPunct="1">
              <a:spcBef>
                <a:spcPct val="20000"/>
              </a:spcBef>
            </a:pPr>
            <a:r>
              <a:rPr lang="it-IT" altLang="it-IT" sz="2300" dirty="0">
                <a:solidFill>
                  <a:srgbClr val="18579B"/>
                </a:solidFill>
                <a:ea typeface="MS PGothic" pitchFamily="34" charset="-128"/>
              </a:rPr>
              <a:t>IL CONCETTO </a:t>
            </a:r>
            <a:r>
              <a:rPr lang="it-IT" altLang="it-IT" sz="2300" dirty="0" err="1">
                <a:solidFill>
                  <a:srgbClr val="18579B"/>
                </a:solidFill>
                <a:ea typeface="MS PGothic" pitchFamily="34" charset="-128"/>
              </a:rPr>
              <a:t>DI</a:t>
            </a:r>
            <a:r>
              <a:rPr lang="it-IT" altLang="it-IT" sz="2300" dirty="0">
                <a:solidFill>
                  <a:srgbClr val="18579B"/>
                </a:solidFill>
                <a:ea typeface="MS PGothic" pitchFamily="34" charset="-128"/>
              </a:rPr>
              <a:t> AUTONOMA ORGANIZZAZIONE AI FINI IRAP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619250" y="1557164"/>
            <a:ext cx="59055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CASSAZIONE  </a:t>
            </a:r>
            <a:r>
              <a:rPr lang="it-IT" sz="20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SS.UU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. 9451 DEL 10/05/2016</a:t>
            </a:r>
          </a:p>
        </p:txBody>
      </p:sp>
      <p:sp>
        <p:nvSpPr>
          <p:cNvPr id="8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7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459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95288" y="1556147"/>
            <a:ext cx="8353425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5" tIns="45692" rIns="91385" bIns="45692" anchor="ctr"/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it-IT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Cassazione n. 17429 del 30/08/2016:</a:t>
            </a:r>
            <a:r>
              <a:rPr lang="it-IT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Non paga l’</a:t>
            </a:r>
            <a:r>
              <a:rPr lang="it-IT" altLang="ja-JP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Irap l’impresa familiare che si avvale di un collaboratore familiare che svolge mansioni esecutive </a:t>
            </a:r>
            <a:endParaRPr lang="it-IT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283653" name="AutoShape 4"/>
          <p:cNvSpPr>
            <a:spLocks noChangeArrowheads="1"/>
          </p:cNvSpPr>
          <p:nvPr/>
        </p:nvSpPr>
        <p:spPr bwMode="auto">
          <a:xfrm rot="5400000">
            <a:off x="2099024" y="2107481"/>
            <a:ext cx="194566" cy="576263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defTabSz="457200" eaLnBrk="1" hangingPunct="1">
              <a:lnSpc>
                <a:spcPts val="1500"/>
              </a:lnSpc>
              <a:defRPr/>
            </a:pPr>
            <a:endParaRPr lang="it-IT" sz="160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3654" name="AutoShape 4"/>
          <p:cNvSpPr>
            <a:spLocks noChangeArrowheads="1"/>
          </p:cNvSpPr>
          <p:nvPr/>
        </p:nvSpPr>
        <p:spPr bwMode="auto">
          <a:xfrm rot="5400000">
            <a:off x="6634510" y="2107481"/>
            <a:ext cx="194567" cy="576262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defTabSz="457200" eaLnBrk="1" hangingPunct="1">
              <a:lnSpc>
                <a:spcPts val="1500"/>
              </a:lnSpc>
              <a:defRPr/>
            </a:pPr>
            <a:endParaRPr lang="it-IT" sz="160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288" y="2517848"/>
            <a:ext cx="8353425" cy="719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5" tIns="45692" rIns="91385" bIns="45692" anchor="ctr"/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it-IT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Cassazione n. 17221 del 19/08/2016:</a:t>
            </a:r>
            <a:r>
              <a:rPr lang="it-IT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Non paga l’</a:t>
            </a:r>
            <a:r>
              <a:rPr lang="it-IT" altLang="ja-JP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Irap l’avvocato che abbia rilevante presenza di compensi a terzi, canoni di locazione e beni strumentali</a:t>
            </a:r>
            <a:endParaRPr lang="it-IT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2099024" y="3118544"/>
            <a:ext cx="194565" cy="576263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defTabSz="457200" eaLnBrk="1" hangingPunct="1">
              <a:lnSpc>
                <a:spcPts val="1500"/>
              </a:lnSpc>
              <a:defRPr/>
            </a:pPr>
            <a:endParaRPr lang="it-IT" sz="160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5400000">
            <a:off x="6634510" y="3118544"/>
            <a:ext cx="194567" cy="576262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defTabSz="457200" eaLnBrk="1" hangingPunct="1">
              <a:lnSpc>
                <a:spcPts val="1500"/>
              </a:lnSpc>
              <a:defRPr/>
            </a:pPr>
            <a:endParaRPr lang="it-IT" sz="160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95288" y="3524596"/>
            <a:ext cx="8353425" cy="719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5" tIns="45692" rIns="91385" bIns="45692" anchor="ctr"/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it-IT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Cassazione n. 17341 del 25/08/2016:</a:t>
            </a:r>
            <a:r>
              <a:rPr lang="it-IT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Non paga </a:t>
            </a:r>
            <a:r>
              <a:rPr lang="it-IT" altLang="ja-JP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Irap l’ingegnere titolare di uno Studio ordinariamente attrezzato ma con compensi incassati di rilevante entità </a:t>
            </a:r>
            <a:endParaRPr lang="it-IT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5400000">
            <a:off x="2099024" y="4124672"/>
            <a:ext cx="194565" cy="576263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defTabSz="457200" eaLnBrk="1" hangingPunct="1">
              <a:lnSpc>
                <a:spcPts val="1500"/>
              </a:lnSpc>
              <a:defRPr/>
            </a:pPr>
            <a:endParaRPr lang="it-IT" sz="160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rot="5400000">
            <a:off x="6634510" y="4124672"/>
            <a:ext cx="194567" cy="576262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defTabSz="457200" eaLnBrk="1" hangingPunct="1">
              <a:lnSpc>
                <a:spcPts val="1500"/>
              </a:lnSpc>
              <a:defRPr/>
            </a:pPr>
            <a:endParaRPr lang="it-IT" sz="160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95288" y="4582070"/>
            <a:ext cx="8353425" cy="719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5" tIns="45692" rIns="91385" bIns="45692" anchor="ctr"/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it-IT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Cassazione n. 17342 del 25/08/2016:</a:t>
            </a:r>
            <a:r>
              <a:rPr lang="it-IT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Non paga l’</a:t>
            </a:r>
            <a:r>
              <a:rPr lang="it-IT" altLang="ja-JP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Irap il medico convenzionato con il S.S.N. che abbia soltanto una segretaria alle proprie dipendenze  </a:t>
            </a:r>
            <a:endParaRPr lang="it-IT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 rot="5400000">
            <a:off x="2098443" y="5161326"/>
            <a:ext cx="195725" cy="576263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defTabSz="457200" eaLnBrk="1" hangingPunct="1">
              <a:lnSpc>
                <a:spcPts val="1500"/>
              </a:lnSpc>
              <a:defRPr/>
            </a:pPr>
            <a:endParaRPr lang="it-IT" sz="160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 rot="5400000">
            <a:off x="6633932" y="5161329"/>
            <a:ext cx="195723" cy="576262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defTabSz="457200" eaLnBrk="1" hangingPunct="1">
              <a:lnSpc>
                <a:spcPts val="1500"/>
              </a:lnSpc>
              <a:defRPr/>
            </a:pPr>
            <a:endParaRPr lang="it-IT" sz="160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95288" y="5588595"/>
            <a:ext cx="8353425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5" tIns="45692" rIns="91385" bIns="45692" anchor="ctr"/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it-IT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Cassazione n. 17671 del 06/09/2016:</a:t>
            </a:r>
            <a:r>
              <a:rPr lang="it-IT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Non paga l’</a:t>
            </a:r>
            <a:r>
              <a:rPr lang="it-IT" altLang="ja-JP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Irap il medico </a:t>
            </a:r>
            <a:r>
              <a:rPr lang="it-IT" altLang="ja-JP" dirty="0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che </a:t>
            </a:r>
            <a:r>
              <a:rPr lang="it-IT" altLang="ja-JP" dirty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utilizzi beni strumentali costosi ma necessari in base alla sua specializzazione</a:t>
            </a:r>
            <a:endParaRPr lang="it-IT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12303" name="Segnaposto testo 3"/>
          <p:cNvSpPr txBox="1">
            <a:spLocks/>
          </p:cNvSpPr>
          <p:nvPr/>
        </p:nvSpPr>
        <p:spPr bwMode="auto">
          <a:xfrm>
            <a:off x="72008" y="116632"/>
            <a:ext cx="89644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 eaLnBrk="1" hangingPunct="1">
              <a:spcBef>
                <a:spcPct val="20000"/>
              </a:spcBef>
            </a:pPr>
            <a:r>
              <a:rPr lang="it-IT" altLang="it-IT" sz="2300">
                <a:solidFill>
                  <a:srgbClr val="18579B"/>
                </a:solidFill>
                <a:ea typeface="MS PGothic" pitchFamily="34" charset="-128"/>
              </a:rPr>
              <a:t>IL CONCETTO DI AUTONOMA ORGANIZZAZIONE AI FINI IRAP</a:t>
            </a:r>
          </a:p>
        </p:txBody>
      </p:sp>
      <p:sp>
        <p:nvSpPr>
          <p:cNvPr id="18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8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707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AutoShape 4"/>
          <p:cNvSpPr>
            <a:spLocks noChangeArrowheads="1"/>
          </p:cNvSpPr>
          <p:nvPr/>
        </p:nvSpPr>
        <p:spPr bwMode="auto">
          <a:xfrm rot="5400000">
            <a:off x="2042638" y="3068062"/>
            <a:ext cx="176394" cy="661220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lnSpc>
                <a:spcPts val="2800"/>
              </a:lnSpc>
              <a:defRPr/>
            </a:pPr>
            <a:endParaRPr lang="it-IT" sz="20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4678" name="AutoShape 4"/>
          <p:cNvSpPr>
            <a:spLocks noChangeArrowheads="1"/>
          </p:cNvSpPr>
          <p:nvPr/>
        </p:nvSpPr>
        <p:spPr bwMode="auto">
          <a:xfrm rot="5400000">
            <a:off x="6651150" y="3068061"/>
            <a:ext cx="176394" cy="661219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lnSpc>
                <a:spcPts val="2800"/>
              </a:lnSpc>
              <a:defRPr/>
            </a:pPr>
            <a:endParaRPr lang="it-IT" sz="20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23850" y="3631877"/>
            <a:ext cx="8568630" cy="151117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5" tIns="45692" rIns="91385" bIns="45692"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Versamenti relativi agli anni 2012, 2013 e 2014</a:t>
            </a:r>
          </a:p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Si trasmette istanza di rimborso in carta semplice all’</a:t>
            </a:r>
            <a:r>
              <a:rPr lang="it-IT" altLang="ja-JP" sz="2000" dirty="0">
                <a:solidFill>
                  <a:prstClr val="black"/>
                </a:solidFill>
                <a:latin typeface="Calibri" pitchFamily="34" charset="0"/>
              </a:rPr>
              <a:t>Agenzia delle Entrate per tutti i versamenti effettuati nei 48 mesi antecedenti all’istanza stessa e si incardina il ricorso avverso l’esplicito diniego o il silenzio rifiuto</a:t>
            </a:r>
            <a:endParaRPr lang="it-IT" sz="20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23850" y="1628800"/>
            <a:ext cx="8568630" cy="151117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5" tIns="45692" rIns="91385" bIns="45692"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Versamenti relativi all’</a:t>
            </a:r>
            <a:r>
              <a:rPr lang="it-IT" altLang="ja-JP" sz="2000" u="sng" dirty="0">
                <a:solidFill>
                  <a:prstClr val="black"/>
                </a:solidFill>
                <a:latin typeface="Calibri" pitchFamily="34" charset="0"/>
              </a:rPr>
              <a:t>anno 2015</a:t>
            </a:r>
          </a:p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Entro il 30/09/2017 si trasmette </a:t>
            </a:r>
            <a:r>
              <a:rPr lang="it-IT" sz="2000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l’integrativa </a:t>
            </a:r>
            <a:r>
              <a:rPr lang="it-IT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2015 a favore indicando soltanto gli acconti ed il saldo eventualmente versato e lasciando quindi emergere il credito da utilizzare in compensazione con il codice 3800/2015 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 rot="5400000">
            <a:off x="2042637" y="5012277"/>
            <a:ext cx="176395" cy="661220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lnSpc>
                <a:spcPts val="2800"/>
              </a:lnSpc>
              <a:defRPr/>
            </a:pPr>
            <a:endParaRPr lang="it-IT" sz="20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5400000">
            <a:off x="6651148" y="5012275"/>
            <a:ext cx="176395" cy="661219"/>
          </a:xfrm>
          <a:custGeom>
            <a:avLst/>
            <a:gdLst>
              <a:gd name="T0" fmla="*/ 20230689 w 21600"/>
              <a:gd name="T1" fmla="*/ 0 h 21600"/>
              <a:gd name="T2" fmla="*/ 0 w 21600"/>
              <a:gd name="T3" fmla="*/ 17027947 h 21600"/>
              <a:gd name="T4" fmla="*/ 20230689 w 21600"/>
              <a:gd name="T5" fmla="*/ 34055894 h 21600"/>
              <a:gd name="T6" fmla="*/ 26974260 w 21600"/>
              <a:gd name="T7" fmla="*/ 170279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>
              <a:lnSpc>
                <a:spcPts val="2800"/>
              </a:lnSpc>
              <a:defRPr/>
            </a:pPr>
            <a:endParaRPr lang="it-IT" sz="200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850" y="5561400"/>
            <a:ext cx="8568630" cy="69308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5" tIns="45692" rIns="91385" bIns="45692" anchor="ctr"/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it-IT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Per il futuro ricordarsi dell’</a:t>
            </a:r>
            <a:r>
              <a:rPr lang="it-IT" altLang="ja-JP" sz="2000" dirty="0">
                <a:solidFill>
                  <a:prstClr val="black"/>
                </a:solidFill>
                <a:latin typeface="Calibri" pitchFamily="34" charset="0"/>
              </a:rPr>
              <a:t>opportunità offerta dal sistema CIVIS di modificare i codici di versamento nei modelli F24 </a:t>
            </a:r>
            <a:endParaRPr lang="it-IT" sz="20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321" name="Segnaposto testo 3"/>
          <p:cNvSpPr txBox="1">
            <a:spLocks/>
          </p:cNvSpPr>
          <p:nvPr/>
        </p:nvSpPr>
        <p:spPr bwMode="auto">
          <a:xfrm>
            <a:off x="144016" y="144016"/>
            <a:ext cx="889248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457200" eaLnBrk="1" hangingPunct="1">
              <a:spcBef>
                <a:spcPct val="20000"/>
              </a:spcBef>
            </a:pPr>
            <a:r>
              <a:rPr lang="it-IT" altLang="it-IT" sz="2300">
                <a:solidFill>
                  <a:srgbClr val="18579B"/>
                </a:solidFill>
                <a:ea typeface="MS PGothic" pitchFamily="34" charset="-128"/>
              </a:rPr>
              <a:t>IL CONCETTO DI AUTONOMA ORGANIZZAZIONE AI FINI IRAP</a:t>
            </a:r>
          </a:p>
        </p:txBody>
      </p:sp>
      <p:sp>
        <p:nvSpPr>
          <p:cNvPr id="10" name="Segnaposto numero diapositiva 6"/>
          <p:cNvSpPr txBox="1">
            <a:spLocks noGrp="1"/>
          </p:cNvSpPr>
          <p:nvPr/>
        </p:nvSpPr>
        <p:spPr bwMode="auto">
          <a:xfrm>
            <a:off x="4284663" y="6500813"/>
            <a:ext cx="3714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502030C-2924-4AE0-B41E-74B0116E7C9A}" type="slidenum">
              <a:rPr lang="it-IT" sz="1000">
                <a:solidFill>
                  <a:srgbClr val="000000"/>
                </a:solidFill>
              </a:rPr>
              <a:pPr algn="ctr"/>
              <a:t>9</a:t>
            </a:fld>
            <a:endParaRPr lang="it-IT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639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TITOLO&amp;quot;&quot;/&gt;&lt;property id=&quot;20307&quot; value=&quot;256&quot;/&gt;&lt;/object&gt;&lt;object type=&quot;3&quot; unique_id=&quot;10178&quot;&gt;&lt;property id=&quot;20148&quot; value=&quot;5&quot;/&gt;&lt;property id=&quot;20300&quot; value=&quot;Diapositiva 2 - &amp;quot;REGIME OPZIONALE &amp;quot;&quot;/&gt;&lt;property id=&quot;20307&quot; value=&quot;259&quot;/&gt;&lt;/object&gt;&lt;object type=&quot;3&quot; unique_id=&quot;10959&quot;&gt;&lt;property id=&quot;20148&quot; value=&quot;5&quot;/&gt;&lt;property id=&quot;20300&quot; value=&quot;Diapositiva 3 - &amp;quot;REGIME OPZIONALE &amp;quot;&quot;/&gt;&lt;property id=&quot;20307&quot; value=&quot;30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1598</TotalTime>
  <Words>3424</Words>
  <Application>Microsoft Office PowerPoint</Application>
  <PresentationFormat>Presentazione su schermo (4:3)</PresentationFormat>
  <Paragraphs>285</Paragraphs>
  <Slides>40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Città</vt:lpstr>
      <vt:lpstr>Diapositiva 1</vt:lpstr>
      <vt:lpstr>Diapositiva 2</vt:lpstr>
      <vt:lpstr>DECRETO LEGGE N.193/2016</vt:lpstr>
      <vt:lpstr>Diapositiva 4</vt:lpstr>
      <vt:lpstr>QUADRO IS MODELLO IRAP 2017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Esempi e modello unico </vt:lpstr>
      <vt:lpstr>Diapositiva 23</vt:lpstr>
      <vt:lpstr>Quadro LM – Sez. 1 per i Minimi</vt:lpstr>
      <vt:lpstr>Quadro LM – Sez. 2 per i Forfettari</vt:lpstr>
      <vt:lpstr>Quadro LM – Sez. 3 per la determinazione dell’imposta</vt:lpstr>
      <vt:lpstr>Quadro RS – Obblighi informativi per i soli Forfettari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S&amp;P</dc:creator>
  <cp:lastModifiedBy>Utente</cp:lastModifiedBy>
  <cp:revision>640</cp:revision>
  <dcterms:created xsi:type="dcterms:W3CDTF">2011-06-20T08:09:48Z</dcterms:created>
  <dcterms:modified xsi:type="dcterms:W3CDTF">2017-06-12T08:29:04Z</dcterms:modified>
</cp:coreProperties>
</file>