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1"/>
  </p:notesMasterIdLst>
  <p:sldIdLst>
    <p:sldId id="312" r:id="rId2"/>
    <p:sldId id="319" r:id="rId3"/>
    <p:sldId id="318" r:id="rId4"/>
    <p:sldId id="277" r:id="rId5"/>
    <p:sldId id="320" r:id="rId6"/>
    <p:sldId id="313" r:id="rId7"/>
    <p:sldId id="314" r:id="rId8"/>
    <p:sldId id="315" r:id="rId9"/>
    <p:sldId id="316" r:id="rId10"/>
    <p:sldId id="317" r:id="rId11"/>
    <p:sldId id="278" r:id="rId12"/>
    <p:sldId id="279" r:id="rId13"/>
    <p:sldId id="280" r:id="rId14"/>
    <p:sldId id="281" r:id="rId15"/>
    <p:sldId id="282" r:id="rId16"/>
    <p:sldId id="283" r:id="rId17"/>
    <p:sldId id="284" r:id="rId18"/>
    <p:sldId id="285" r:id="rId19"/>
    <p:sldId id="286" r:id="rId20"/>
    <p:sldId id="287" r:id="rId21"/>
    <p:sldId id="288" r:id="rId22"/>
    <p:sldId id="289" r:id="rId23"/>
    <p:sldId id="290" r:id="rId24"/>
    <p:sldId id="291" r:id="rId25"/>
    <p:sldId id="292" r:id="rId26"/>
    <p:sldId id="293" r:id="rId27"/>
    <p:sldId id="294" r:id="rId28"/>
    <p:sldId id="295" r:id="rId29"/>
    <p:sldId id="296" r:id="rId30"/>
    <p:sldId id="297" r:id="rId31"/>
    <p:sldId id="298" r:id="rId32"/>
    <p:sldId id="299" r:id="rId33"/>
    <p:sldId id="300" r:id="rId34"/>
    <p:sldId id="301" r:id="rId35"/>
    <p:sldId id="302" r:id="rId36"/>
    <p:sldId id="303" r:id="rId37"/>
    <p:sldId id="304" r:id="rId38"/>
    <p:sldId id="305" r:id="rId39"/>
    <p:sldId id="306" r:id="rId40"/>
    <p:sldId id="256" r:id="rId41"/>
    <p:sldId id="257" r:id="rId42"/>
    <p:sldId id="270" r:id="rId43"/>
    <p:sldId id="258" r:id="rId44"/>
    <p:sldId id="272" r:id="rId45"/>
    <p:sldId id="259" r:id="rId46"/>
    <p:sldId id="271" r:id="rId47"/>
    <p:sldId id="269" r:id="rId48"/>
    <p:sldId id="260" r:id="rId49"/>
    <p:sldId id="261" r:id="rId50"/>
    <p:sldId id="262" r:id="rId51"/>
    <p:sldId id="273" r:id="rId52"/>
    <p:sldId id="263" r:id="rId53"/>
    <p:sldId id="264" r:id="rId54"/>
    <p:sldId id="265" r:id="rId55"/>
    <p:sldId id="266" r:id="rId56"/>
    <p:sldId id="267" r:id="rId57"/>
    <p:sldId id="268" r:id="rId58"/>
    <p:sldId id="274" r:id="rId59"/>
    <p:sldId id="321" r:id="rId60"/>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7" d="100"/>
          <a:sy n="67" d="100"/>
        </p:scale>
        <p:origin x="1392" y="6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9C514EB-6761-4B43-90F9-99C2EFD052C0}" type="datetimeFigureOut">
              <a:rPr lang="it-IT" smtClean="0"/>
              <a:t>29/05/2017</a:t>
            </a:fld>
            <a:endParaRPr lang="it-IT"/>
          </a:p>
        </p:txBody>
      </p:sp>
      <p:sp>
        <p:nvSpPr>
          <p:cNvPr id="4" name="Segnaposto immagine diapositiva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1D8BD52-1F76-4532-AD34-B2025130B1DB}" type="slidenum">
              <a:rPr lang="it-IT" smtClean="0"/>
              <a:t>‹N›</a:t>
            </a:fld>
            <a:endParaRPr lang="it-IT"/>
          </a:p>
        </p:txBody>
      </p:sp>
    </p:spTree>
    <p:extLst>
      <p:ext uri="{BB962C8B-B14F-4D97-AF65-F5344CB8AC3E}">
        <p14:creationId xmlns:p14="http://schemas.microsoft.com/office/powerpoint/2010/main" val="27246667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7F83EFC-E1D5-4095-9DCB-379FEA8F4950}" type="slidenum">
              <a:rPr lang="it-IT" altLang="it-IT"/>
              <a:pPr/>
              <a:t>7</a:t>
            </a:fld>
            <a:endParaRPr lang="it-IT" altLang="it-IT"/>
          </a:p>
        </p:txBody>
      </p:sp>
      <p:sp>
        <p:nvSpPr>
          <p:cNvPr id="222210" name="Rectangle 2"/>
          <p:cNvSpPr>
            <a:spLocks noGrp="1" noRot="1" noChangeAspect="1" noChangeArrowheads="1" noTextEdit="1"/>
          </p:cNvSpPr>
          <p:nvPr>
            <p:ph type="sldImg"/>
          </p:nvPr>
        </p:nvSpPr>
        <p:spPr>
          <a:ln/>
        </p:spPr>
      </p:sp>
      <p:sp>
        <p:nvSpPr>
          <p:cNvPr id="222211" name="Rectangle 3"/>
          <p:cNvSpPr>
            <a:spLocks noGrp="1" noChangeArrowheads="1"/>
          </p:cNvSpPr>
          <p:nvPr>
            <p:ph type="body" idx="1"/>
          </p:nvPr>
        </p:nvSpPr>
        <p:spPr/>
        <p:txBody>
          <a:bodyPr/>
          <a:lstStyle/>
          <a:p>
            <a:endParaRPr lang="it-IT" altLang="it-IT"/>
          </a:p>
        </p:txBody>
      </p:sp>
    </p:spTree>
    <p:extLst>
      <p:ext uri="{BB962C8B-B14F-4D97-AF65-F5344CB8AC3E}">
        <p14:creationId xmlns:p14="http://schemas.microsoft.com/office/powerpoint/2010/main" val="9589803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9D256F8-F5CF-4D0C-A908-66989CF9F8E1}" type="slidenum">
              <a:rPr lang="it-IT" altLang="it-IT"/>
              <a:pPr/>
              <a:t>10</a:t>
            </a:fld>
            <a:endParaRPr lang="it-IT" altLang="it-IT"/>
          </a:p>
        </p:txBody>
      </p:sp>
      <p:sp>
        <p:nvSpPr>
          <p:cNvPr id="227330" name="Rectangle 2"/>
          <p:cNvSpPr>
            <a:spLocks noGrp="1" noRot="1" noChangeAspect="1" noChangeArrowheads="1" noTextEdit="1"/>
          </p:cNvSpPr>
          <p:nvPr>
            <p:ph type="sldImg"/>
          </p:nvPr>
        </p:nvSpPr>
        <p:spPr>
          <a:ln/>
        </p:spPr>
      </p:sp>
      <p:sp>
        <p:nvSpPr>
          <p:cNvPr id="227331" name="Rectangle 3"/>
          <p:cNvSpPr>
            <a:spLocks noGrp="1" noChangeArrowheads="1"/>
          </p:cNvSpPr>
          <p:nvPr>
            <p:ph type="body" idx="1"/>
          </p:nvPr>
        </p:nvSpPr>
        <p:spPr/>
        <p:txBody>
          <a:bodyPr/>
          <a:lstStyle/>
          <a:p>
            <a:r>
              <a:rPr lang="it-IT" altLang="it-IT"/>
              <a:t>Art. 8 </a:t>
            </a:r>
          </a:p>
          <a:p>
            <a:r>
              <a:rPr lang="it-IT" altLang="it-IT"/>
              <a:t/>
            </a:r>
            <a:br>
              <a:rPr lang="it-IT" altLang="it-IT"/>
            </a:br>
            <a:r>
              <a:rPr lang="it-IT" altLang="it-IT"/>
              <a:t>Quando risulti accertato che non ricorrono gli estremi del licenziamento per giusta causa o giustificato motivo, il datore di lavoro è tenuto a riassumere il prestatore di lavoro entro il termine di tre giorni o, in mancanza, a risarcire il danno versandogli un'indennità di importo compreso tra un minimo di 2,5 ed un massimo di 6 mensilità dell'ultima retribuzione globale di fatto, avuto riguardo al numero dei dipendenti occupati, alle dimensioni dell'impresa, all'anzianità di servizio del prestatore di lavoro, al comportamento e alle condizioni delle parti. La misura massima della predetta indennità può essere maggiorata fino a 10 mensilità per il prestatore di lavoro con anzianità superiore ai dieci anni e fino a 14 mensilità per il prestatore di lavoro con anzianità superiore ai venti anni, se dipendenti da datore di lavoro che occupa più di quindici prestatori di lavoro. </a:t>
            </a:r>
          </a:p>
          <a:p>
            <a:endParaRPr lang="it-IT" altLang="it-IT"/>
          </a:p>
        </p:txBody>
      </p:sp>
    </p:spTree>
    <p:extLst>
      <p:ext uri="{BB962C8B-B14F-4D97-AF65-F5344CB8AC3E}">
        <p14:creationId xmlns:p14="http://schemas.microsoft.com/office/powerpoint/2010/main" val="12804023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51A359E-97EB-4EB4-BE2D-7110EB2BAF97}" type="slidenum">
              <a:rPr lang="it-IT" altLang="it-IT"/>
              <a:pPr/>
              <a:t>13</a:t>
            </a:fld>
            <a:endParaRPr lang="it-IT" altLang="it-IT"/>
          </a:p>
        </p:txBody>
      </p:sp>
      <p:sp>
        <p:nvSpPr>
          <p:cNvPr id="238594" name="Rectangle 2"/>
          <p:cNvSpPr>
            <a:spLocks noGrp="1" noRot="1" noChangeAspect="1" noChangeArrowheads="1" noTextEdit="1"/>
          </p:cNvSpPr>
          <p:nvPr>
            <p:ph type="sldImg"/>
          </p:nvPr>
        </p:nvSpPr>
        <p:spPr>
          <a:ln/>
        </p:spPr>
      </p:sp>
      <p:sp>
        <p:nvSpPr>
          <p:cNvPr id="238595" name="Rectangle 3"/>
          <p:cNvSpPr>
            <a:spLocks noGrp="1" noChangeArrowheads="1"/>
          </p:cNvSpPr>
          <p:nvPr>
            <p:ph type="body" idx="1"/>
          </p:nvPr>
        </p:nvSpPr>
        <p:spPr/>
        <p:txBody>
          <a:bodyPr/>
          <a:lstStyle/>
          <a:p>
            <a:r>
              <a:rPr lang="it-IT" altLang="it-IT"/>
              <a:t>Art. 6 </a:t>
            </a:r>
          </a:p>
          <a:p>
            <a:r>
              <a:rPr lang="it-IT" altLang="it-IT"/>
              <a:t/>
            </a:r>
            <a:br>
              <a:rPr lang="it-IT" altLang="it-IT"/>
            </a:br>
            <a:r>
              <a:rPr lang="it-IT" altLang="it-IT"/>
              <a:t>Il licenziamento deve essere impugnato a pena di decadenza entro 60 giorni dalla ricezione della sua comunicazione, con qualsiasi atto scritto, anche extragiudiziale, idoneo a rendere nota la volontà del lavoratore anche attraverso l'intervento dell'organizzazione sindacale diretto ad impugnare il licenziamento stesso. </a:t>
            </a:r>
          </a:p>
          <a:p>
            <a:r>
              <a:rPr lang="it-IT" altLang="it-IT"/>
              <a:t>Il termine di cui al comma precedente decorre dalla comunicazione del licenziamento ovvero dalla comunicazione dei motivi ove questa non sia contestuale a quella del licenziamento. </a:t>
            </a:r>
          </a:p>
          <a:p>
            <a:r>
              <a:rPr lang="it-IT" altLang="it-IT"/>
              <a:t>A conoscere delle controversie derivanti dall'applicazione della presente legge è competente il pretore. </a:t>
            </a:r>
          </a:p>
          <a:p>
            <a:r>
              <a:rPr lang="it-IT" altLang="it-IT"/>
              <a:t/>
            </a:r>
            <a:br>
              <a:rPr lang="it-IT" altLang="it-IT"/>
            </a:br>
            <a:endParaRPr lang="it-IT" altLang="it-IT"/>
          </a:p>
        </p:txBody>
      </p:sp>
    </p:spTree>
    <p:extLst>
      <p:ext uri="{BB962C8B-B14F-4D97-AF65-F5344CB8AC3E}">
        <p14:creationId xmlns:p14="http://schemas.microsoft.com/office/powerpoint/2010/main" val="11395767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EF242D28-71C4-48BF-84CF-FC8CF328D1E7}" type="datetimeFigureOut">
              <a:rPr lang="it-IT" smtClean="0"/>
              <a:pPr/>
              <a:t>29/05/2017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411641A3-F349-4712-9149-D147D4FF00F4}" type="slidenum">
              <a:rPr lang="it-IT" smtClean="0"/>
              <a:pPr/>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EF242D28-71C4-48BF-84CF-FC8CF328D1E7}" type="datetimeFigureOut">
              <a:rPr lang="it-IT" smtClean="0"/>
              <a:pPr/>
              <a:t>29/05/2017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411641A3-F349-4712-9149-D147D4FF00F4}" type="slidenum">
              <a:rPr lang="it-IT" smtClean="0"/>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EF242D28-71C4-48BF-84CF-FC8CF328D1E7}" type="datetimeFigureOut">
              <a:rPr lang="it-IT" smtClean="0"/>
              <a:pPr/>
              <a:t>29/05/2017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411641A3-F349-4712-9149-D147D4FF00F4}" type="slidenum">
              <a:rPr lang="it-IT" smtClean="0"/>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EF242D28-71C4-48BF-84CF-FC8CF328D1E7}" type="datetimeFigureOut">
              <a:rPr lang="it-IT" smtClean="0"/>
              <a:pPr/>
              <a:t>29/05/2017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411641A3-F349-4712-9149-D147D4FF00F4}" type="slidenum">
              <a:rPr lang="it-IT" smtClean="0"/>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EF242D28-71C4-48BF-84CF-FC8CF328D1E7}" type="datetimeFigureOut">
              <a:rPr lang="it-IT" smtClean="0"/>
              <a:pPr/>
              <a:t>29/05/2017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411641A3-F349-4712-9149-D147D4FF00F4}" type="slidenum">
              <a:rPr lang="it-IT" smtClean="0"/>
              <a:pPr/>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EF242D28-71C4-48BF-84CF-FC8CF328D1E7}" type="datetimeFigureOut">
              <a:rPr lang="it-IT" smtClean="0"/>
              <a:pPr/>
              <a:t>29/05/2017</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411641A3-F349-4712-9149-D147D4FF00F4}" type="slidenum">
              <a:rPr lang="it-IT" smtClean="0"/>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EF242D28-71C4-48BF-84CF-FC8CF328D1E7}" type="datetimeFigureOut">
              <a:rPr lang="it-IT" smtClean="0"/>
              <a:pPr/>
              <a:t>29/05/2017</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411641A3-F349-4712-9149-D147D4FF00F4}" type="slidenum">
              <a:rPr lang="it-IT" smtClean="0"/>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EF242D28-71C4-48BF-84CF-FC8CF328D1E7}" type="datetimeFigureOut">
              <a:rPr lang="it-IT" smtClean="0"/>
              <a:pPr/>
              <a:t>29/05/2017</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411641A3-F349-4712-9149-D147D4FF00F4}" type="slidenum">
              <a:rPr lang="it-IT" smtClean="0"/>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EF242D28-71C4-48BF-84CF-FC8CF328D1E7}" type="datetimeFigureOut">
              <a:rPr lang="it-IT" smtClean="0"/>
              <a:pPr/>
              <a:t>29/05/2017</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411641A3-F349-4712-9149-D147D4FF00F4}" type="slidenum">
              <a:rPr lang="it-IT" smtClean="0"/>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EF242D28-71C4-48BF-84CF-FC8CF328D1E7}" type="datetimeFigureOut">
              <a:rPr lang="it-IT" smtClean="0"/>
              <a:pPr/>
              <a:t>29/05/2017</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411641A3-F349-4712-9149-D147D4FF00F4}" type="slidenum">
              <a:rPr lang="it-IT" smtClean="0"/>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EF242D28-71C4-48BF-84CF-FC8CF328D1E7}" type="datetimeFigureOut">
              <a:rPr lang="it-IT" smtClean="0"/>
              <a:pPr/>
              <a:t>29/05/2017</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411641A3-F349-4712-9149-D147D4FF00F4}" type="slidenum">
              <a:rPr lang="it-IT" smtClean="0"/>
              <a:pPr/>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F242D28-71C4-48BF-84CF-FC8CF328D1E7}" type="datetimeFigureOut">
              <a:rPr lang="it-IT" smtClean="0"/>
              <a:pPr/>
              <a:t>29/05/2017</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11641A3-F349-4712-9149-D147D4FF00F4}" type="slidenum">
              <a:rPr lang="it-IT" smtClean="0"/>
              <a:pPr/>
              <a:t>‹N›</a:t>
            </a:fld>
            <a:endParaRPr lang="it-IT"/>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276872"/>
            <a:ext cx="7772400" cy="1470025"/>
          </a:xfrm>
        </p:spPr>
        <p:txBody>
          <a:bodyPr/>
          <a:lstStyle/>
          <a:p>
            <a:r>
              <a:rPr lang="it-IT" dirty="0" smtClean="0">
                <a:solidFill>
                  <a:srgbClr val="FF0000"/>
                </a:solidFill>
                <a:latin typeface="Arial Black" panose="020B0A04020102020204" pitchFamily="34" charset="0"/>
              </a:rPr>
              <a:t>LICENZIAMENTI </a:t>
            </a:r>
            <a:endParaRPr lang="it-IT" dirty="0">
              <a:solidFill>
                <a:srgbClr val="FF0000"/>
              </a:solidFill>
              <a:latin typeface="Arial Black" panose="020B0A04020102020204" pitchFamily="34" charset="0"/>
            </a:endParaRPr>
          </a:p>
        </p:txBody>
      </p:sp>
      <p:sp>
        <p:nvSpPr>
          <p:cNvPr id="3" name="Sottotitolo 2"/>
          <p:cNvSpPr>
            <a:spLocks noGrp="1"/>
          </p:cNvSpPr>
          <p:nvPr>
            <p:ph type="subTitle" idx="1"/>
          </p:nvPr>
        </p:nvSpPr>
        <p:spPr/>
        <p:txBody>
          <a:bodyPr/>
          <a:lstStyle/>
          <a:p>
            <a:endParaRPr lang="it-IT"/>
          </a:p>
        </p:txBody>
      </p:sp>
    </p:spTree>
    <p:extLst>
      <p:ext uri="{BB962C8B-B14F-4D97-AF65-F5344CB8AC3E}">
        <p14:creationId xmlns:p14="http://schemas.microsoft.com/office/powerpoint/2010/main" val="277504475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6306" name="Rectangle 2"/>
          <p:cNvSpPr>
            <a:spLocks noGrp="1" noChangeArrowheads="1"/>
          </p:cNvSpPr>
          <p:nvPr>
            <p:ph type="title"/>
          </p:nvPr>
        </p:nvSpPr>
        <p:spPr>
          <a:xfrm>
            <a:off x="395288" y="188913"/>
            <a:ext cx="8229600" cy="431800"/>
          </a:xfrm>
        </p:spPr>
        <p:txBody>
          <a:bodyPr>
            <a:normAutofit fontScale="90000"/>
          </a:bodyPr>
          <a:lstStyle/>
          <a:p>
            <a:r>
              <a:rPr lang="it-IT" altLang="it-IT" sz="2400"/>
              <a:t>CLAUSOLE AL CONTRATTO DI LAVORO</a:t>
            </a:r>
          </a:p>
        </p:txBody>
      </p:sp>
      <p:sp>
        <p:nvSpPr>
          <p:cNvPr id="226307" name="Rectangle 3"/>
          <p:cNvSpPr>
            <a:spLocks noGrp="1" noChangeArrowheads="1"/>
          </p:cNvSpPr>
          <p:nvPr>
            <p:ph type="body" idx="1"/>
          </p:nvPr>
        </p:nvSpPr>
        <p:spPr>
          <a:xfrm>
            <a:off x="457200" y="765175"/>
            <a:ext cx="8229600" cy="5832475"/>
          </a:xfrm>
        </p:spPr>
        <p:txBody>
          <a:bodyPr/>
          <a:lstStyle/>
          <a:p>
            <a:pPr>
              <a:buFontTx/>
              <a:buNone/>
            </a:pPr>
            <a:r>
              <a:rPr lang="it-IT" altLang="it-IT" sz="2000" b="1">
                <a:solidFill>
                  <a:schemeClr val="hlink"/>
                </a:solidFill>
              </a:rPr>
              <a:t>Comma 3, </a:t>
            </a:r>
            <a:r>
              <a:rPr lang="it-IT" altLang="it-IT" sz="1600" b="1">
                <a:solidFill>
                  <a:schemeClr val="hlink"/>
                </a:solidFill>
              </a:rPr>
              <a:t>(2° periodo)</a:t>
            </a:r>
            <a:r>
              <a:rPr lang="it-IT" altLang="it-IT" sz="1600"/>
              <a:t>	</a:t>
            </a:r>
          </a:p>
          <a:p>
            <a:pPr>
              <a:buFontTx/>
              <a:buNone/>
            </a:pPr>
            <a:r>
              <a:rPr lang="it-IT" altLang="it-IT" sz="1600"/>
              <a:t>Nel definire le conseguenze da riconnettere al licenziamento ai sensi dell’art. 8 della legge 604/1966 </a:t>
            </a:r>
            <a:r>
              <a:rPr lang="it-IT" altLang="it-IT" sz="1000"/>
              <a:t>(da 2,5 a 6  mensilità, ovvero fino a 10 o 14 in alcuni casi)</a:t>
            </a:r>
          </a:p>
          <a:p>
            <a:endParaRPr lang="it-IT" altLang="it-IT" sz="1000"/>
          </a:p>
          <a:p>
            <a:pPr algn="ctr">
              <a:buFontTx/>
              <a:buNone/>
            </a:pPr>
            <a:endParaRPr lang="it-IT" altLang="it-IT"/>
          </a:p>
        </p:txBody>
      </p:sp>
      <p:sp>
        <p:nvSpPr>
          <p:cNvPr id="226308" name="Rectangle 4"/>
          <p:cNvSpPr>
            <a:spLocks noChangeArrowheads="1"/>
          </p:cNvSpPr>
          <p:nvPr/>
        </p:nvSpPr>
        <p:spPr bwMode="auto">
          <a:xfrm>
            <a:off x="6300788" y="1773238"/>
            <a:ext cx="2305050" cy="1367730"/>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w="9525">
            <a:solidFill>
              <a:schemeClr val="tx1"/>
            </a:solidFill>
            <a:miter lim="800000"/>
            <a:headEnd/>
            <a:tailEnd/>
          </a:ln>
          <a:effectLst/>
          <a:extLst/>
        </p:spPr>
        <p:txBody>
          <a:bodyPr wrap="none" anchor="ctr"/>
          <a:lstStyle/>
          <a:p>
            <a:pPr algn="ctr"/>
            <a:r>
              <a:rPr lang="it-IT" altLang="it-IT" sz="1600" dirty="0">
                <a:solidFill>
                  <a:srgbClr val="FF0000"/>
                </a:solidFill>
              </a:rPr>
              <a:t>di elementi </a:t>
            </a:r>
          </a:p>
          <a:p>
            <a:pPr algn="ctr"/>
            <a:r>
              <a:rPr lang="it-IT" altLang="it-IT" sz="1600" dirty="0">
                <a:solidFill>
                  <a:srgbClr val="FF0000"/>
                </a:solidFill>
              </a:rPr>
              <a:t>e di parametri fissati</a:t>
            </a:r>
          </a:p>
          <a:p>
            <a:pPr algn="ctr"/>
            <a:r>
              <a:rPr lang="it-IT" altLang="it-IT" sz="1600" dirty="0">
                <a:solidFill>
                  <a:srgbClr val="FF0000"/>
                </a:solidFill>
              </a:rPr>
              <a:t> dai contratti collettivi</a:t>
            </a:r>
          </a:p>
          <a:p>
            <a:pPr algn="ctr"/>
            <a:r>
              <a:rPr lang="it-IT" altLang="it-IT" sz="1600" dirty="0">
                <a:solidFill>
                  <a:srgbClr val="FF0000"/>
                </a:solidFill>
              </a:rPr>
              <a:t> ed individuali</a:t>
            </a:r>
          </a:p>
          <a:p>
            <a:pPr algn="ctr"/>
            <a:endParaRPr lang="it-IT" altLang="it-IT" sz="1400" dirty="0">
              <a:solidFill>
                <a:srgbClr val="FF0000"/>
              </a:solidFill>
            </a:endParaRPr>
          </a:p>
          <a:p>
            <a:pPr algn="ctr"/>
            <a:endParaRPr lang="it-IT" altLang="it-IT" sz="1400" dirty="0"/>
          </a:p>
        </p:txBody>
      </p:sp>
      <p:sp>
        <p:nvSpPr>
          <p:cNvPr id="226309" name="Rectangle 5"/>
          <p:cNvSpPr>
            <a:spLocks noChangeArrowheads="1"/>
          </p:cNvSpPr>
          <p:nvPr/>
        </p:nvSpPr>
        <p:spPr bwMode="auto">
          <a:xfrm>
            <a:off x="4429126" y="3644901"/>
            <a:ext cx="4464050" cy="2952750"/>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w="9525">
            <a:solidFill>
              <a:schemeClr val="tx1"/>
            </a:solidFill>
            <a:miter lim="800000"/>
            <a:headEnd/>
            <a:tailEnd/>
          </a:ln>
          <a:effectLst/>
          <a:extLst/>
        </p:spPr>
        <p:txBody>
          <a:bodyPr wrap="none" anchor="ctr"/>
          <a:lstStyle/>
          <a:p>
            <a:pPr>
              <a:buFontTx/>
              <a:buChar char="•"/>
            </a:pPr>
            <a:endParaRPr lang="it-IT" altLang="it-IT" sz="1400" dirty="0"/>
          </a:p>
          <a:p>
            <a:pPr>
              <a:buFontTx/>
              <a:buChar char="•"/>
            </a:pPr>
            <a:endParaRPr lang="it-IT" altLang="it-IT" sz="1400" dirty="0"/>
          </a:p>
          <a:p>
            <a:pPr>
              <a:buFontTx/>
              <a:buChar char="•"/>
            </a:pPr>
            <a:r>
              <a:rPr lang="it-IT" altLang="it-IT" sz="1600" dirty="0"/>
              <a:t>le dimensioni della struttura del datore di lavoro</a:t>
            </a:r>
          </a:p>
          <a:p>
            <a:pPr>
              <a:buFontTx/>
              <a:buChar char="•"/>
            </a:pPr>
            <a:endParaRPr lang="it-IT" altLang="it-IT" sz="1600" dirty="0"/>
          </a:p>
          <a:p>
            <a:pPr>
              <a:buFontTx/>
              <a:buChar char="•"/>
            </a:pPr>
            <a:r>
              <a:rPr lang="it-IT" altLang="it-IT" sz="1600" dirty="0"/>
              <a:t>condizioni dell’attività esercitata dal datore di lavoro</a:t>
            </a:r>
          </a:p>
          <a:p>
            <a:pPr>
              <a:buFontTx/>
              <a:buChar char="•"/>
            </a:pPr>
            <a:endParaRPr lang="it-IT" altLang="it-IT" sz="1600" dirty="0"/>
          </a:p>
          <a:p>
            <a:pPr>
              <a:buFontTx/>
              <a:buChar char="•"/>
            </a:pPr>
            <a:r>
              <a:rPr lang="it-IT" altLang="it-IT" sz="1600" dirty="0"/>
              <a:t>la situazione del mercato del lavoro  locale </a:t>
            </a:r>
          </a:p>
          <a:p>
            <a:pPr>
              <a:buFontTx/>
              <a:buChar char="•"/>
            </a:pPr>
            <a:endParaRPr lang="it-IT" altLang="it-IT" sz="1600" dirty="0"/>
          </a:p>
          <a:p>
            <a:pPr>
              <a:buFontTx/>
              <a:buChar char="•"/>
            </a:pPr>
            <a:r>
              <a:rPr lang="it-IT" altLang="it-IT" sz="1600" dirty="0"/>
              <a:t>l’anzianità del lavoratore </a:t>
            </a:r>
          </a:p>
          <a:p>
            <a:pPr>
              <a:buFontTx/>
              <a:buChar char="•"/>
            </a:pPr>
            <a:endParaRPr lang="it-IT" altLang="it-IT" sz="1600" dirty="0"/>
          </a:p>
          <a:p>
            <a:pPr>
              <a:buFontTx/>
              <a:buChar char="•"/>
            </a:pPr>
            <a:r>
              <a:rPr lang="it-IT" altLang="it-IT" sz="1600" dirty="0"/>
              <a:t>le condizioni del lavoratore </a:t>
            </a:r>
          </a:p>
          <a:p>
            <a:pPr>
              <a:buFontTx/>
              <a:buChar char="•"/>
            </a:pPr>
            <a:endParaRPr lang="it-IT" altLang="it-IT" sz="1600" dirty="0"/>
          </a:p>
          <a:p>
            <a:pPr>
              <a:buFontTx/>
              <a:buChar char="•"/>
            </a:pPr>
            <a:r>
              <a:rPr lang="it-IT" altLang="it-IT" sz="1600" dirty="0"/>
              <a:t>il comportamento delle parti anche prima  </a:t>
            </a:r>
          </a:p>
          <a:p>
            <a:r>
              <a:rPr lang="it-IT" altLang="it-IT" sz="1600" dirty="0"/>
              <a:t>del licenziamento</a:t>
            </a:r>
            <a:r>
              <a:rPr lang="it-IT" altLang="it-IT" dirty="0"/>
              <a:t/>
            </a:r>
            <a:br>
              <a:rPr lang="it-IT" altLang="it-IT" dirty="0"/>
            </a:br>
            <a:endParaRPr lang="it-IT" altLang="it-IT" dirty="0"/>
          </a:p>
          <a:p>
            <a:endParaRPr lang="it-IT" altLang="it-IT" dirty="0"/>
          </a:p>
        </p:txBody>
      </p:sp>
      <p:sp>
        <p:nvSpPr>
          <p:cNvPr id="226310" name="AutoShape 6"/>
          <p:cNvSpPr>
            <a:spLocks noChangeArrowheads="1"/>
          </p:cNvSpPr>
          <p:nvPr/>
        </p:nvSpPr>
        <p:spPr bwMode="auto">
          <a:xfrm>
            <a:off x="323850" y="3644900"/>
            <a:ext cx="2160588" cy="576263"/>
          </a:xfrm>
          <a:prstGeom prst="roundRect">
            <a:avLst>
              <a:gd name="adj" fmla="val 16667"/>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w="9525">
            <a:solidFill>
              <a:schemeClr val="tx1"/>
            </a:solidFill>
            <a:round/>
            <a:headEnd/>
            <a:tailEnd/>
          </a:ln>
          <a:effectLst/>
          <a:extLst/>
        </p:spPr>
        <p:txBody>
          <a:bodyPr wrap="none" anchor="ctr"/>
          <a:lstStyle/>
          <a:p>
            <a:pPr algn="ctr"/>
            <a:r>
              <a:rPr lang="it-IT" altLang="it-IT"/>
              <a:t>Il Giudice</a:t>
            </a:r>
          </a:p>
        </p:txBody>
      </p:sp>
      <p:sp>
        <p:nvSpPr>
          <p:cNvPr id="226311" name="AutoShape 7"/>
          <p:cNvSpPr>
            <a:spLocks noChangeArrowheads="1"/>
          </p:cNvSpPr>
          <p:nvPr/>
        </p:nvSpPr>
        <p:spPr bwMode="auto">
          <a:xfrm>
            <a:off x="3059113" y="2636838"/>
            <a:ext cx="2089150" cy="360362"/>
          </a:xfrm>
          <a:prstGeom prst="roundRect">
            <a:avLst>
              <a:gd name="adj" fmla="val 16667"/>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w="9525">
            <a:solidFill>
              <a:schemeClr val="tx1"/>
            </a:solidFill>
            <a:round/>
            <a:headEnd/>
            <a:tailEnd/>
          </a:ln>
          <a:effectLst/>
          <a:extLst/>
        </p:spPr>
        <p:txBody>
          <a:bodyPr wrap="none" anchor="ctr"/>
          <a:lstStyle/>
          <a:p>
            <a:pPr algn="ctr"/>
            <a:r>
              <a:rPr lang="it-IT" altLang="it-IT"/>
              <a:t>Tiene conto</a:t>
            </a:r>
          </a:p>
        </p:txBody>
      </p:sp>
      <p:sp>
        <p:nvSpPr>
          <p:cNvPr id="226312" name="AutoShape 8"/>
          <p:cNvSpPr>
            <a:spLocks noChangeArrowheads="1"/>
          </p:cNvSpPr>
          <p:nvPr/>
        </p:nvSpPr>
        <p:spPr bwMode="auto">
          <a:xfrm>
            <a:off x="1908175" y="5661025"/>
            <a:ext cx="1655763" cy="433388"/>
          </a:xfrm>
          <a:prstGeom prst="roundRect">
            <a:avLst>
              <a:gd name="adj" fmla="val 16667"/>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w="9525">
            <a:solidFill>
              <a:schemeClr val="tx1"/>
            </a:solidFill>
            <a:round/>
            <a:headEnd/>
            <a:tailEnd/>
          </a:ln>
          <a:effectLst/>
          <a:extLst/>
        </p:spPr>
        <p:txBody>
          <a:bodyPr wrap="none" anchor="ctr"/>
          <a:lstStyle/>
          <a:p>
            <a:pPr algn="ctr"/>
            <a:r>
              <a:rPr lang="it-IT" altLang="it-IT"/>
              <a:t>considera</a:t>
            </a:r>
          </a:p>
        </p:txBody>
      </p:sp>
      <p:sp>
        <p:nvSpPr>
          <p:cNvPr id="226313" name="Line 9"/>
          <p:cNvSpPr>
            <a:spLocks noChangeShapeType="1"/>
          </p:cNvSpPr>
          <p:nvPr/>
        </p:nvSpPr>
        <p:spPr bwMode="auto">
          <a:xfrm>
            <a:off x="5435600" y="2781300"/>
            <a:ext cx="576263"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226314" name="Line 10"/>
          <p:cNvSpPr>
            <a:spLocks noChangeShapeType="1"/>
          </p:cNvSpPr>
          <p:nvPr/>
        </p:nvSpPr>
        <p:spPr bwMode="auto">
          <a:xfrm>
            <a:off x="3708400" y="5949950"/>
            <a:ext cx="576263"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226315" name="Line 11"/>
          <p:cNvSpPr>
            <a:spLocks noChangeShapeType="1"/>
          </p:cNvSpPr>
          <p:nvPr/>
        </p:nvSpPr>
        <p:spPr bwMode="auto">
          <a:xfrm flipV="1">
            <a:off x="2124075" y="2997200"/>
            <a:ext cx="719138" cy="431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226316" name="Line 12"/>
          <p:cNvSpPr>
            <a:spLocks noChangeShapeType="1"/>
          </p:cNvSpPr>
          <p:nvPr/>
        </p:nvSpPr>
        <p:spPr bwMode="auto">
          <a:xfrm>
            <a:off x="1619250" y="4508500"/>
            <a:ext cx="504825" cy="93662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Tree>
    <p:extLst>
      <p:ext uri="{BB962C8B-B14F-4D97-AF65-F5344CB8AC3E}">
        <p14:creationId xmlns:p14="http://schemas.microsoft.com/office/powerpoint/2010/main" val="34978333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2" name="Rectangle 4"/>
          <p:cNvSpPr>
            <a:spLocks noGrp="1" noChangeArrowheads="1"/>
          </p:cNvSpPr>
          <p:nvPr>
            <p:ph type="ctrTitle"/>
          </p:nvPr>
        </p:nvSpPr>
        <p:spPr>
          <a:xfrm>
            <a:off x="685800" y="2130425"/>
            <a:ext cx="7772400" cy="1470025"/>
          </a:xfrm>
        </p:spPr>
        <p:txBody>
          <a:bodyPr anchor="ctr">
            <a:normAutofit fontScale="90000"/>
          </a:bodyPr>
          <a:lstStyle/>
          <a:p>
            <a:r>
              <a:rPr lang="it-IT" altLang="it-IT" sz="4000" dirty="0">
                <a:solidFill>
                  <a:srgbClr val="FF0000"/>
                </a:solidFill>
                <a:latin typeface="Aharoni" panose="02010803020104030203" pitchFamily="2" charset="-79"/>
                <a:cs typeface="Aharoni" panose="02010803020104030203" pitchFamily="2" charset="-79"/>
              </a:rPr>
              <a:t>Le </a:t>
            </a:r>
            <a:r>
              <a:rPr lang="it-IT" altLang="it-IT" sz="4000" dirty="0" err="1">
                <a:solidFill>
                  <a:srgbClr val="FF0000"/>
                </a:solidFill>
                <a:latin typeface="Aharoni" panose="02010803020104030203" pitchFamily="2" charset="-79"/>
                <a:cs typeface="Aharoni" panose="02010803020104030203" pitchFamily="2" charset="-79"/>
              </a:rPr>
              <a:t>novita’</a:t>
            </a:r>
            <a:r>
              <a:rPr lang="it-IT" altLang="it-IT" sz="4000" dirty="0">
                <a:solidFill>
                  <a:srgbClr val="FF0000"/>
                </a:solidFill>
                <a:latin typeface="Aharoni" panose="02010803020104030203" pitchFamily="2" charset="-79"/>
                <a:cs typeface="Aharoni" panose="02010803020104030203" pitchFamily="2" charset="-79"/>
              </a:rPr>
              <a:t> della Riforma Lavoro in tema di </a:t>
            </a:r>
            <a:r>
              <a:rPr lang="it-IT" altLang="it-IT" sz="4000" dirty="0" smtClean="0">
                <a:solidFill>
                  <a:srgbClr val="FF0000"/>
                </a:solidFill>
                <a:latin typeface="Aharoni" panose="02010803020104030203" pitchFamily="2" charset="-79"/>
                <a:cs typeface="Aharoni" panose="02010803020104030203" pitchFamily="2" charset="-79"/>
              </a:rPr>
              <a:t>licenziamenti</a:t>
            </a:r>
            <a:br>
              <a:rPr lang="it-IT" altLang="it-IT" sz="4000" dirty="0" smtClean="0">
                <a:solidFill>
                  <a:srgbClr val="FF0000"/>
                </a:solidFill>
                <a:latin typeface="Aharoni" panose="02010803020104030203" pitchFamily="2" charset="-79"/>
                <a:cs typeface="Aharoni" panose="02010803020104030203" pitchFamily="2" charset="-79"/>
              </a:rPr>
            </a:br>
            <a:r>
              <a:rPr lang="it-IT" altLang="it-IT" sz="4000" dirty="0" smtClean="0">
                <a:solidFill>
                  <a:srgbClr val="FF0000"/>
                </a:solidFill>
                <a:latin typeface="Aharoni" panose="02010803020104030203" pitchFamily="2" charset="-79"/>
                <a:cs typeface="Aharoni" panose="02010803020104030203" pitchFamily="2" charset="-79"/>
              </a:rPr>
              <a:t>Riforma «Fornero»</a:t>
            </a:r>
            <a:br>
              <a:rPr lang="it-IT" altLang="it-IT" sz="4000" dirty="0" smtClean="0">
                <a:solidFill>
                  <a:srgbClr val="FF0000"/>
                </a:solidFill>
                <a:latin typeface="Aharoni" panose="02010803020104030203" pitchFamily="2" charset="-79"/>
                <a:cs typeface="Aharoni" panose="02010803020104030203" pitchFamily="2" charset="-79"/>
              </a:rPr>
            </a:br>
            <a:r>
              <a:rPr lang="it-IT" altLang="it-IT" sz="4000" dirty="0" smtClean="0">
                <a:solidFill>
                  <a:srgbClr val="FF0000"/>
                </a:solidFill>
                <a:latin typeface="Aharoni" panose="02010803020104030203" pitchFamily="2" charset="-79"/>
                <a:cs typeface="Aharoni" panose="02010803020104030203" pitchFamily="2" charset="-79"/>
              </a:rPr>
              <a:t/>
            </a:r>
            <a:br>
              <a:rPr lang="it-IT" altLang="it-IT" sz="4000" dirty="0" smtClean="0">
                <a:solidFill>
                  <a:srgbClr val="FF0000"/>
                </a:solidFill>
                <a:latin typeface="Aharoni" panose="02010803020104030203" pitchFamily="2" charset="-79"/>
                <a:cs typeface="Aharoni" panose="02010803020104030203" pitchFamily="2" charset="-79"/>
              </a:rPr>
            </a:br>
            <a:r>
              <a:rPr lang="it-IT" altLang="it-IT" sz="4000" dirty="0"/>
              <a:t>Legge 28 giugno 2012 n.92</a:t>
            </a:r>
            <a:br>
              <a:rPr lang="it-IT" altLang="it-IT" sz="4000" dirty="0"/>
            </a:br>
            <a:endParaRPr lang="it-IT" altLang="it-IT" sz="4000" dirty="0"/>
          </a:p>
        </p:txBody>
      </p:sp>
    </p:spTree>
    <p:extLst>
      <p:ext uri="{BB962C8B-B14F-4D97-AF65-F5344CB8AC3E}">
        <p14:creationId xmlns:p14="http://schemas.microsoft.com/office/powerpoint/2010/main" val="19130384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2"/>
          <p:cNvSpPr>
            <a:spLocks noGrp="1" noChangeArrowheads="1"/>
          </p:cNvSpPr>
          <p:nvPr>
            <p:ph type="title"/>
          </p:nvPr>
        </p:nvSpPr>
        <p:spPr>
          <a:xfrm>
            <a:off x="457200" y="274638"/>
            <a:ext cx="8229600" cy="777875"/>
          </a:xfrm>
        </p:spPr>
        <p:txBody>
          <a:bodyPr/>
          <a:lstStyle/>
          <a:p>
            <a:r>
              <a:rPr lang="it-IT" altLang="it-IT"/>
              <a:t>Motivazione del licenziamento</a:t>
            </a:r>
          </a:p>
        </p:txBody>
      </p:sp>
      <p:sp>
        <p:nvSpPr>
          <p:cNvPr id="126979" name="Rectangle 3"/>
          <p:cNvSpPr>
            <a:spLocks noGrp="1" noChangeArrowheads="1"/>
          </p:cNvSpPr>
          <p:nvPr>
            <p:ph type="body" idx="1"/>
          </p:nvPr>
        </p:nvSpPr>
        <p:spPr/>
        <p:txBody>
          <a:bodyPr/>
          <a:lstStyle/>
          <a:p>
            <a:pPr>
              <a:buFontTx/>
              <a:buNone/>
            </a:pPr>
            <a:r>
              <a:rPr lang="it-IT" altLang="it-IT"/>
              <a:t>Il licenziamento deve essere sempre </a:t>
            </a:r>
            <a:r>
              <a:rPr lang="it-IT" altLang="it-IT">
                <a:solidFill>
                  <a:srgbClr val="FF0000"/>
                </a:solidFill>
              </a:rPr>
              <a:t>motivato</a:t>
            </a:r>
          </a:p>
          <a:p>
            <a:endParaRPr lang="it-IT" altLang="it-IT">
              <a:solidFill>
                <a:srgbClr val="FF0000"/>
              </a:solidFill>
            </a:endParaRPr>
          </a:p>
          <a:p>
            <a:pPr>
              <a:buFontTx/>
              <a:buNone/>
            </a:pPr>
            <a:r>
              <a:rPr lang="it-IT" altLang="it-IT"/>
              <a:t>Nel regime previgente:</a:t>
            </a:r>
          </a:p>
          <a:p>
            <a:r>
              <a:rPr lang="it-IT" altLang="it-IT"/>
              <a:t>Licenziamento anche senza motivi</a:t>
            </a:r>
          </a:p>
          <a:p>
            <a:r>
              <a:rPr lang="it-IT" altLang="it-IT"/>
              <a:t>Il lavoratore li richiedeva nei 15 gg.</a:t>
            </a:r>
          </a:p>
          <a:p>
            <a:r>
              <a:rPr lang="it-IT" altLang="it-IT"/>
              <a:t>Il datore li doveva fornire entro 7 gg.</a:t>
            </a:r>
          </a:p>
        </p:txBody>
      </p:sp>
    </p:spTree>
    <p:extLst>
      <p:ext uri="{BB962C8B-B14F-4D97-AF65-F5344CB8AC3E}">
        <p14:creationId xmlns:p14="http://schemas.microsoft.com/office/powerpoint/2010/main" val="285820887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7570" name="Rectangle 2"/>
          <p:cNvSpPr>
            <a:spLocks noGrp="1" noChangeArrowheads="1"/>
          </p:cNvSpPr>
          <p:nvPr>
            <p:ph type="title"/>
          </p:nvPr>
        </p:nvSpPr>
        <p:spPr>
          <a:xfrm>
            <a:off x="457200" y="274638"/>
            <a:ext cx="8229600" cy="417512"/>
          </a:xfrm>
        </p:spPr>
        <p:txBody>
          <a:bodyPr/>
          <a:lstStyle/>
          <a:p>
            <a:r>
              <a:rPr lang="it-IT" altLang="it-IT" sz="2000" b="1">
                <a:solidFill>
                  <a:srgbClr val="FF0000"/>
                </a:solidFill>
              </a:rPr>
              <a:t>DECADENZA IMPUGNAZIONE LICENZIAMENTO</a:t>
            </a:r>
          </a:p>
        </p:txBody>
      </p:sp>
      <p:sp>
        <p:nvSpPr>
          <p:cNvPr id="237571" name="Rectangle 3"/>
          <p:cNvSpPr>
            <a:spLocks noGrp="1" noChangeArrowheads="1"/>
          </p:cNvSpPr>
          <p:nvPr>
            <p:ph type="body" idx="1"/>
          </p:nvPr>
        </p:nvSpPr>
        <p:spPr>
          <a:xfrm>
            <a:off x="179388" y="836613"/>
            <a:ext cx="8713787" cy="5905500"/>
          </a:xfrm>
        </p:spPr>
        <p:txBody>
          <a:bodyPr/>
          <a:lstStyle/>
          <a:p>
            <a:pPr algn="ctr">
              <a:lnSpc>
                <a:spcPct val="80000"/>
              </a:lnSpc>
              <a:buFontTx/>
              <a:buNone/>
            </a:pPr>
            <a:r>
              <a:rPr lang="it-IT" altLang="it-IT" sz="2400" b="1">
                <a:solidFill>
                  <a:srgbClr val="FF0066"/>
                </a:solidFill>
              </a:rPr>
              <a:t>Art.</a:t>
            </a:r>
            <a:r>
              <a:rPr lang="it-IT" altLang="it-IT" sz="2000">
                <a:solidFill>
                  <a:srgbClr val="FF0066"/>
                </a:solidFill>
              </a:rPr>
              <a:t> </a:t>
            </a:r>
            <a:r>
              <a:rPr lang="it-IT" altLang="it-IT" sz="2400" b="1">
                <a:solidFill>
                  <a:srgbClr val="FF0000"/>
                </a:solidFill>
              </a:rPr>
              <a:t>32</a:t>
            </a:r>
            <a:r>
              <a:rPr lang="it-IT" altLang="it-IT" sz="2400" b="1">
                <a:solidFill>
                  <a:srgbClr val="FF0066"/>
                </a:solidFill>
              </a:rPr>
              <a:t> Legge 183/2010</a:t>
            </a:r>
            <a:endParaRPr lang="it-IT" altLang="it-IT" sz="2400" b="1" i="1">
              <a:solidFill>
                <a:srgbClr val="0000FF"/>
              </a:solidFill>
            </a:endParaRPr>
          </a:p>
          <a:p>
            <a:pPr algn="ctr">
              <a:lnSpc>
                <a:spcPct val="80000"/>
              </a:lnSpc>
              <a:buFontTx/>
              <a:buNone/>
            </a:pPr>
            <a:r>
              <a:rPr lang="it-IT" altLang="it-IT" sz="2000" i="1">
                <a:solidFill>
                  <a:srgbClr val="FF0066"/>
                </a:solidFill>
              </a:rPr>
              <a:t>(Decadenze)</a:t>
            </a:r>
            <a:endParaRPr lang="it-IT" altLang="it-IT" sz="2000">
              <a:solidFill>
                <a:srgbClr val="FF0066"/>
              </a:solidFill>
            </a:endParaRPr>
          </a:p>
          <a:p>
            <a:pPr>
              <a:lnSpc>
                <a:spcPct val="80000"/>
              </a:lnSpc>
              <a:buFontTx/>
              <a:buNone/>
            </a:pPr>
            <a:r>
              <a:rPr lang="it-IT" altLang="it-IT" sz="2000"/>
              <a:t>    Il primo e il secondo comma dell’articolo 6 della legge 15 luglio 1966, n. 604, sono sostituiti dal seguente:</a:t>
            </a:r>
          </a:p>
          <a:p>
            <a:pPr>
              <a:lnSpc>
                <a:spcPct val="80000"/>
              </a:lnSpc>
              <a:buFontTx/>
              <a:buNone/>
            </a:pPr>
            <a:endParaRPr lang="it-IT" altLang="it-IT" sz="2000"/>
          </a:p>
          <a:p>
            <a:pPr algn="ctr">
              <a:lnSpc>
                <a:spcPct val="80000"/>
              </a:lnSpc>
              <a:buFontTx/>
              <a:buNone/>
            </a:pPr>
            <a:r>
              <a:rPr lang="it-IT" altLang="it-IT" sz="2000"/>
              <a:t>  </a:t>
            </a:r>
            <a:r>
              <a:rPr lang="it-IT" altLang="it-IT" sz="2000">
                <a:solidFill>
                  <a:srgbClr val="800080"/>
                </a:solidFill>
              </a:rPr>
              <a:t>  «Il licenziamento da parte del datore di lavoro deve essere impugnato a pena di decadenza entro </a:t>
            </a:r>
            <a:r>
              <a:rPr lang="it-IT" altLang="it-IT" sz="2000" b="1" u="sng">
                <a:solidFill>
                  <a:srgbClr val="FF0000"/>
                </a:solidFill>
              </a:rPr>
              <a:t>sessanta giorni </a:t>
            </a:r>
            <a:r>
              <a:rPr lang="it-IT" altLang="it-IT" sz="2000">
                <a:solidFill>
                  <a:srgbClr val="800080"/>
                </a:solidFill>
              </a:rPr>
              <a:t> dalla ricezione della sua comunicazione, ovvero dalla comunicazione dei motivi, ove non contestuale, con qualsiasi atto scritto, anche extragiudiziale, idoneo a rendere nota la volontà del lavoratore, anche attraverso l’intervento dell’organizzazione sindacale diretto ad impugnare il licenziamento stesso».</a:t>
            </a:r>
            <a:br>
              <a:rPr lang="it-IT" altLang="it-IT" sz="2000">
                <a:solidFill>
                  <a:srgbClr val="800080"/>
                </a:solidFill>
              </a:rPr>
            </a:br>
            <a:r>
              <a:rPr lang="it-IT" altLang="it-IT" sz="2000"/>
              <a:t>   </a:t>
            </a:r>
          </a:p>
          <a:p>
            <a:pPr algn="ctr">
              <a:lnSpc>
                <a:spcPct val="80000"/>
              </a:lnSpc>
              <a:buFontTx/>
              <a:buNone/>
            </a:pPr>
            <a:r>
              <a:rPr lang="it-IT" altLang="it-IT" sz="2400">
                <a:solidFill>
                  <a:srgbClr val="0000FF"/>
                </a:solidFill>
              </a:rPr>
              <a:t>però</a:t>
            </a:r>
          </a:p>
          <a:p>
            <a:pPr algn="ctr">
              <a:lnSpc>
                <a:spcPct val="80000"/>
              </a:lnSpc>
              <a:buFontTx/>
              <a:buNone/>
            </a:pPr>
            <a:endParaRPr lang="it-IT" altLang="it-IT" sz="2400" b="1">
              <a:solidFill>
                <a:srgbClr val="0000FF"/>
              </a:solidFill>
            </a:endParaRPr>
          </a:p>
          <a:p>
            <a:pPr algn="ctr">
              <a:lnSpc>
                <a:spcPct val="80000"/>
              </a:lnSpc>
              <a:buFontTx/>
              <a:buNone/>
            </a:pPr>
            <a:endParaRPr lang="it-IT" altLang="it-IT" sz="2000" b="1">
              <a:solidFill>
                <a:srgbClr val="009900"/>
              </a:solidFill>
            </a:endParaRPr>
          </a:p>
          <a:p>
            <a:pPr algn="ctr">
              <a:lnSpc>
                <a:spcPct val="80000"/>
              </a:lnSpc>
              <a:buFontTx/>
              <a:buNone/>
            </a:pPr>
            <a:endParaRPr lang="it-IT" altLang="it-IT" sz="2000" b="1">
              <a:solidFill>
                <a:srgbClr val="009900"/>
              </a:solidFill>
            </a:endParaRPr>
          </a:p>
          <a:p>
            <a:pPr algn="ctr">
              <a:lnSpc>
                <a:spcPct val="80000"/>
              </a:lnSpc>
              <a:buFontTx/>
              <a:buNone/>
            </a:pPr>
            <a:r>
              <a:rPr lang="it-IT" altLang="it-IT" sz="2000"/>
              <a:t>Vedi slide successiva</a:t>
            </a:r>
          </a:p>
        </p:txBody>
      </p:sp>
      <p:sp>
        <p:nvSpPr>
          <p:cNvPr id="237574" name="Line 6"/>
          <p:cNvSpPr>
            <a:spLocks noChangeShapeType="1"/>
          </p:cNvSpPr>
          <p:nvPr/>
        </p:nvSpPr>
        <p:spPr bwMode="auto">
          <a:xfrm>
            <a:off x="4572000" y="4724400"/>
            <a:ext cx="0" cy="792163"/>
          </a:xfrm>
          <a:prstGeom prst="line">
            <a:avLst/>
          </a:prstGeom>
          <a:noFill/>
          <a:ln w="38100" cmpd="dbl">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Tree>
    <p:extLst>
      <p:ext uri="{BB962C8B-B14F-4D97-AF65-F5344CB8AC3E}">
        <p14:creationId xmlns:p14="http://schemas.microsoft.com/office/powerpoint/2010/main" val="167648737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9618" name="Rectangle 2"/>
          <p:cNvSpPr>
            <a:spLocks noGrp="1" noChangeArrowheads="1"/>
          </p:cNvSpPr>
          <p:nvPr>
            <p:ph type="title"/>
          </p:nvPr>
        </p:nvSpPr>
        <p:spPr>
          <a:xfrm>
            <a:off x="457200" y="274638"/>
            <a:ext cx="8229600" cy="850900"/>
          </a:xfrm>
        </p:spPr>
        <p:txBody>
          <a:bodyPr/>
          <a:lstStyle/>
          <a:p>
            <a:r>
              <a:rPr lang="it-IT" altLang="it-IT" sz="2400" b="1">
                <a:solidFill>
                  <a:srgbClr val="FF0000"/>
                </a:solidFill>
              </a:rPr>
              <a:t>DECADENZA IMPUGNAZIONE LICENZIAMENTO</a:t>
            </a:r>
            <a:endParaRPr lang="it-IT" altLang="it-IT">
              <a:solidFill>
                <a:srgbClr val="FF0000"/>
              </a:solidFill>
            </a:endParaRPr>
          </a:p>
        </p:txBody>
      </p:sp>
      <p:sp>
        <p:nvSpPr>
          <p:cNvPr id="239619" name="Rectangle 3"/>
          <p:cNvSpPr>
            <a:spLocks noGrp="1" noChangeArrowheads="1"/>
          </p:cNvSpPr>
          <p:nvPr>
            <p:ph type="body" idx="1"/>
          </p:nvPr>
        </p:nvSpPr>
        <p:spPr>
          <a:xfrm>
            <a:off x="179388" y="1196975"/>
            <a:ext cx="8785225" cy="5400675"/>
          </a:xfrm>
        </p:spPr>
        <p:txBody>
          <a:bodyPr/>
          <a:lstStyle/>
          <a:p>
            <a:pPr>
              <a:buFontTx/>
              <a:buNone/>
            </a:pPr>
            <a:r>
              <a:rPr lang="it-IT" altLang="it-IT" dirty="0"/>
              <a:t>	L’impugnazione nei 60 gg. è </a:t>
            </a:r>
            <a:r>
              <a:rPr lang="it-IT" altLang="it-IT" i="1" u="sng" dirty="0">
                <a:solidFill>
                  <a:srgbClr val="0000FF"/>
                </a:solidFill>
              </a:rPr>
              <a:t>inefficace</a:t>
            </a:r>
            <a:r>
              <a:rPr lang="it-IT" altLang="it-IT" dirty="0"/>
              <a:t> se entro i successivi  </a:t>
            </a:r>
            <a:r>
              <a:rPr lang="it-IT" altLang="it-IT" dirty="0" smtClean="0"/>
              <a:t>180 gg. non </a:t>
            </a:r>
            <a:r>
              <a:rPr lang="it-IT" altLang="it-IT" dirty="0"/>
              <a:t>si:</a:t>
            </a:r>
          </a:p>
          <a:p>
            <a:pPr>
              <a:buFontTx/>
              <a:buNone/>
            </a:pPr>
            <a:r>
              <a:rPr lang="it-IT" altLang="it-IT" dirty="0"/>
              <a:t>		1) deposita il ricorso</a:t>
            </a:r>
          </a:p>
          <a:p>
            <a:pPr>
              <a:buFontTx/>
              <a:buNone/>
            </a:pPr>
            <a:r>
              <a:rPr lang="it-IT" altLang="it-IT" dirty="0"/>
              <a:t>		2)  non si chiede il tentativo di 			conciliazione o arbitrato </a:t>
            </a:r>
            <a:r>
              <a:rPr lang="it-IT" altLang="it-IT" dirty="0">
                <a:solidFill>
                  <a:srgbClr val="CC0099"/>
                </a:solidFill>
              </a:rPr>
              <a:t>(*)</a:t>
            </a:r>
          </a:p>
          <a:p>
            <a:pPr>
              <a:buFontTx/>
              <a:buNone/>
            </a:pPr>
            <a:endParaRPr lang="it-IT" altLang="it-IT" dirty="0">
              <a:solidFill>
                <a:srgbClr val="CC0099"/>
              </a:solidFill>
            </a:endParaRPr>
          </a:p>
          <a:p>
            <a:pPr>
              <a:buFontTx/>
              <a:buNone/>
            </a:pPr>
            <a:r>
              <a:rPr lang="it-IT" altLang="it-IT" dirty="0">
                <a:solidFill>
                  <a:srgbClr val="CC0099"/>
                </a:solidFill>
              </a:rPr>
              <a:t>(*)</a:t>
            </a:r>
            <a:r>
              <a:rPr lang="it-IT" altLang="it-IT" dirty="0"/>
              <a:t> </a:t>
            </a:r>
            <a:r>
              <a:rPr lang="it-IT" altLang="it-IT" sz="2800" i="1" dirty="0">
                <a:solidFill>
                  <a:srgbClr val="CC0099"/>
                </a:solidFill>
              </a:rPr>
              <a:t>in questo secondo caso il ricorso deve essere presentato entro </a:t>
            </a:r>
            <a:r>
              <a:rPr lang="it-IT" altLang="it-IT" sz="2800" b="1" i="1" dirty="0">
                <a:solidFill>
                  <a:srgbClr val="CC0099"/>
                </a:solidFill>
              </a:rPr>
              <a:t>60 gg</a:t>
            </a:r>
            <a:r>
              <a:rPr lang="it-IT" altLang="it-IT" sz="2800" i="1" dirty="0">
                <a:solidFill>
                  <a:srgbClr val="CC0099"/>
                </a:solidFill>
              </a:rPr>
              <a:t>. dal rifiuto o mancato accordo </a:t>
            </a:r>
          </a:p>
        </p:txBody>
      </p:sp>
    </p:spTree>
    <p:extLst>
      <p:ext uri="{BB962C8B-B14F-4D97-AF65-F5344CB8AC3E}">
        <p14:creationId xmlns:p14="http://schemas.microsoft.com/office/powerpoint/2010/main" val="173984495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Rectangle 2"/>
          <p:cNvSpPr>
            <a:spLocks noGrp="1" noChangeArrowheads="1"/>
          </p:cNvSpPr>
          <p:nvPr>
            <p:ph type="title"/>
          </p:nvPr>
        </p:nvSpPr>
        <p:spPr/>
        <p:txBody>
          <a:bodyPr/>
          <a:lstStyle/>
          <a:p>
            <a:r>
              <a:rPr lang="it-IT" altLang="it-IT"/>
              <a:t>Termini per il ricorso</a:t>
            </a:r>
          </a:p>
        </p:txBody>
      </p:sp>
      <p:sp>
        <p:nvSpPr>
          <p:cNvPr id="128006" name="Rectangle 6"/>
          <p:cNvSpPr>
            <a:spLocks noGrp="1" noChangeArrowheads="1"/>
          </p:cNvSpPr>
          <p:nvPr>
            <p:ph type="body" sz="half" idx="1"/>
          </p:nvPr>
        </p:nvSpPr>
        <p:spPr/>
        <p:txBody>
          <a:bodyPr/>
          <a:lstStyle/>
          <a:p>
            <a:pPr>
              <a:buFontTx/>
              <a:buNone/>
            </a:pPr>
            <a:r>
              <a:rPr lang="it-IT" altLang="it-IT" sz="2800">
                <a:solidFill>
                  <a:srgbClr val="FF0000"/>
                </a:solidFill>
              </a:rPr>
              <a:t>VECCHIA DISCIPLINA</a:t>
            </a:r>
          </a:p>
          <a:p>
            <a:endParaRPr lang="it-IT" altLang="it-IT" sz="2800">
              <a:solidFill>
                <a:srgbClr val="FF0000"/>
              </a:solidFill>
            </a:endParaRPr>
          </a:p>
          <a:p>
            <a:endParaRPr lang="it-IT" altLang="it-IT" sz="2800">
              <a:solidFill>
                <a:srgbClr val="FF0000"/>
              </a:solidFill>
            </a:endParaRPr>
          </a:p>
          <a:p>
            <a:r>
              <a:rPr lang="it-IT" altLang="it-IT" sz="2800"/>
              <a:t>270 GG.</a:t>
            </a:r>
          </a:p>
        </p:txBody>
      </p:sp>
      <p:sp>
        <p:nvSpPr>
          <p:cNvPr id="128007" name="Rectangle 7"/>
          <p:cNvSpPr>
            <a:spLocks noGrp="1" noChangeArrowheads="1"/>
          </p:cNvSpPr>
          <p:nvPr>
            <p:ph type="body" sz="half" idx="2"/>
          </p:nvPr>
        </p:nvSpPr>
        <p:spPr/>
        <p:txBody>
          <a:bodyPr/>
          <a:lstStyle/>
          <a:p>
            <a:pPr>
              <a:buFontTx/>
              <a:buNone/>
            </a:pPr>
            <a:r>
              <a:rPr lang="it-IT" altLang="it-IT" sz="2800">
                <a:solidFill>
                  <a:srgbClr val="FF0000"/>
                </a:solidFill>
              </a:rPr>
              <a:t>NUOVA DISCIPLINA</a:t>
            </a:r>
          </a:p>
          <a:p>
            <a:endParaRPr lang="it-IT" altLang="it-IT" sz="2800">
              <a:solidFill>
                <a:srgbClr val="FF0000"/>
              </a:solidFill>
            </a:endParaRPr>
          </a:p>
          <a:p>
            <a:endParaRPr lang="it-IT" altLang="it-IT" sz="2800"/>
          </a:p>
          <a:p>
            <a:r>
              <a:rPr lang="it-IT" altLang="it-IT" sz="2800"/>
              <a:t>180 GG.</a:t>
            </a:r>
          </a:p>
        </p:txBody>
      </p:sp>
      <p:sp>
        <p:nvSpPr>
          <p:cNvPr id="128008" name="AutoShape 8"/>
          <p:cNvSpPr>
            <a:spLocks noChangeArrowheads="1"/>
          </p:cNvSpPr>
          <p:nvPr/>
        </p:nvSpPr>
        <p:spPr bwMode="auto">
          <a:xfrm>
            <a:off x="2497808" y="4757738"/>
            <a:ext cx="4176713" cy="1368425"/>
          </a:xfrm>
          <a:prstGeom prst="roundRect">
            <a:avLst>
              <a:gd name="adj" fmla="val 16667"/>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w="9525">
            <a:solidFill>
              <a:schemeClr val="tx1"/>
            </a:solidFill>
            <a:round/>
            <a:headEnd/>
            <a:tailEnd/>
          </a:ln>
          <a:effectLst/>
          <a:extLst/>
        </p:spPr>
        <p:txBody>
          <a:bodyPr wrap="none" anchor="ctr"/>
          <a:lstStyle/>
          <a:p>
            <a:pPr algn="ctr"/>
            <a:r>
              <a:rPr lang="it-IT" altLang="it-IT" sz="2400" dirty="0">
                <a:solidFill>
                  <a:srgbClr val="FF0000"/>
                </a:solidFill>
              </a:rPr>
              <a:t>Impugnativa sempre nei 60 gg</a:t>
            </a:r>
            <a:r>
              <a:rPr lang="it-IT" altLang="it-IT" dirty="0"/>
              <a:t>.</a:t>
            </a:r>
          </a:p>
        </p:txBody>
      </p:sp>
    </p:spTree>
    <p:extLst>
      <p:ext uri="{BB962C8B-B14F-4D97-AF65-F5344CB8AC3E}">
        <p14:creationId xmlns:p14="http://schemas.microsoft.com/office/powerpoint/2010/main" val="358894719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0642" name="Rectangle 2"/>
          <p:cNvSpPr>
            <a:spLocks noGrp="1" noChangeArrowheads="1"/>
          </p:cNvSpPr>
          <p:nvPr>
            <p:ph type="title"/>
          </p:nvPr>
        </p:nvSpPr>
        <p:spPr/>
        <p:txBody>
          <a:bodyPr/>
          <a:lstStyle/>
          <a:p>
            <a:r>
              <a:rPr lang="it-IT" altLang="it-IT" sz="2400" b="1">
                <a:solidFill>
                  <a:srgbClr val="FF0000"/>
                </a:solidFill>
              </a:rPr>
              <a:t>DECADENZA PER ALTRE CAUSE DI CONTENZIOSO</a:t>
            </a:r>
          </a:p>
        </p:txBody>
      </p:sp>
      <p:sp>
        <p:nvSpPr>
          <p:cNvPr id="240643" name="Rectangle 3"/>
          <p:cNvSpPr>
            <a:spLocks noGrp="1" noChangeArrowheads="1"/>
          </p:cNvSpPr>
          <p:nvPr>
            <p:ph type="body" idx="1"/>
          </p:nvPr>
        </p:nvSpPr>
        <p:spPr>
          <a:xfrm>
            <a:off x="457200" y="1124744"/>
            <a:ext cx="8229600" cy="5472608"/>
          </a:xfrm>
        </p:spPr>
        <p:txBody>
          <a:bodyPr>
            <a:normAutofit/>
          </a:bodyPr>
          <a:lstStyle/>
          <a:p>
            <a:pPr>
              <a:lnSpc>
                <a:spcPct val="80000"/>
              </a:lnSpc>
              <a:buFontTx/>
              <a:buNone/>
            </a:pPr>
            <a:r>
              <a:rPr lang="it-IT" altLang="it-IT" sz="2000" dirty="0"/>
              <a:t>I termini di decadenza sopra richiamati, si applicano inoltre:</a:t>
            </a:r>
          </a:p>
          <a:p>
            <a:pPr>
              <a:lnSpc>
                <a:spcPct val="80000"/>
              </a:lnSpc>
              <a:buFontTx/>
              <a:buNone/>
            </a:pPr>
            <a:r>
              <a:rPr lang="it-IT" altLang="it-IT" sz="2000" dirty="0"/>
              <a:t>     </a:t>
            </a:r>
            <a:r>
              <a:rPr lang="it-IT" altLang="it-IT" sz="2000" i="1" dirty="0"/>
              <a:t>a)</a:t>
            </a:r>
            <a:r>
              <a:rPr lang="it-IT" altLang="it-IT" sz="2000" dirty="0"/>
              <a:t> ai licenziamenti che presuppongano la risoluzione di questioni relative alla qualificazione del rapporto di lavoro ovvero alla legittimità del termine apposto al contratto;</a:t>
            </a:r>
          </a:p>
          <a:p>
            <a:pPr>
              <a:lnSpc>
                <a:spcPct val="80000"/>
              </a:lnSpc>
              <a:buFontTx/>
              <a:buNone/>
            </a:pPr>
            <a:r>
              <a:rPr lang="it-IT" altLang="it-IT" sz="2000" dirty="0"/>
              <a:t>     </a:t>
            </a:r>
          </a:p>
          <a:p>
            <a:pPr>
              <a:lnSpc>
                <a:spcPct val="80000"/>
              </a:lnSpc>
              <a:buFontTx/>
              <a:buNone/>
            </a:pPr>
            <a:r>
              <a:rPr lang="it-IT" altLang="it-IT" sz="2000" i="1" dirty="0"/>
              <a:t>	b)</a:t>
            </a:r>
            <a:r>
              <a:rPr lang="it-IT" altLang="it-IT" sz="2000" dirty="0"/>
              <a:t> al recesso del committente nei rapporti di collaborazione coordinata e continuativa, anche nella modalità a progetto, di cui all’articolo 409, numero 3), del codice di procedura civile;</a:t>
            </a:r>
            <a:br>
              <a:rPr lang="it-IT" altLang="it-IT" sz="2000" dirty="0"/>
            </a:br>
            <a:endParaRPr lang="it-IT" altLang="it-IT" sz="2000" dirty="0"/>
          </a:p>
          <a:p>
            <a:pPr>
              <a:lnSpc>
                <a:spcPct val="80000"/>
              </a:lnSpc>
              <a:buFontTx/>
              <a:buNone/>
            </a:pPr>
            <a:r>
              <a:rPr lang="it-IT" altLang="it-IT" sz="2000" i="1" dirty="0"/>
              <a:t>	c) </a:t>
            </a:r>
            <a:r>
              <a:rPr lang="it-IT" altLang="it-IT" sz="2000" dirty="0"/>
              <a:t>al trasferimento ai sensi dell’articolo 2103 del codice civile, con termine decorrente dalla data di ricezione della comunicazione di trasferimento;</a:t>
            </a:r>
            <a:br>
              <a:rPr lang="it-IT" altLang="it-IT" sz="2000" dirty="0"/>
            </a:br>
            <a:endParaRPr lang="it-IT" altLang="it-IT" sz="2000" dirty="0"/>
          </a:p>
          <a:p>
            <a:pPr>
              <a:lnSpc>
                <a:spcPct val="80000"/>
              </a:lnSpc>
              <a:buFontTx/>
              <a:buNone/>
            </a:pPr>
            <a:r>
              <a:rPr lang="it-IT" altLang="it-IT" sz="2000" i="1" dirty="0"/>
              <a:t>	d) </a:t>
            </a:r>
            <a:r>
              <a:rPr lang="it-IT" altLang="it-IT" sz="2000" dirty="0"/>
              <a:t>all’azione di nullità del termine apposto al contratto di lavoro ai sensi degli artt.1, 2 e 4 del </a:t>
            </a:r>
            <a:r>
              <a:rPr lang="it-IT" altLang="it-IT" sz="2000" dirty="0" err="1"/>
              <a:t>D.Lgs</a:t>
            </a:r>
            <a:r>
              <a:rPr lang="it-IT" altLang="it-IT" sz="2000" dirty="0"/>
              <a:t> 368/2001, </a:t>
            </a:r>
            <a:r>
              <a:rPr lang="it-IT" altLang="it-IT" sz="2000" dirty="0" smtClean="0"/>
              <a:t>(*) con </a:t>
            </a:r>
            <a:r>
              <a:rPr lang="it-IT" altLang="it-IT" sz="2000" dirty="0"/>
              <a:t>termine decorrente dalla scadenza del medesimo. </a:t>
            </a:r>
            <a:endParaRPr lang="it-IT" altLang="it-IT" sz="2000" dirty="0" smtClean="0"/>
          </a:p>
          <a:p>
            <a:pPr>
              <a:lnSpc>
                <a:spcPct val="80000"/>
              </a:lnSpc>
              <a:buFontTx/>
              <a:buNone/>
            </a:pPr>
            <a:endParaRPr lang="it-IT" altLang="it-IT" sz="2000" dirty="0"/>
          </a:p>
          <a:p>
            <a:pPr>
              <a:lnSpc>
                <a:spcPct val="80000"/>
              </a:lnSpc>
              <a:buFontTx/>
              <a:buNone/>
            </a:pPr>
            <a:r>
              <a:rPr lang="it-IT" altLang="it-IT" sz="2000" dirty="0" smtClean="0">
                <a:solidFill>
                  <a:srgbClr val="FF0000"/>
                </a:solidFill>
              </a:rPr>
              <a:t>	(*) oggi: art.28 del </a:t>
            </a:r>
            <a:r>
              <a:rPr lang="it-IT" altLang="it-IT" sz="2000" dirty="0" err="1" smtClean="0">
                <a:solidFill>
                  <a:srgbClr val="FF0000"/>
                </a:solidFill>
              </a:rPr>
              <a:t>D.Lgs</a:t>
            </a:r>
            <a:r>
              <a:rPr lang="it-IT" altLang="it-IT" sz="2000" dirty="0" smtClean="0">
                <a:solidFill>
                  <a:srgbClr val="FF0000"/>
                </a:solidFill>
              </a:rPr>
              <a:t> 81/2015 e i termini per l’impugnativa salgono da 60 a 120 gg.</a:t>
            </a:r>
            <a:endParaRPr lang="it-IT" altLang="it-IT" sz="2000" dirty="0">
              <a:solidFill>
                <a:srgbClr val="FF0000"/>
              </a:solidFill>
            </a:endParaRPr>
          </a:p>
          <a:p>
            <a:pPr>
              <a:lnSpc>
                <a:spcPct val="80000"/>
              </a:lnSpc>
            </a:pPr>
            <a:endParaRPr lang="it-IT" altLang="it-IT" sz="2000" dirty="0"/>
          </a:p>
        </p:txBody>
      </p:sp>
    </p:spTree>
    <p:extLst>
      <p:ext uri="{BB962C8B-B14F-4D97-AF65-F5344CB8AC3E}">
        <p14:creationId xmlns:p14="http://schemas.microsoft.com/office/powerpoint/2010/main" val="14664582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1666" name="Rectangle 2"/>
          <p:cNvSpPr>
            <a:spLocks noGrp="1" noChangeArrowheads="1"/>
          </p:cNvSpPr>
          <p:nvPr>
            <p:ph type="title"/>
          </p:nvPr>
        </p:nvSpPr>
        <p:spPr>
          <a:xfrm>
            <a:off x="457200" y="274638"/>
            <a:ext cx="8229600" cy="633412"/>
          </a:xfrm>
        </p:spPr>
        <p:txBody>
          <a:bodyPr/>
          <a:lstStyle/>
          <a:p>
            <a:r>
              <a:rPr lang="it-IT" altLang="it-IT" sz="2400" b="1">
                <a:solidFill>
                  <a:srgbClr val="FF0000"/>
                </a:solidFill>
              </a:rPr>
              <a:t>DECADENZA PER ALTRE CAUSE DI CONTENZIOSO</a:t>
            </a:r>
          </a:p>
        </p:txBody>
      </p:sp>
      <p:sp>
        <p:nvSpPr>
          <p:cNvPr id="241667" name="Rectangle 3"/>
          <p:cNvSpPr>
            <a:spLocks noGrp="1" noChangeArrowheads="1"/>
          </p:cNvSpPr>
          <p:nvPr>
            <p:ph type="body" idx="1"/>
          </p:nvPr>
        </p:nvSpPr>
        <p:spPr>
          <a:xfrm>
            <a:off x="250825" y="981075"/>
            <a:ext cx="8893175" cy="5688013"/>
          </a:xfrm>
        </p:spPr>
        <p:txBody>
          <a:bodyPr/>
          <a:lstStyle/>
          <a:p>
            <a:pPr>
              <a:lnSpc>
                <a:spcPct val="80000"/>
              </a:lnSpc>
              <a:buFontTx/>
              <a:buNone/>
            </a:pPr>
            <a:r>
              <a:rPr lang="it-IT" altLang="it-IT" sz="2000" i="1"/>
              <a:t>	a)</a:t>
            </a:r>
            <a:r>
              <a:rPr lang="it-IT" altLang="it-IT" sz="2000"/>
              <a:t> ai contratti di lavoro a termine stipulati ai sensi degli articoli 1, 2 e 4 del decreto legislativo 6 settembre 2001, n. 368, in corso di esecuzione alla data di entrata in vigore della presente legge, con decorrenza dalla scadenza del termine;       </a:t>
            </a:r>
          </a:p>
          <a:p>
            <a:pPr>
              <a:lnSpc>
                <a:spcPct val="80000"/>
              </a:lnSpc>
              <a:buFontTx/>
              <a:buNone/>
            </a:pPr>
            <a:r>
              <a:rPr lang="it-IT" altLang="it-IT" sz="2000"/>
              <a:t> 	</a:t>
            </a:r>
          </a:p>
          <a:p>
            <a:pPr>
              <a:lnSpc>
                <a:spcPct val="80000"/>
              </a:lnSpc>
              <a:buFontTx/>
              <a:buNone/>
            </a:pPr>
            <a:r>
              <a:rPr lang="it-IT" altLang="it-IT" sz="2000" i="1"/>
              <a:t>	b)</a:t>
            </a:r>
            <a:r>
              <a:rPr lang="it-IT" altLang="it-IT" sz="2000"/>
              <a:t> ai contratti di lavoro a termine, stipulati anche in applicazione di disposizioni di legge previgenti al decreto legislativo 6 settembre 2001, n. 368, e già conclusi alla data di entrata in vigore della presente legge, con decorrenza dalla medesima data di entrata in vigore della presente legge. </a:t>
            </a:r>
          </a:p>
          <a:p>
            <a:pPr>
              <a:lnSpc>
                <a:spcPct val="80000"/>
              </a:lnSpc>
              <a:buFontTx/>
              <a:buNone/>
            </a:pPr>
            <a:r>
              <a:rPr lang="it-IT" altLang="it-IT" sz="2000" i="1"/>
              <a:t>	</a:t>
            </a:r>
          </a:p>
          <a:p>
            <a:pPr>
              <a:lnSpc>
                <a:spcPct val="80000"/>
              </a:lnSpc>
              <a:buFontTx/>
              <a:buNone/>
            </a:pPr>
            <a:r>
              <a:rPr lang="it-IT" altLang="it-IT" sz="2000" i="1"/>
              <a:t>	c)</a:t>
            </a:r>
            <a:r>
              <a:rPr lang="it-IT" altLang="it-IT" sz="2000"/>
              <a:t> alla cessione di contratto di lavoro avvenuta ai sensi dell’articolo 2112 del codice civile con termine decorrente dalla data del trasferimento;         </a:t>
            </a:r>
          </a:p>
          <a:p>
            <a:pPr>
              <a:lnSpc>
                <a:spcPct val="80000"/>
              </a:lnSpc>
              <a:buFontTx/>
              <a:buNone/>
            </a:pPr>
            <a:r>
              <a:rPr lang="it-IT" altLang="it-IT" sz="2000" i="1"/>
              <a:t>	</a:t>
            </a:r>
          </a:p>
          <a:p>
            <a:pPr>
              <a:lnSpc>
                <a:spcPct val="80000"/>
              </a:lnSpc>
              <a:buFontTx/>
              <a:buNone/>
            </a:pPr>
            <a:r>
              <a:rPr lang="it-IT" altLang="it-IT" sz="2000" i="1"/>
              <a:t>	d)</a:t>
            </a:r>
            <a:r>
              <a:rPr lang="it-IT" altLang="it-IT" sz="2000"/>
              <a:t> in ogni altro caso in cui, compresa l’ipotesi prevista dall’articolo 27 del decreto legislativo 10 settembre 2003, n. 276, si chieda la costituzione o l’accertamento di un rapporto di lavoro in capo a un soggetto diverso dal titolare del contratto.</a:t>
            </a:r>
          </a:p>
        </p:txBody>
      </p:sp>
    </p:spTree>
    <p:extLst>
      <p:ext uri="{BB962C8B-B14F-4D97-AF65-F5344CB8AC3E}">
        <p14:creationId xmlns:p14="http://schemas.microsoft.com/office/powerpoint/2010/main" val="40695816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2"/>
          <p:cNvSpPr>
            <a:spLocks noGrp="1" noChangeArrowheads="1"/>
          </p:cNvSpPr>
          <p:nvPr>
            <p:ph type="title"/>
          </p:nvPr>
        </p:nvSpPr>
        <p:spPr/>
        <p:txBody>
          <a:bodyPr/>
          <a:lstStyle/>
          <a:p>
            <a:r>
              <a:rPr lang="it-IT" altLang="it-IT" sz="1800" b="1" dirty="0" smtClean="0">
                <a:solidFill>
                  <a:srgbClr val="FF0066"/>
                </a:solidFill>
              </a:rPr>
              <a:t>TENTATIVO </a:t>
            </a:r>
            <a:r>
              <a:rPr lang="it-IT" altLang="it-IT" sz="1800" b="1" dirty="0">
                <a:solidFill>
                  <a:srgbClr val="FF0066"/>
                </a:solidFill>
              </a:rPr>
              <a:t>DI CONCILIAZIONE PREVENTIVO</a:t>
            </a:r>
            <a:br>
              <a:rPr lang="it-IT" altLang="it-IT" sz="1800" b="1" dirty="0">
                <a:solidFill>
                  <a:srgbClr val="FF0066"/>
                </a:solidFill>
              </a:rPr>
            </a:br>
            <a:r>
              <a:rPr lang="it-IT" altLang="it-IT" sz="1800" b="1" dirty="0">
                <a:solidFill>
                  <a:srgbClr val="FF0066"/>
                </a:solidFill>
              </a:rPr>
              <a:t>PER I LICENZIAMENTI PER GMO</a:t>
            </a:r>
            <a:r>
              <a:rPr lang="it-IT" altLang="it-IT" sz="2400" b="1" dirty="0">
                <a:solidFill>
                  <a:srgbClr val="FF0066"/>
                </a:solidFill>
              </a:rPr>
              <a:t> </a:t>
            </a:r>
            <a:br>
              <a:rPr lang="it-IT" altLang="it-IT" sz="2400" b="1" dirty="0">
                <a:solidFill>
                  <a:srgbClr val="FF0066"/>
                </a:solidFill>
              </a:rPr>
            </a:br>
            <a:endParaRPr lang="it-IT" altLang="it-IT" sz="2400" b="1" dirty="0">
              <a:solidFill>
                <a:srgbClr val="FF0066"/>
              </a:solidFill>
            </a:endParaRPr>
          </a:p>
        </p:txBody>
      </p:sp>
      <p:sp>
        <p:nvSpPr>
          <p:cNvPr id="102403" name="Rectangle 3"/>
          <p:cNvSpPr>
            <a:spLocks noGrp="1" noChangeArrowheads="1"/>
          </p:cNvSpPr>
          <p:nvPr>
            <p:ph type="body" idx="1"/>
          </p:nvPr>
        </p:nvSpPr>
        <p:spPr>
          <a:xfrm>
            <a:off x="457200" y="1600200"/>
            <a:ext cx="8435975" cy="4525963"/>
          </a:xfrm>
        </p:spPr>
        <p:txBody>
          <a:bodyPr/>
          <a:lstStyle/>
          <a:p>
            <a:pPr algn="ctr">
              <a:lnSpc>
                <a:spcPct val="80000"/>
              </a:lnSpc>
              <a:buFontTx/>
              <a:buNone/>
            </a:pPr>
            <a:r>
              <a:rPr lang="it-IT" altLang="it-IT" sz="2400" b="1"/>
              <a:t>Modifica dell’art. 7 della L. 604/66</a:t>
            </a:r>
          </a:p>
          <a:p>
            <a:pPr>
              <a:lnSpc>
                <a:spcPct val="80000"/>
              </a:lnSpc>
              <a:buFont typeface="Wingdings" panose="05000000000000000000" pitchFamily="2" charset="2"/>
              <a:buChar char="Ø"/>
            </a:pPr>
            <a:r>
              <a:rPr lang="it-IT" altLang="it-IT" sz="1800"/>
              <a:t>Ogni licenziamento per giustificato motivo oggettivo deve essere preceduto da una richiesta di </a:t>
            </a:r>
            <a:r>
              <a:rPr lang="it-IT" altLang="it-IT" sz="1800" b="1"/>
              <a:t>conciliazione avanzata dal datore di lavoro alla Direzione Territoriale del Lavoro del luogo ove il lavoratore presta la sua opera e trasmessa per conoscenza al lavoratore. </a:t>
            </a:r>
          </a:p>
          <a:p>
            <a:pPr>
              <a:lnSpc>
                <a:spcPct val="80000"/>
              </a:lnSpc>
              <a:buFont typeface="Wingdings" panose="05000000000000000000" pitchFamily="2" charset="2"/>
              <a:buChar char="Ø"/>
            </a:pPr>
            <a:endParaRPr lang="it-IT" altLang="it-IT" sz="1800" b="1"/>
          </a:p>
          <a:p>
            <a:pPr>
              <a:lnSpc>
                <a:spcPct val="80000"/>
              </a:lnSpc>
              <a:buFont typeface="Wingdings" panose="05000000000000000000" pitchFamily="2" charset="2"/>
              <a:buChar char="Ø"/>
            </a:pPr>
            <a:r>
              <a:rPr lang="it-IT" altLang="it-IT" sz="1800"/>
              <a:t>Nella richiesta il datore di lavoro il datore di lavoro deve dichiarare l’intenzione di procedere al licenziamento per motivo oggettivo e indicare i motivi del licenziamento medesimo nonché le eventuali misure di assistenza alla ricollocazione del lavoratore interessato. </a:t>
            </a:r>
          </a:p>
          <a:p>
            <a:pPr>
              <a:lnSpc>
                <a:spcPct val="80000"/>
              </a:lnSpc>
              <a:buFont typeface="Wingdings" panose="05000000000000000000" pitchFamily="2" charset="2"/>
              <a:buChar char="Ø"/>
            </a:pPr>
            <a:endParaRPr lang="it-IT" altLang="it-IT" sz="1800"/>
          </a:p>
          <a:p>
            <a:pPr>
              <a:lnSpc>
                <a:spcPct val="80000"/>
              </a:lnSpc>
              <a:buFont typeface="Wingdings" panose="05000000000000000000" pitchFamily="2" charset="2"/>
              <a:buChar char="Ø"/>
            </a:pPr>
            <a:r>
              <a:rPr lang="it-IT" altLang="it-IT" sz="1800"/>
              <a:t>La D.T.L. convoca il datore di lavoro e il lavoratore nel termine perentorio</a:t>
            </a:r>
            <a:r>
              <a:rPr lang="it-IT" altLang="it-IT" sz="1800">
                <a:solidFill>
                  <a:srgbClr val="FF0066"/>
                </a:solidFill>
              </a:rPr>
              <a:t> (?)</a:t>
            </a:r>
            <a:r>
              <a:rPr lang="it-IT" altLang="it-IT" sz="1800"/>
              <a:t> di 7 giorni dalla ricezione della richiesta: l’incontro si svolge dinanzi alla Commissione provinciale di conciliazione di cui all’articolo 410 del codice di procedura civile. Le parti possono essere assistite dalle organizzazioni di rappresentanza cui sono iscritte o conferiscono mandato oppure da un componente della rappresentanza sindacale dei lavoratori, ovvero da un avvocato o un consulente del lavoro.</a:t>
            </a:r>
          </a:p>
        </p:txBody>
      </p:sp>
      <p:sp>
        <p:nvSpPr>
          <p:cNvPr id="102404" name="AutoShape 4"/>
          <p:cNvSpPr>
            <a:spLocks noChangeArrowheads="1"/>
          </p:cNvSpPr>
          <p:nvPr/>
        </p:nvSpPr>
        <p:spPr bwMode="auto">
          <a:xfrm>
            <a:off x="5724525" y="620713"/>
            <a:ext cx="3563938" cy="1079500"/>
          </a:xfrm>
          <a:prstGeom prst="star32">
            <a:avLst>
              <a:gd name="adj" fmla="val 37500"/>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w="9525">
            <a:solidFill>
              <a:schemeClr val="tx1"/>
            </a:solidFill>
            <a:miter lim="800000"/>
            <a:headEnd/>
            <a:tailEnd/>
          </a:ln>
          <a:effectLst/>
          <a:extLst/>
        </p:spPr>
        <p:txBody>
          <a:bodyPr wrap="none" anchor="ctr"/>
          <a:lstStyle/>
          <a:p>
            <a:pPr algn="ctr"/>
            <a:r>
              <a:rPr lang="it-IT" altLang="it-IT" sz="1200" dirty="0"/>
              <a:t>SOLO PER I LICENZIAMENTI </a:t>
            </a:r>
          </a:p>
          <a:p>
            <a:pPr algn="ctr"/>
            <a:r>
              <a:rPr lang="it-IT" altLang="it-IT" sz="1200" dirty="0"/>
              <a:t>ASSISTITI DALLA TUTELA REALE</a:t>
            </a:r>
          </a:p>
          <a:p>
            <a:pPr algn="ctr"/>
            <a:r>
              <a:rPr lang="it-IT" altLang="it-IT" sz="1200" dirty="0"/>
              <a:t>EX ART.18/300</a:t>
            </a:r>
          </a:p>
        </p:txBody>
      </p:sp>
    </p:spTree>
    <p:extLst>
      <p:ext uri="{BB962C8B-B14F-4D97-AF65-F5344CB8AC3E}">
        <p14:creationId xmlns:p14="http://schemas.microsoft.com/office/powerpoint/2010/main" val="5288339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2"/>
          <p:cNvSpPr>
            <a:spLocks noGrp="1" noChangeArrowheads="1"/>
          </p:cNvSpPr>
          <p:nvPr>
            <p:ph type="title"/>
          </p:nvPr>
        </p:nvSpPr>
        <p:spPr>
          <a:xfrm>
            <a:off x="457200" y="274638"/>
            <a:ext cx="8229600" cy="706437"/>
          </a:xfrm>
        </p:spPr>
        <p:txBody>
          <a:bodyPr>
            <a:normAutofit fontScale="90000"/>
          </a:bodyPr>
          <a:lstStyle/>
          <a:p>
            <a:r>
              <a:rPr lang="it-IT" altLang="it-IT" sz="1800" b="1">
                <a:solidFill>
                  <a:srgbClr val="FF0066"/>
                </a:solidFill>
              </a:rPr>
              <a:t>“NUOVO” TENTATIVO DI CONCILIAZIONE PREVENTIVO</a:t>
            </a:r>
            <a:br>
              <a:rPr lang="it-IT" altLang="it-IT" sz="1800" b="1">
                <a:solidFill>
                  <a:srgbClr val="FF0066"/>
                </a:solidFill>
              </a:rPr>
            </a:br>
            <a:r>
              <a:rPr lang="it-IT" altLang="it-IT" sz="1800" b="1">
                <a:solidFill>
                  <a:srgbClr val="FF0066"/>
                </a:solidFill>
              </a:rPr>
              <a:t>PER I LICENZIAMENTI PER GMO</a:t>
            </a:r>
            <a:r>
              <a:rPr lang="it-IT" altLang="it-IT" sz="2400" b="1">
                <a:solidFill>
                  <a:srgbClr val="FF0066"/>
                </a:solidFill>
              </a:rPr>
              <a:t> </a:t>
            </a:r>
            <a:br>
              <a:rPr lang="it-IT" altLang="it-IT" sz="2400" b="1">
                <a:solidFill>
                  <a:srgbClr val="FF0066"/>
                </a:solidFill>
              </a:rPr>
            </a:br>
            <a:endParaRPr lang="it-IT" altLang="it-IT" sz="1800" b="1">
              <a:solidFill>
                <a:srgbClr val="FF0066"/>
              </a:solidFill>
            </a:endParaRPr>
          </a:p>
        </p:txBody>
      </p:sp>
      <p:sp>
        <p:nvSpPr>
          <p:cNvPr id="103427" name="Rectangle 3"/>
          <p:cNvSpPr>
            <a:spLocks noGrp="1" noChangeArrowheads="1"/>
          </p:cNvSpPr>
          <p:nvPr>
            <p:ph type="body" idx="1"/>
          </p:nvPr>
        </p:nvSpPr>
        <p:spPr>
          <a:xfrm>
            <a:off x="457200" y="1052513"/>
            <a:ext cx="8229600" cy="5545137"/>
          </a:xfrm>
        </p:spPr>
        <p:txBody>
          <a:bodyPr/>
          <a:lstStyle/>
          <a:p>
            <a:pPr>
              <a:lnSpc>
                <a:spcPct val="80000"/>
              </a:lnSpc>
            </a:pPr>
            <a:r>
              <a:rPr lang="it-IT" altLang="it-IT" sz="2000"/>
              <a:t>La procedura, durante la quale le parti, con la partecipazione attiva della Commissione, procedono ad esaminare anche soluzioni alternative al recesso, si </a:t>
            </a:r>
            <a:r>
              <a:rPr lang="it-IT" altLang="it-IT" sz="2000" b="1"/>
              <a:t>conclude entro </a:t>
            </a:r>
            <a:r>
              <a:rPr lang="it-IT" altLang="it-IT" sz="2000" b="1">
                <a:solidFill>
                  <a:srgbClr val="FF0066"/>
                </a:solidFill>
              </a:rPr>
              <a:t>20 gg</a:t>
            </a:r>
            <a:r>
              <a:rPr lang="it-IT" altLang="it-IT" sz="2000" b="1"/>
              <a:t>. dal momento in cui la Direzione territoriale del lavoro ha trasmesso la convocazione per l’incontro</a:t>
            </a:r>
            <a:r>
              <a:rPr lang="it-IT" altLang="it-IT" sz="2000"/>
              <a:t>, fatta salva l’ipotesi in cui le parti, di comune avviso, non ritengano di proseguire la discussione finalizzata al raggiungimento di un accordo.</a:t>
            </a:r>
          </a:p>
          <a:p>
            <a:pPr>
              <a:lnSpc>
                <a:spcPct val="80000"/>
              </a:lnSpc>
            </a:pPr>
            <a:r>
              <a:rPr lang="it-IT" altLang="it-IT" sz="2000" b="1"/>
              <a:t>Se fallisce il tentativo di conciliazione e, comunque, decorso il termine di 7 giorni, il datore di lavoro può comunicare il licenziamento al lavoratore.</a:t>
            </a:r>
          </a:p>
          <a:p>
            <a:pPr>
              <a:lnSpc>
                <a:spcPct val="80000"/>
              </a:lnSpc>
            </a:pPr>
            <a:r>
              <a:rPr lang="it-IT" altLang="it-IT" sz="2000"/>
              <a:t>Se la conciliazione ha esito positivo e prevede la risoluzione consensuale del rapporto di lavoro, il lavoratore – ove ne abbia i requisiti - fruisce dell’indennità di disoccupazione a carico dell’Assicurazione Sociale per l’impiego (ASpI) e può essere previsto, al fine di favorirne la ricollocazione professionale, il suo affidamento a un’agenzia per il lavoro di cui all’articolo 4, primo comma, lettere a) e b), del D. Lgs. n. 276/2003).</a:t>
            </a:r>
          </a:p>
        </p:txBody>
      </p:sp>
    </p:spTree>
    <p:extLst>
      <p:ext uri="{BB962C8B-B14F-4D97-AF65-F5344CB8AC3E}">
        <p14:creationId xmlns:p14="http://schemas.microsoft.com/office/powerpoint/2010/main" val="21774179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Licenziamenti</a:t>
            </a:r>
            <a:endParaRPr lang="it-IT" dirty="0"/>
          </a:p>
        </p:txBody>
      </p:sp>
      <p:sp>
        <p:nvSpPr>
          <p:cNvPr id="3" name="Segnaposto contenuto 2"/>
          <p:cNvSpPr>
            <a:spLocks noGrp="1"/>
          </p:cNvSpPr>
          <p:nvPr>
            <p:ph idx="1"/>
          </p:nvPr>
        </p:nvSpPr>
        <p:spPr/>
        <p:txBody>
          <a:bodyPr/>
          <a:lstStyle/>
          <a:p>
            <a:pPr marL="0" indent="0">
              <a:spcBef>
                <a:spcPct val="0"/>
              </a:spcBef>
              <a:buNone/>
            </a:pPr>
            <a:r>
              <a:rPr lang="it-IT" altLang="it-IT" dirty="0" smtClean="0">
                <a:cs typeface="Calibri"/>
              </a:rPr>
              <a:t> Fonti normative «storiche»</a:t>
            </a:r>
          </a:p>
          <a:p>
            <a:pPr>
              <a:spcBef>
                <a:spcPct val="0"/>
              </a:spcBef>
            </a:pPr>
            <a:endParaRPr lang="it-IT" altLang="it-IT" dirty="0">
              <a:cs typeface="Calibri"/>
            </a:endParaRPr>
          </a:p>
          <a:p>
            <a:pPr lvl="1">
              <a:spcBef>
                <a:spcPct val="0"/>
              </a:spcBef>
            </a:pPr>
            <a:r>
              <a:rPr lang="it-IT" altLang="it-IT" dirty="0" smtClean="0">
                <a:cs typeface="Calibri"/>
              </a:rPr>
              <a:t> Art</a:t>
            </a:r>
            <a:r>
              <a:rPr lang="it-IT" altLang="it-IT" dirty="0">
                <a:cs typeface="Calibri"/>
              </a:rPr>
              <a:t>. 2118 cod. civ.</a:t>
            </a:r>
          </a:p>
          <a:p>
            <a:pPr lvl="1">
              <a:spcBef>
                <a:spcPct val="0"/>
              </a:spcBef>
            </a:pPr>
            <a:r>
              <a:rPr lang="it-IT" altLang="it-IT" dirty="0">
                <a:cs typeface="Calibri"/>
              </a:rPr>
              <a:t> </a:t>
            </a:r>
            <a:r>
              <a:rPr lang="it-IT" altLang="it-IT" dirty="0" smtClean="0">
                <a:cs typeface="Calibri"/>
              </a:rPr>
              <a:t>	Art</a:t>
            </a:r>
            <a:r>
              <a:rPr lang="it-IT" altLang="it-IT" dirty="0">
                <a:cs typeface="Calibri"/>
              </a:rPr>
              <a:t>. 2119 cod. civ.</a:t>
            </a:r>
          </a:p>
          <a:p>
            <a:pPr lvl="1">
              <a:spcBef>
                <a:spcPct val="0"/>
              </a:spcBef>
            </a:pPr>
            <a:r>
              <a:rPr lang="it-IT" altLang="it-IT" dirty="0">
                <a:cs typeface="Calibri"/>
              </a:rPr>
              <a:t> Legge n. 604 del 1966;</a:t>
            </a:r>
          </a:p>
          <a:p>
            <a:pPr lvl="1">
              <a:spcBef>
                <a:spcPct val="0"/>
              </a:spcBef>
            </a:pPr>
            <a:r>
              <a:rPr lang="it-IT" altLang="it-IT" dirty="0">
                <a:cs typeface="Calibri"/>
              </a:rPr>
              <a:t> Statuto dei Lavoratori (Legge n. 300 del 1970</a:t>
            </a:r>
            <a:r>
              <a:rPr lang="it-IT" altLang="it-IT" dirty="0" smtClean="0">
                <a:cs typeface="Calibri"/>
              </a:rPr>
              <a:t>)</a:t>
            </a:r>
          </a:p>
          <a:p>
            <a:pPr lvl="1">
              <a:spcBef>
                <a:spcPct val="0"/>
              </a:spcBef>
            </a:pPr>
            <a:r>
              <a:rPr lang="it-IT" altLang="it-IT" dirty="0" smtClean="0">
                <a:cs typeface="Calibri"/>
              </a:rPr>
              <a:t> Art.24 e 4 Legge 223/91</a:t>
            </a:r>
            <a:endParaRPr lang="it-IT" altLang="it-IT" dirty="0">
              <a:cs typeface="Calibri"/>
            </a:endParaRPr>
          </a:p>
          <a:p>
            <a:endParaRPr lang="it-IT" dirty="0"/>
          </a:p>
        </p:txBody>
      </p:sp>
    </p:spTree>
    <p:extLst>
      <p:ext uri="{BB962C8B-B14F-4D97-AF65-F5344CB8AC3E}">
        <p14:creationId xmlns:p14="http://schemas.microsoft.com/office/powerpoint/2010/main" val="1304054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2"/>
          <p:cNvSpPr>
            <a:spLocks noGrp="1" noChangeArrowheads="1"/>
          </p:cNvSpPr>
          <p:nvPr>
            <p:ph type="title"/>
          </p:nvPr>
        </p:nvSpPr>
        <p:spPr/>
        <p:txBody>
          <a:bodyPr/>
          <a:lstStyle/>
          <a:p>
            <a:r>
              <a:rPr lang="it-IT" altLang="it-IT" sz="1800" b="1" dirty="0" smtClean="0">
                <a:solidFill>
                  <a:srgbClr val="FF0066"/>
                </a:solidFill>
              </a:rPr>
              <a:t>TENTATIVO </a:t>
            </a:r>
            <a:r>
              <a:rPr lang="it-IT" altLang="it-IT" sz="1800" b="1" dirty="0">
                <a:solidFill>
                  <a:srgbClr val="FF0066"/>
                </a:solidFill>
              </a:rPr>
              <a:t>DI CONCILIAZIONE PREVENTIVO</a:t>
            </a:r>
            <a:br>
              <a:rPr lang="it-IT" altLang="it-IT" sz="1800" b="1" dirty="0">
                <a:solidFill>
                  <a:srgbClr val="FF0066"/>
                </a:solidFill>
              </a:rPr>
            </a:br>
            <a:r>
              <a:rPr lang="it-IT" altLang="it-IT" sz="1800" b="1" dirty="0">
                <a:solidFill>
                  <a:srgbClr val="FF0066"/>
                </a:solidFill>
              </a:rPr>
              <a:t>PER I LICENZIAMENTI PER GMO</a:t>
            </a:r>
            <a:r>
              <a:rPr lang="it-IT" altLang="it-IT" sz="2400" b="1" dirty="0">
                <a:solidFill>
                  <a:srgbClr val="FF0066"/>
                </a:solidFill>
              </a:rPr>
              <a:t> </a:t>
            </a:r>
            <a:br>
              <a:rPr lang="it-IT" altLang="it-IT" sz="2400" b="1" dirty="0">
                <a:solidFill>
                  <a:srgbClr val="FF0066"/>
                </a:solidFill>
              </a:rPr>
            </a:br>
            <a:endParaRPr lang="it-IT" altLang="it-IT" sz="2400" b="1" dirty="0">
              <a:solidFill>
                <a:srgbClr val="FF0066"/>
              </a:solidFill>
            </a:endParaRPr>
          </a:p>
        </p:txBody>
      </p:sp>
      <p:sp>
        <p:nvSpPr>
          <p:cNvPr id="104451" name="Rectangle 3"/>
          <p:cNvSpPr>
            <a:spLocks noGrp="1" noChangeArrowheads="1"/>
          </p:cNvSpPr>
          <p:nvPr>
            <p:ph type="body" idx="1"/>
          </p:nvPr>
        </p:nvSpPr>
        <p:spPr/>
        <p:txBody>
          <a:bodyPr/>
          <a:lstStyle/>
          <a:p>
            <a:r>
              <a:rPr lang="it-IT" altLang="it-IT" sz="2800"/>
              <a:t>Il comportamento complessivo delle parti, desumibile anche dal verbale redatto in sede di Commissione provinciale di conciliazione e dalla proposta conciliativa avanzata dalla stessa, è valutato dal giudice per la determinazione dell’indennità risarcitoria di cui all’articolo 18, c. 7, della legge 20 maggio 1970, n. 300, e per l'applicazione degli articoli 91 e 92 c.p.c. (condanna alle spese di procedimento).</a:t>
            </a:r>
          </a:p>
        </p:txBody>
      </p:sp>
    </p:spTree>
    <p:extLst>
      <p:ext uri="{BB962C8B-B14F-4D97-AF65-F5344CB8AC3E}">
        <p14:creationId xmlns:p14="http://schemas.microsoft.com/office/powerpoint/2010/main" val="351301066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2"/>
          <p:cNvSpPr>
            <a:spLocks noGrp="1" noChangeArrowheads="1"/>
          </p:cNvSpPr>
          <p:nvPr>
            <p:ph type="title"/>
          </p:nvPr>
        </p:nvSpPr>
        <p:spPr/>
        <p:txBody>
          <a:bodyPr>
            <a:normAutofit/>
          </a:bodyPr>
          <a:lstStyle/>
          <a:p>
            <a:r>
              <a:rPr lang="it-IT" altLang="it-IT" sz="2400" b="1" dirty="0">
                <a:solidFill>
                  <a:srgbClr val="FF0066"/>
                </a:solidFill>
              </a:rPr>
              <a:t>AMBITO DI APPLICAZIONE </a:t>
            </a:r>
            <a:r>
              <a:rPr lang="it-IT" altLang="it-IT" sz="2400" b="1" dirty="0" smtClean="0">
                <a:solidFill>
                  <a:srgbClr val="FF0066"/>
                </a:solidFill>
              </a:rPr>
              <a:t>REGIME </a:t>
            </a:r>
            <a:r>
              <a:rPr lang="it-IT" altLang="it-IT" sz="2400" b="1" dirty="0">
                <a:solidFill>
                  <a:srgbClr val="FF0066"/>
                </a:solidFill>
              </a:rPr>
              <a:t>SANZIONATORIO ART.18</a:t>
            </a:r>
            <a:br>
              <a:rPr lang="it-IT" altLang="it-IT" sz="2400" b="1" dirty="0">
                <a:solidFill>
                  <a:srgbClr val="FF0066"/>
                </a:solidFill>
              </a:rPr>
            </a:br>
            <a:endParaRPr lang="it-IT" altLang="it-IT" sz="2400" b="1" dirty="0">
              <a:solidFill>
                <a:srgbClr val="FF0066"/>
              </a:solidFill>
            </a:endParaRPr>
          </a:p>
        </p:txBody>
      </p:sp>
      <p:sp>
        <p:nvSpPr>
          <p:cNvPr id="105475" name="Rectangle 3"/>
          <p:cNvSpPr>
            <a:spLocks noGrp="1" noChangeArrowheads="1"/>
          </p:cNvSpPr>
          <p:nvPr>
            <p:ph type="body" idx="1"/>
          </p:nvPr>
        </p:nvSpPr>
        <p:spPr/>
        <p:txBody>
          <a:bodyPr/>
          <a:lstStyle/>
          <a:p>
            <a:pPr>
              <a:lnSpc>
                <a:spcPct val="80000"/>
              </a:lnSpc>
              <a:buFontTx/>
              <a:buNone/>
            </a:pPr>
            <a:r>
              <a:rPr lang="it-IT" altLang="it-IT" sz="2000"/>
              <a:t>	I nuovi regimi sanzionatori previsti in caso d’illegittimità del licenziamento comminato per motivo soggettivo e oggettivo si applicano:</a:t>
            </a:r>
          </a:p>
          <a:p>
            <a:pPr>
              <a:lnSpc>
                <a:spcPct val="80000"/>
              </a:lnSpc>
              <a:buFont typeface="Wingdings" panose="05000000000000000000" pitchFamily="2" charset="2"/>
              <a:buChar char="Ø"/>
            </a:pPr>
            <a:r>
              <a:rPr lang="it-IT" altLang="it-IT" sz="2000" i="1"/>
              <a:t>al datore di lavoro, imprenditore o non imprenditore, che in ciascuna sede, stabilimento, filiale, ufficio o reparto autonomo nel quale ha avuto luogo il licenziamento occupa alle sue dipendenze più di quindici lavoratori o più di cinque se trattasi di imprenditore agricolo;</a:t>
            </a:r>
          </a:p>
          <a:p>
            <a:pPr>
              <a:lnSpc>
                <a:spcPct val="80000"/>
              </a:lnSpc>
              <a:buFont typeface="Wingdings" panose="05000000000000000000" pitchFamily="2" charset="2"/>
              <a:buChar char="Ø"/>
            </a:pPr>
            <a:r>
              <a:rPr lang="it-IT" altLang="it-IT" sz="2000" i="1"/>
              <a:t>nonché al datore di lavoro, imprenditore o non imprenditore, che nell’ambito dello stesso comune occupa più di quindici dipendenti ed all’impresa agricola che nel medesimo ambito territoriale occupa più</a:t>
            </a:r>
          </a:p>
          <a:p>
            <a:pPr>
              <a:lnSpc>
                <a:spcPct val="80000"/>
              </a:lnSpc>
              <a:buFont typeface="Wingdings" panose="05000000000000000000" pitchFamily="2" charset="2"/>
              <a:buChar char="Ø"/>
            </a:pPr>
            <a:r>
              <a:rPr lang="it-IT" altLang="it-IT" sz="2000" i="1"/>
              <a:t>di cinque dipendenti, anche se ciascuna unità produttiva, singolarmente considerata, non raggiunge tali limiti;</a:t>
            </a:r>
          </a:p>
          <a:p>
            <a:pPr>
              <a:lnSpc>
                <a:spcPct val="80000"/>
              </a:lnSpc>
              <a:buFont typeface="Wingdings" panose="05000000000000000000" pitchFamily="2" charset="2"/>
              <a:buChar char="Ø"/>
            </a:pPr>
            <a:r>
              <a:rPr lang="it-IT" altLang="it-IT" sz="2000" i="1"/>
              <a:t>in ogni caso al datore di lavoro, imprenditore e non imprenditore, che occupa più di sessanta dipendenti.</a:t>
            </a:r>
          </a:p>
        </p:txBody>
      </p:sp>
      <p:sp>
        <p:nvSpPr>
          <p:cNvPr id="105476" name="AutoShape 4"/>
          <p:cNvSpPr>
            <a:spLocks noChangeArrowheads="1"/>
          </p:cNvSpPr>
          <p:nvPr/>
        </p:nvSpPr>
        <p:spPr bwMode="auto">
          <a:xfrm>
            <a:off x="5580063" y="5229225"/>
            <a:ext cx="3095625" cy="1628775"/>
          </a:xfrm>
          <a:prstGeom prst="star16">
            <a:avLst>
              <a:gd name="adj" fmla="val 37500"/>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w="9525">
            <a:solidFill>
              <a:schemeClr val="tx1"/>
            </a:solidFill>
            <a:miter lim="800000"/>
            <a:headEnd/>
            <a:tailEnd/>
          </a:ln>
          <a:effectLst/>
          <a:extLst/>
        </p:spPr>
        <p:txBody>
          <a:bodyPr wrap="none" anchor="ctr"/>
          <a:lstStyle/>
          <a:p>
            <a:pPr algn="ctr"/>
            <a:r>
              <a:rPr lang="it-IT" altLang="it-IT"/>
              <a:t>DISCIPLINA INVARIATA</a:t>
            </a:r>
          </a:p>
        </p:txBody>
      </p:sp>
    </p:spTree>
    <p:extLst>
      <p:ext uri="{BB962C8B-B14F-4D97-AF65-F5344CB8AC3E}">
        <p14:creationId xmlns:p14="http://schemas.microsoft.com/office/powerpoint/2010/main" val="235023769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2"/>
          <p:cNvSpPr>
            <a:spLocks noGrp="1" noChangeArrowheads="1"/>
          </p:cNvSpPr>
          <p:nvPr>
            <p:ph type="title"/>
          </p:nvPr>
        </p:nvSpPr>
        <p:spPr/>
        <p:txBody>
          <a:bodyPr/>
          <a:lstStyle/>
          <a:p>
            <a:r>
              <a:rPr lang="it-IT" altLang="it-IT" sz="2400" b="1">
                <a:solidFill>
                  <a:srgbClr val="FF0066"/>
                </a:solidFill>
              </a:rPr>
              <a:t>Modalità di computo dell’organico</a:t>
            </a:r>
            <a:br>
              <a:rPr lang="it-IT" altLang="it-IT" sz="2400" b="1">
                <a:solidFill>
                  <a:srgbClr val="FF0066"/>
                </a:solidFill>
              </a:rPr>
            </a:br>
            <a:endParaRPr lang="it-IT" altLang="it-IT" sz="2400" b="1">
              <a:solidFill>
                <a:srgbClr val="FF0066"/>
              </a:solidFill>
            </a:endParaRPr>
          </a:p>
        </p:txBody>
      </p:sp>
      <p:sp>
        <p:nvSpPr>
          <p:cNvPr id="107523" name="Rectangle 3"/>
          <p:cNvSpPr>
            <a:spLocks noGrp="1" noChangeArrowheads="1"/>
          </p:cNvSpPr>
          <p:nvPr>
            <p:ph type="body" sz="half" idx="1"/>
          </p:nvPr>
        </p:nvSpPr>
        <p:spPr/>
        <p:txBody>
          <a:bodyPr/>
          <a:lstStyle/>
          <a:p>
            <a:pPr>
              <a:lnSpc>
                <a:spcPct val="90000"/>
              </a:lnSpc>
              <a:buFontTx/>
              <a:buNone/>
            </a:pPr>
            <a:r>
              <a:rPr lang="it-IT" altLang="it-IT" sz="2000" b="1"/>
              <a:t>Si computano:</a:t>
            </a:r>
          </a:p>
          <a:p>
            <a:pPr>
              <a:lnSpc>
                <a:spcPct val="90000"/>
              </a:lnSpc>
              <a:buFontTx/>
              <a:buNone/>
            </a:pPr>
            <a:r>
              <a:rPr lang="it-IT" altLang="it-IT" sz="2000"/>
              <a:t>	Ai fini del computo del numero dei dipendenti </a:t>
            </a:r>
            <a:r>
              <a:rPr lang="it-IT" altLang="it-IT" sz="2000" b="1"/>
              <a:t>si tiene conto </a:t>
            </a:r>
            <a:r>
              <a:rPr lang="it-IT" altLang="it-IT" sz="2000"/>
              <a:t>dei lavoratori:</a:t>
            </a:r>
          </a:p>
          <a:p>
            <a:pPr>
              <a:lnSpc>
                <a:spcPct val="90000"/>
              </a:lnSpc>
              <a:buFontTx/>
              <a:buNone/>
            </a:pPr>
            <a:r>
              <a:rPr lang="it-IT" altLang="it-IT" sz="2000"/>
              <a:t>	assunti con contratto a tempo indeterminato parziale per la quota di orario effettivamente svolto, tenendo conto, a tale proposito, che il computo delle unità lavorative fa riferimento all’orario previsto dalla contrattazione collettiva del settore.</a:t>
            </a:r>
          </a:p>
        </p:txBody>
      </p:sp>
      <p:sp>
        <p:nvSpPr>
          <p:cNvPr id="107524" name="Rectangle 4"/>
          <p:cNvSpPr>
            <a:spLocks noGrp="1" noChangeArrowheads="1"/>
          </p:cNvSpPr>
          <p:nvPr>
            <p:ph type="body" sz="half" idx="2"/>
          </p:nvPr>
        </p:nvSpPr>
        <p:spPr/>
        <p:txBody>
          <a:bodyPr/>
          <a:lstStyle/>
          <a:p>
            <a:pPr>
              <a:lnSpc>
                <a:spcPct val="90000"/>
              </a:lnSpc>
              <a:buFontTx/>
              <a:buNone/>
            </a:pPr>
            <a:r>
              <a:rPr lang="it-IT" altLang="it-IT" sz="2000" b="1"/>
              <a:t>Non si computano</a:t>
            </a:r>
            <a:r>
              <a:rPr lang="it-IT" altLang="it-IT" sz="2000"/>
              <a:t>:</a:t>
            </a:r>
          </a:p>
          <a:p>
            <a:pPr>
              <a:lnSpc>
                <a:spcPct val="90000"/>
              </a:lnSpc>
              <a:buFontTx/>
              <a:buNone/>
            </a:pPr>
            <a:r>
              <a:rPr lang="it-IT" altLang="it-IT" sz="2000"/>
              <a:t>	- il coniuge</a:t>
            </a:r>
          </a:p>
          <a:p>
            <a:pPr>
              <a:lnSpc>
                <a:spcPct val="90000"/>
              </a:lnSpc>
              <a:buFontTx/>
              <a:buNone/>
            </a:pPr>
            <a:r>
              <a:rPr lang="it-IT" altLang="it-IT" sz="2000"/>
              <a:t>	- i parenti del datore di lavoro entro il secondo grado in linea diretta e in linea collaterale.</a:t>
            </a:r>
          </a:p>
          <a:p>
            <a:pPr>
              <a:lnSpc>
                <a:spcPct val="90000"/>
              </a:lnSpc>
              <a:buFontTx/>
              <a:buNone/>
            </a:pPr>
            <a:r>
              <a:rPr lang="it-IT" altLang="it-IT" sz="2000"/>
              <a:t>	</a:t>
            </a:r>
          </a:p>
          <a:p>
            <a:pPr>
              <a:lnSpc>
                <a:spcPct val="90000"/>
              </a:lnSpc>
              <a:buFontTx/>
              <a:buNone/>
            </a:pPr>
            <a:endParaRPr lang="it-IT" altLang="it-IT" sz="1400"/>
          </a:p>
          <a:p>
            <a:pPr>
              <a:lnSpc>
                <a:spcPct val="90000"/>
              </a:lnSpc>
              <a:buFontTx/>
              <a:buNone/>
            </a:pPr>
            <a:endParaRPr lang="it-IT" altLang="it-IT" sz="1400"/>
          </a:p>
          <a:p>
            <a:pPr>
              <a:lnSpc>
                <a:spcPct val="90000"/>
              </a:lnSpc>
              <a:buFontTx/>
              <a:buNone/>
            </a:pPr>
            <a:r>
              <a:rPr lang="it-IT" altLang="it-IT" sz="1400"/>
              <a:t>	Tale computo dei limiti occupazionali non incide su norme o istituti che prevedono agevolazioni finanziarie o creditizie.</a:t>
            </a:r>
          </a:p>
          <a:p>
            <a:pPr>
              <a:lnSpc>
                <a:spcPct val="90000"/>
              </a:lnSpc>
            </a:pPr>
            <a:endParaRPr lang="it-IT" altLang="it-IT" sz="1400"/>
          </a:p>
        </p:txBody>
      </p:sp>
    </p:spTree>
    <p:extLst>
      <p:ext uri="{BB962C8B-B14F-4D97-AF65-F5344CB8AC3E}">
        <p14:creationId xmlns:p14="http://schemas.microsoft.com/office/powerpoint/2010/main" val="234314498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2"/>
          <p:cNvSpPr>
            <a:spLocks noGrp="1" noChangeArrowheads="1"/>
          </p:cNvSpPr>
          <p:nvPr>
            <p:ph type="title"/>
          </p:nvPr>
        </p:nvSpPr>
        <p:spPr>
          <a:xfrm>
            <a:off x="395288" y="115888"/>
            <a:ext cx="8229600" cy="1143000"/>
          </a:xfrm>
        </p:spPr>
        <p:txBody>
          <a:bodyPr/>
          <a:lstStyle/>
          <a:p>
            <a:r>
              <a:rPr lang="it-IT" altLang="it-IT" sz="2400" b="1">
                <a:solidFill>
                  <a:srgbClr val="FF0066"/>
                </a:solidFill>
              </a:rPr>
              <a:t>RIPENSAMENTO DEL DATORE DI LAVORO</a:t>
            </a:r>
          </a:p>
        </p:txBody>
      </p:sp>
      <p:sp>
        <p:nvSpPr>
          <p:cNvPr id="106499" name="Rectangle 3"/>
          <p:cNvSpPr>
            <a:spLocks noGrp="1" noChangeArrowheads="1"/>
          </p:cNvSpPr>
          <p:nvPr>
            <p:ph type="body" idx="1"/>
          </p:nvPr>
        </p:nvSpPr>
        <p:spPr>
          <a:xfrm>
            <a:off x="457200" y="1196975"/>
            <a:ext cx="8229600" cy="4929188"/>
          </a:xfrm>
        </p:spPr>
        <p:txBody>
          <a:bodyPr/>
          <a:lstStyle/>
          <a:p>
            <a:pPr>
              <a:lnSpc>
                <a:spcPct val="90000"/>
              </a:lnSpc>
              <a:buFontTx/>
              <a:buNone/>
            </a:pPr>
            <a:r>
              <a:rPr lang="it-IT" altLang="it-IT" sz="2400" b="1"/>
              <a:t>Che succede se il DDL ci ripensa?</a:t>
            </a:r>
          </a:p>
          <a:p>
            <a:pPr>
              <a:lnSpc>
                <a:spcPct val="90000"/>
              </a:lnSpc>
              <a:buFontTx/>
              <a:buNone/>
            </a:pPr>
            <a:r>
              <a:rPr lang="it-IT" altLang="it-IT" sz="2400"/>
              <a:t>	Se il datore di lavoro </a:t>
            </a:r>
            <a:r>
              <a:rPr lang="it-IT" altLang="it-IT" sz="2400" b="1"/>
              <a:t>revoca </a:t>
            </a:r>
            <a:r>
              <a:rPr lang="it-IT" altLang="it-IT" sz="2400"/>
              <a:t>il licenziamento entro il termine di </a:t>
            </a:r>
            <a:r>
              <a:rPr lang="it-IT" altLang="it-IT" sz="2400" b="1"/>
              <a:t>quindici giorni </a:t>
            </a:r>
            <a:r>
              <a:rPr lang="it-IT" altLang="it-IT" sz="2400"/>
              <a:t>dalla ricezione dell’impugnazione del medesimo il rapporto di lavoro si intende </a:t>
            </a:r>
            <a:r>
              <a:rPr lang="it-IT" altLang="it-IT" sz="2400" b="1"/>
              <a:t>ripristinato senza soluzione di continuità</a:t>
            </a:r>
            <a:r>
              <a:rPr lang="it-IT" altLang="it-IT" sz="2400"/>
              <a:t>, con diritto del lavoratore alla retribuzione maturata nel periodo precedente alla revoca.</a:t>
            </a:r>
          </a:p>
          <a:p>
            <a:pPr>
              <a:lnSpc>
                <a:spcPct val="90000"/>
              </a:lnSpc>
              <a:buFontTx/>
              <a:buNone/>
            </a:pPr>
            <a:endParaRPr lang="it-IT" altLang="it-IT" sz="2400"/>
          </a:p>
          <a:p>
            <a:pPr>
              <a:lnSpc>
                <a:spcPct val="90000"/>
              </a:lnSpc>
              <a:buFontTx/>
              <a:buNone/>
            </a:pPr>
            <a:endParaRPr lang="it-IT" altLang="it-IT" sz="2400"/>
          </a:p>
          <a:p>
            <a:pPr algn="ctr">
              <a:lnSpc>
                <a:spcPct val="90000"/>
              </a:lnSpc>
              <a:buFontTx/>
              <a:buNone/>
            </a:pPr>
            <a:r>
              <a:rPr lang="it-IT" altLang="it-IT" sz="2400"/>
              <a:t>	</a:t>
            </a:r>
          </a:p>
          <a:p>
            <a:pPr algn="ctr">
              <a:lnSpc>
                <a:spcPct val="90000"/>
              </a:lnSpc>
              <a:buFontTx/>
              <a:buNone/>
            </a:pPr>
            <a:r>
              <a:rPr lang="it-IT" altLang="it-IT" sz="2400"/>
              <a:t>In tal caso </a:t>
            </a:r>
            <a:r>
              <a:rPr lang="it-IT" altLang="it-IT" sz="2400" b="1"/>
              <a:t>non trovano</a:t>
            </a:r>
            <a:r>
              <a:rPr lang="it-IT" altLang="it-IT" sz="2400"/>
              <a:t> applicazione i regimi sanzionatori previsti dall’art. 18</a:t>
            </a:r>
          </a:p>
        </p:txBody>
      </p:sp>
      <p:sp>
        <p:nvSpPr>
          <p:cNvPr id="106500" name="AutoShape 4"/>
          <p:cNvSpPr>
            <a:spLocks noChangeArrowheads="1"/>
          </p:cNvSpPr>
          <p:nvPr/>
        </p:nvSpPr>
        <p:spPr bwMode="auto">
          <a:xfrm>
            <a:off x="4211638" y="3860800"/>
            <a:ext cx="936625" cy="647700"/>
          </a:xfrm>
          <a:prstGeom prst="downArrow">
            <a:avLst>
              <a:gd name="adj1" fmla="val 50000"/>
              <a:gd name="adj2" fmla="val 250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Tree>
    <p:extLst>
      <p:ext uri="{BB962C8B-B14F-4D97-AF65-F5344CB8AC3E}">
        <p14:creationId xmlns:p14="http://schemas.microsoft.com/office/powerpoint/2010/main" val="110106623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8685" name="Group 141"/>
          <p:cNvGraphicFramePr>
            <a:graphicFrameLocks noGrp="1"/>
          </p:cNvGraphicFramePr>
          <p:nvPr>
            <p:extLst>
              <p:ext uri="{D42A27DB-BD31-4B8C-83A1-F6EECF244321}">
                <p14:modId xmlns:p14="http://schemas.microsoft.com/office/powerpoint/2010/main" val="470116748"/>
              </p:ext>
            </p:extLst>
          </p:nvPr>
        </p:nvGraphicFramePr>
        <p:xfrm>
          <a:off x="34925" y="0"/>
          <a:ext cx="9145588" cy="6692648"/>
        </p:xfrm>
        <a:graphic>
          <a:graphicData uri="http://schemas.openxmlformats.org/drawingml/2006/table">
            <a:tbl>
              <a:tblPr/>
              <a:tblGrid>
                <a:gridCol w="360363"/>
                <a:gridCol w="1873250"/>
                <a:gridCol w="2232025"/>
                <a:gridCol w="1079500"/>
                <a:gridCol w="2016125"/>
                <a:gridCol w="1584325"/>
              </a:tblGrid>
              <a:tr h="835025">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400" b="1" i="0" u="none" strike="noStrike" cap="none" normalizeH="0" baseline="0" dirty="0" smtClean="0">
                          <a:ln>
                            <a:noFill/>
                          </a:ln>
                          <a:solidFill>
                            <a:srgbClr val="FF0000"/>
                          </a:solidFill>
                          <a:effectLst/>
                          <a:latin typeface="Arial" panose="020B0604020202020204" pitchFamily="34" charset="0"/>
                        </a:rPr>
                        <a:t>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400" b="1" i="0" u="none" strike="noStrike" cap="none" normalizeH="0" baseline="0" smtClean="0">
                          <a:ln>
                            <a:noFill/>
                          </a:ln>
                          <a:solidFill>
                            <a:srgbClr val="FF0000"/>
                          </a:solidFill>
                          <a:effectLst/>
                          <a:latin typeface="Arial" panose="020B0604020202020204" pitchFamily="34" charset="0"/>
                        </a:rPr>
                        <a:t>TIPO DI LICENZIAMENTO</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400" b="1" i="0" u="none" strike="noStrike" cap="none" normalizeH="0" baseline="0" smtClean="0">
                          <a:ln>
                            <a:noFill/>
                          </a:ln>
                          <a:solidFill>
                            <a:srgbClr val="FF0000"/>
                          </a:solidFill>
                          <a:effectLst/>
                          <a:latin typeface="Arial" panose="020B0604020202020204" pitchFamily="34" charset="0"/>
                        </a:rPr>
                        <a:t>Descrizione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400" b="1" i="0" u="none" strike="noStrike" cap="none" normalizeH="0" baseline="0" smtClean="0">
                          <a:ln>
                            <a:noFill/>
                          </a:ln>
                          <a:solidFill>
                            <a:srgbClr val="FF0000"/>
                          </a:solidFill>
                          <a:effectLst/>
                          <a:latin typeface="Arial" panose="020B0604020202020204" pitchFamily="34" charset="0"/>
                        </a:rPr>
                        <a:t>Risarcimento medio tempore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400" b="1" i="0" u="none" strike="noStrike" cap="none" normalizeH="0" baseline="0" smtClean="0">
                          <a:ln>
                            <a:noFill/>
                          </a:ln>
                          <a:solidFill>
                            <a:srgbClr val="FF0000"/>
                          </a:solidFill>
                          <a:effectLst/>
                          <a:latin typeface="Arial" panose="020B0604020202020204" pitchFamily="34" charset="0"/>
                        </a:rPr>
                        <a:t>Deducibilità dal risarcimento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400" b="1" i="0" u="none" strike="noStrike" cap="none" normalizeH="0" baseline="0" smtClean="0">
                          <a:ln>
                            <a:noFill/>
                          </a:ln>
                          <a:solidFill>
                            <a:srgbClr val="FF0000"/>
                          </a:solidFill>
                          <a:effectLst/>
                          <a:latin typeface="Arial" panose="020B0604020202020204" pitchFamily="34" charset="0"/>
                        </a:rPr>
                        <a:t>Sanzione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r>
              <a:tr h="833438">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200" b="1" i="0" u="none" strike="noStrike" cap="none" normalizeH="0" baseline="0" smtClean="0">
                          <a:ln>
                            <a:noFill/>
                          </a:ln>
                          <a:solidFill>
                            <a:schemeClr val="tx1"/>
                          </a:solidFill>
                          <a:effectLst/>
                          <a:latin typeface="Arial" panose="020B0604020202020204" pitchFamily="34" charset="0"/>
                        </a:rPr>
                        <a:t>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400" b="1" i="0" u="none" strike="noStrike" cap="none" normalizeH="0" baseline="0" dirty="0" smtClean="0">
                          <a:ln>
                            <a:noFill/>
                          </a:ln>
                          <a:solidFill>
                            <a:srgbClr val="6666FF"/>
                          </a:solidFill>
                          <a:effectLst/>
                          <a:latin typeface="Arial" panose="020B0604020202020204" pitchFamily="34" charset="0"/>
                        </a:rPr>
                        <a:t>DISCRIMINATORIO</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400" b="0" i="1" u="none" strike="noStrike" cap="none" normalizeH="0" baseline="0" dirty="0" smtClean="0">
                          <a:ln>
                            <a:noFill/>
                          </a:ln>
                          <a:solidFill>
                            <a:srgbClr val="6666FF"/>
                          </a:solidFill>
                          <a:effectLst/>
                          <a:latin typeface="Arial" panose="020B0604020202020204" pitchFamily="34" charset="0"/>
                        </a:rPr>
                        <a:t>(RITORSIVO)</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400" b="0" i="1" u="none" strike="noStrike" cap="none" normalizeH="0" baseline="0" dirty="0" smtClean="0">
                          <a:ln>
                            <a:noFill/>
                          </a:ln>
                          <a:solidFill>
                            <a:srgbClr val="6666FF"/>
                          </a:solidFill>
                          <a:effectLst/>
                          <a:latin typeface="Arial" panose="020B0604020202020204" pitchFamily="34" charset="0"/>
                        </a:rPr>
                        <a:t>oppure </a:t>
                      </a:r>
                      <a:r>
                        <a:rPr kumimoji="0" lang="it-IT" altLang="it-IT" sz="1400" b="1" i="0" u="none" strike="noStrike" cap="none" normalizeH="0" baseline="0" dirty="0" smtClean="0">
                          <a:ln>
                            <a:noFill/>
                          </a:ln>
                          <a:solidFill>
                            <a:srgbClr val="6666FF"/>
                          </a:solidFill>
                          <a:effectLst/>
                          <a:latin typeface="Arial" panose="020B0604020202020204" pitchFamily="34" charset="0"/>
                        </a:rPr>
                        <a:t>ORALE</a:t>
                      </a: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400" b="1" i="0" u="none" strike="noStrike" cap="none" normalizeH="0" baseline="0" dirty="0" smtClean="0">
                        <a:ln>
                          <a:noFill/>
                        </a:ln>
                        <a:solidFill>
                          <a:srgbClr val="6666FF"/>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200" b="0" i="0" u="none" strike="noStrike" cap="none" normalizeH="0" baseline="0" smtClean="0">
                          <a:ln>
                            <a:noFill/>
                          </a:ln>
                          <a:solidFill>
                            <a:schemeClr val="tx1"/>
                          </a:solidFill>
                          <a:effectLst/>
                          <a:latin typeface="Arial" panose="020B0604020202020204" pitchFamily="34" charset="0"/>
                        </a:rPr>
                        <a:t>Ragioni di: sesso, razza, politica, relig., sindac., ecc., maternità, matrim.+ Lic. Orale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400" b="0" i="0" u="none" strike="noStrike" cap="none" normalizeH="0" baseline="0" smtClean="0">
                          <a:ln>
                            <a:noFill/>
                          </a:ln>
                          <a:solidFill>
                            <a:schemeClr val="tx1"/>
                          </a:solidFill>
                          <a:effectLst/>
                          <a:latin typeface="Arial" panose="020B0604020202020204" pitchFamily="34" charset="0"/>
                        </a:rPr>
                        <a:t>Integrale (minimo </a:t>
                      </a:r>
                      <a:r>
                        <a:rPr kumimoji="0" lang="it-IT" altLang="it-IT" sz="1400" b="1" i="0" u="none" strike="noStrike" cap="none" normalizeH="0" baseline="0" smtClean="0">
                          <a:ln>
                            <a:noFill/>
                          </a:ln>
                          <a:solidFill>
                            <a:schemeClr val="tx1"/>
                          </a:solidFill>
                          <a:effectLst/>
                          <a:latin typeface="Arial" panose="020B0604020202020204" pitchFamily="34" charset="0"/>
                        </a:rPr>
                        <a:t>5</a:t>
                      </a:r>
                      <a:r>
                        <a:rPr kumimoji="0" lang="it-IT" altLang="it-IT" sz="1400" b="0" i="0" u="none" strike="noStrike" cap="none" normalizeH="0" baseline="0" smtClean="0">
                          <a:ln>
                            <a:noFill/>
                          </a:ln>
                          <a:solidFill>
                            <a:schemeClr val="tx1"/>
                          </a:solidFill>
                          <a:effectLst/>
                          <a:latin typeface="Arial" panose="020B0604020202020204" pitchFamily="34" charset="0"/>
                        </a:rPr>
                        <a:t> mensilità</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400" b="0" i="0" u="none" strike="noStrike" cap="none" normalizeH="0" baseline="0" smtClean="0">
                          <a:ln>
                            <a:noFill/>
                          </a:ln>
                          <a:solidFill>
                            <a:schemeClr val="tx1"/>
                          </a:solidFill>
                          <a:effectLst/>
                          <a:latin typeface="Arial" panose="020B0604020202020204" pitchFamily="34" charset="0"/>
                        </a:rPr>
                        <a:t>Aliunde perceptum</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400" b="0" i="0" u="none" strike="noStrike" cap="none" normalizeH="0" baseline="0" smtClean="0">
                          <a:ln>
                            <a:noFill/>
                          </a:ln>
                          <a:solidFill>
                            <a:schemeClr val="tx1"/>
                          </a:solidFill>
                          <a:effectLst/>
                          <a:latin typeface="Arial" panose="020B0604020202020204" pitchFamily="34" charset="0"/>
                        </a:rPr>
                        <a:t>Reintegrazione</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400" b="1" i="0" u="none" strike="noStrike" cap="none" normalizeH="0" baseline="0" smtClean="0">
                          <a:ln>
                            <a:noFill/>
                          </a:ln>
                          <a:solidFill>
                            <a:schemeClr val="tx1"/>
                          </a:solidFill>
                          <a:effectLst/>
                          <a:latin typeface="Arial" panose="020B0604020202020204" pitchFamily="34" charset="0"/>
                        </a:rPr>
                        <a:t>o</a:t>
                      </a:r>
                      <a:r>
                        <a:rPr kumimoji="0" lang="it-IT" altLang="it-IT" sz="1400" b="0" i="0" u="none" strike="noStrike" cap="none" normalizeH="0" baseline="0" smtClean="0">
                          <a:ln>
                            <a:noFill/>
                          </a:ln>
                          <a:solidFill>
                            <a:schemeClr val="tx1"/>
                          </a:solidFill>
                          <a:effectLst/>
                          <a:latin typeface="Arial" panose="020B0604020202020204" pitchFamily="34" charset="0"/>
                        </a:rPr>
                        <a:t> </a:t>
                      </a:r>
                      <a:r>
                        <a:rPr kumimoji="0" lang="it-IT" altLang="it-IT" sz="1400" b="1" i="0" u="none" strike="noStrike" cap="none" normalizeH="0" baseline="0" smtClean="0">
                          <a:ln>
                            <a:noFill/>
                          </a:ln>
                          <a:solidFill>
                            <a:schemeClr val="tx1"/>
                          </a:solidFill>
                          <a:effectLst/>
                          <a:latin typeface="Arial" panose="020B0604020202020204" pitchFamily="34" charset="0"/>
                        </a:rPr>
                        <a:t>15</a:t>
                      </a:r>
                      <a:r>
                        <a:rPr kumimoji="0" lang="it-IT" altLang="it-IT" sz="1400" b="0" i="0" u="none" strike="noStrike" cap="none" normalizeH="0" baseline="0" smtClean="0">
                          <a:ln>
                            <a:noFill/>
                          </a:ln>
                          <a:solidFill>
                            <a:schemeClr val="tx1"/>
                          </a:solidFill>
                          <a:effectLst/>
                          <a:latin typeface="Arial" panose="020B0604020202020204" pitchFamily="34" charset="0"/>
                        </a:rPr>
                        <a:t> mensilità</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39763">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200" b="1" i="0" u="none" strike="noStrike" cap="none" normalizeH="0" baseline="0" smtClean="0">
                          <a:ln>
                            <a:noFill/>
                          </a:ln>
                          <a:solidFill>
                            <a:schemeClr val="tx1"/>
                          </a:solidFill>
                          <a:effectLst/>
                          <a:latin typeface="Arial" panose="020B0604020202020204" pitchFamily="34" charset="0"/>
                        </a:rPr>
                        <a:t>2</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400" b="1" i="0" u="none" strike="noStrike" cap="none" normalizeH="0" baseline="0" smtClean="0">
                          <a:ln>
                            <a:noFill/>
                          </a:ln>
                          <a:solidFill>
                            <a:srgbClr val="FF66FF"/>
                          </a:solidFill>
                          <a:effectLst/>
                          <a:latin typeface="Arial" panose="020B0604020202020204" pitchFamily="34" charset="0"/>
                        </a:rPr>
                        <a:t>DISCIPLINARE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300" b="0" i="0" u="none" strike="noStrike" cap="none" normalizeH="0" baseline="0" smtClean="0">
                          <a:ln>
                            <a:noFill/>
                          </a:ln>
                          <a:solidFill>
                            <a:schemeClr val="tx1"/>
                          </a:solidFill>
                          <a:effectLst/>
                          <a:latin typeface="Arial" panose="020B0604020202020204" pitchFamily="34" charset="0"/>
                        </a:rPr>
                        <a:t>1) Fatto non sussiste</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300" b="0" i="0" u="none" strike="noStrike" cap="none" normalizeH="0" baseline="0" smtClean="0">
                          <a:ln>
                            <a:noFill/>
                          </a:ln>
                          <a:solidFill>
                            <a:schemeClr val="tx1"/>
                          </a:solidFill>
                          <a:effectLst/>
                          <a:latin typeface="Arial" panose="020B0604020202020204" pitchFamily="34" charset="0"/>
                        </a:rPr>
                        <a:t>2) Sproporzione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400" b="0" i="0" u="none" strike="noStrike" cap="none" normalizeH="0" baseline="0" smtClean="0">
                          <a:ln>
                            <a:noFill/>
                          </a:ln>
                          <a:solidFill>
                            <a:schemeClr val="tx1"/>
                          </a:solidFill>
                          <a:effectLst/>
                          <a:latin typeface="Arial" panose="020B0604020202020204" pitchFamily="34" charset="0"/>
                        </a:rPr>
                        <a:t>Max </a:t>
                      </a:r>
                      <a:r>
                        <a:rPr kumimoji="0" lang="it-IT" altLang="it-IT" sz="1400" b="1" i="0" u="none" strike="noStrike" cap="none" normalizeH="0" baseline="0" smtClean="0">
                          <a:ln>
                            <a:noFill/>
                          </a:ln>
                          <a:solidFill>
                            <a:schemeClr val="tx1"/>
                          </a:solidFill>
                          <a:effectLst/>
                          <a:latin typeface="Arial" panose="020B0604020202020204" pitchFamily="34" charset="0"/>
                        </a:rPr>
                        <a:t>12 </a:t>
                      </a:r>
                      <a:r>
                        <a:rPr kumimoji="0" lang="it-IT" altLang="it-IT" sz="1400" b="0" i="0" u="none" strike="noStrike" cap="none" normalizeH="0" baseline="0" smtClean="0">
                          <a:ln>
                            <a:noFill/>
                          </a:ln>
                          <a:solidFill>
                            <a:schemeClr val="tx1"/>
                          </a:solidFill>
                          <a:effectLst/>
                          <a:latin typeface="Arial" panose="020B0604020202020204" pitchFamily="34" charset="0"/>
                        </a:rPr>
                        <a:t>mensilità</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200" b="0" i="0" u="none" strike="noStrike" cap="none" normalizeH="0" baseline="0" smtClean="0">
                          <a:ln>
                            <a:noFill/>
                          </a:ln>
                          <a:solidFill>
                            <a:schemeClr val="tx1"/>
                          </a:solidFill>
                          <a:effectLst/>
                          <a:latin typeface="Arial" panose="020B0604020202020204" pitchFamily="34" charset="0"/>
                        </a:rPr>
                        <a:t>Aliunde perceptum</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200" b="0" i="0" u="none" strike="noStrike" cap="none" normalizeH="0" baseline="0" smtClean="0">
                          <a:ln>
                            <a:noFill/>
                          </a:ln>
                          <a:solidFill>
                            <a:schemeClr val="tx1"/>
                          </a:solidFill>
                          <a:effectLst/>
                          <a:latin typeface="Arial" panose="020B0604020202020204" pitchFamily="34" charset="0"/>
                        </a:rPr>
                        <a:t>Aliunde percipiendum</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400" b="0" i="0" u="none" strike="noStrike" cap="none" normalizeH="0" baseline="0" smtClean="0">
                          <a:ln>
                            <a:noFill/>
                          </a:ln>
                          <a:solidFill>
                            <a:schemeClr val="tx1"/>
                          </a:solidFill>
                          <a:effectLst/>
                          <a:latin typeface="Arial" panose="020B0604020202020204" pitchFamily="34" charset="0"/>
                        </a:rPr>
                        <a:t>Reintegrazione</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400" b="1" i="0" u="none" strike="noStrike" cap="none" normalizeH="0" baseline="0" smtClean="0">
                          <a:ln>
                            <a:noFill/>
                          </a:ln>
                          <a:solidFill>
                            <a:schemeClr val="tx1"/>
                          </a:solidFill>
                          <a:effectLst/>
                          <a:latin typeface="Arial" panose="020B0604020202020204" pitchFamily="34" charset="0"/>
                        </a:rPr>
                        <a:t>o</a:t>
                      </a:r>
                      <a:r>
                        <a:rPr kumimoji="0" lang="it-IT" altLang="it-IT" sz="1400" b="0" i="0" u="none" strike="noStrike" cap="none" normalizeH="0" baseline="0" smtClean="0">
                          <a:ln>
                            <a:noFill/>
                          </a:ln>
                          <a:solidFill>
                            <a:schemeClr val="tx1"/>
                          </a:solidFill>
                          <a:effectLst/>
                          <a:latin typeface="Arial" panose="020B0604020202020204" pitchFamily="34" charset="0"/>
                        </a:rPr>
                        <a:t> </a:t>
                      </a:r>
                      <a:r>
                        <a:rPr kumimoji="0" lang="it-IT" altLang="it-IT" sz="1400" b="1" i="0" u="none" strike="noStrike" cap="none" normalizeH="0" baseline="0" smtClean="0">
                          <a:ln>
                            <a:noFill/>
                          </a:ln>
                          <a:solidFill>
                            <a:schemeClr val="tx1"/>
                          </a:solidFill>
                          <a:effectLst/>
                          <a:latin typeface="Arial" panose="020B0604020202020204" pitchFamily="34" charset="0"/>
                        </a:rPr>
                        <a:t>15</a:t>
                      </a:r>
                      <a:r>
                        <a:rPr kumimoji="0" lang="it-IT" altLang="it-IT" sz="1400" b="0" i="0" u="none" strike="noStrike" cap="none" normalizeH="0" baseline="0" smtClean="0">
                          <a:ln>
                            <a:noFill/>
                          </a:ln>
                          <a:solidFill>
                            <a:schemeClr val="tx1"/>
                          </a:solidFill>
                          <a:effectLst/>
                          <a:latin typeface="Arial" panose="020B0604020202020204" pitchFamily="34" charset="0"/>
                        </a:rPr>
                        <a:t> mensilità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90550">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200" b="1" i="0" u="none" strike="noStrike" cap="none" normalizeH="0" baseline="0" smtClean="0">
                          <a:ln>
                            <a:noFill/>
                          </a:ln>
                          <a:solidFill>
                            <a:schemeClr val="tx1"/>
                          </a:solidFill>
                          <a:effectLst/>
                          <a:latin typeface="Arial" panose="020B0604020202020204" pitchFamily="34" charset="0"/>
                        </a:rPr>
                        <a:t>3</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400" b="1" i="0" u="none" strike="noStrike" cap="none" normalizeH="0" baseline="0" smtClean="0">
                          <a:ln>
                            <a:noFill/>
                          </a:ln>
                          <a:solidFill>
                            <a:srgbClr val="FF66FF"/>
                          </a:solidFill>
                          <a:effectLst/>
                          <a:latin typeface="Arial" panose="020B0604020202020204" pitchFamily="34" charset="0"/>
                        </a:rPr>
                        <a:t>DISCIPLINARE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400" b="0" i="0" u="none" strike="noStrike" cap="none" normalizeH="0" baseline="0" smtClean="0">
                          <a:ln>
                            <a:noFill/>
                          </a:ln>
                          <a:solidFill>
                            <a:schemeClr val="tx1"/>
                          </a:solidFill>
                          <a:effectLst/>
                          <a:latin typeface="Arial" panose="020B0604020202020204" pitchFamily="34" charset="0"/>
                        </a:rPr>
                        <a:t>Altre cause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4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4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400" b="0" i="0" u="none" strike="noStrike" cap="none" normalizeH="0" baseline="0" smtClean="0">
                          <a:ln>
                            <a:noFill/>
                          </a:ln>
                          <a:solidFill>
                            <a:schemeClr val="tx1"/>
                          </a:solidFill>
                          <a:effectLst/>
                          <a:latin typeface="Arial" panose="020B0604020202020204" pitchFamily="34" charset="0"/>
                        </a:rPr>
                        <a:t>Da </a:t>
                      </a:r>
                      <a:r>
                        <a:rPr kumimoji="0" lang="it-IT" altLang="it-IT" sz="1400" b="1" i="0" u="none" strike="noStrike" cap="none" normalizeH="0" baseline="0" smtClean="0">
                          <a:ln>
                            <a:noFill/>
                          </a:ln>
                          <a:solidFill>
                            <a:schemeClr val="tx1"/>
                          </a:solidFill>
                          <a:effectLst/>
                          <a:latin typeface="Arial" panose="020B0604020202020204" pitchFamily="34" charset="0"/>
                        </a:rPr>
                        <a:t>12</a:t>
                      </a:r>
                      <a:r>
                        <a:rPr kumimoji="0" lang="it-IT" altLang="it-IT" sz="1400" b="0" i="0" u="none" strike="noStrike" cap="none" normalizeH="0" baseline="0" smtClean="0">
                          <a:ln>
                            <a:noFill/>
                          </a:ln>
                          <a:solidFill>
                            <a:schemeClr val="tx1"/>
                          </a:solidFill>
                          <a:effectLst/>
                          <a:latin typeface="Arial" panose="020B0604020202020204" pitchFamily="34" charset="0"/>
                        </a:rPr>
                        <a:t> a </a:t>
                      </a:r>
                      <a:r>
                        <a:rPr kumimoji="0" lang="it-IT" altLang="it-IT" sz="1400" b="1" i="0" u="none" strike="noStrike" cap="none" normalizeH="0" baseline="0" smtClean="0">
                          <a:ln>
                            <a:noFill/>
                          </a:ln>
                          <a:solidFill>
                            <a:schemeClr val="tx1"/>
                          </a:solidFill>
                          <a:effectLst/>
                          <a:latin typeface="Arial" panose="020B0604020202020204" pitchFamily="34" charset="0"/>
                        </a:rPr>
                        <a:t>24</a:t>
                      </a:r>
                      <a:r>
                        <a:rPr kumimoji="0" lang="it-IT" altLang="it-IT" sz="1400" b="0" i="0" u="none" strike="noStrike" cap="none" normalizeH="0" baseline="0" smtClean="0">
                          <a:ln>
                            <a:noFill/>
                          </a:ln>
                          <a:solidFill>
                            <a:schemeClr val="tx1"/>
                          </a:solidFill>
                          <a:effectLst/>
                          <a:latin typeface="Arial" panose="020B0604020202020204" pitchFamily="34" charset="0"/>
                        </a:rPr>
                        <a:t> mensilità</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04838">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200" b="1" i="0" u="none" strike="noStrike" cap="none" normalizeH="0" baseline="0" smtClean="0">
                          <a:ln>
                            <a:noFill/>
                          </a:ln>
                          <a:solidFill>
                            <a:schemeClr val="tx1"/>
                          </a:solidFill>
                          <a:effectLst/>
                          <a:latin typeface="Arial" panose="020B0604020202020204" pitchFamily="34" charset="0"/>
                        </a:rPr>
                        <a:t>4</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400" b="1" i="0" u="none" strike="noStrike" cap="none" normalizeH="0" baseline="0" smtClean="0">
                          <a:ln>
                            <a:noFill/>
                          </a:ln>
                          <a:solidFill>
                            <a:srgbClr val="FF66FF"/>
                          </a:solidFill>
                          <a:effectLst/>
                          <a:latin typeface="Arial" panose="020B0604020202020204" pitchFamily="34" charset="0"/>
                        </a:rPr>
                        <a:t>DISCIPLINARE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300" b="0" i="0" u="none" strike="noStrike" cap="none" normalizeH="0" baseline="0" smtClean="0">
                          <a:ln>
                            <a:noFill/>
                          </a:ln>
                          <a:solidFill>
                            <a:schemeClr val="tx1"/>
                          </a:solidFill>
                          <a:effectLst/>
                          <a:latin typeface="Arial" panose="020B0604020202020204" pitchFamily="34" charset="0"/>
                        </a:rPr>
                        <a:t>Vizi di procedura:</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300" b="0" i="0" u="none" strike="noStrike" cap="none" normalizeH="0" baseline="0" smtClean="0">
                          <a:ln>
                            <a:noFill/>
                          </a:ln>
                          <a:solidFill>
                            <a:schemeClr val="tx1"/>
                          </a:solidFill>
                          <a:effectLst/>
                          <a:latin typeface="Arial" panose="020B0604020202020204" pitchFamily="34" charset="0"/>
                        </a:rPr>
                        <a:t>Art.7 L.300; Art.2 L.604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4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4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400" b="0" i="0" u="none" strike="noStrike" cap="none" normalizeH="0" baseline="0" smtClean="0">
                          <a:ln>
                            <a:noFill/>
                          </a:ln>
                          <a:solidFill>
                            <a:schemeClr val="tx1"/>
                          </a:solidFill>
                          <a:effectLst/>
                          <a:latin typeface="Arial" panose="020B0604020202020204" pitchFamily="34" charset="0"/>
                        </a:rPr>
                        <a:t>Da </a:t>
                      </a:r>
                      <a:r>
                        <a:rPr kumimoji="0" lang="it-IT" altLang="it-IT" sz="1400" b="1" i="0" u="none" strike="noStrike" cap="none" normalizeH="0" baseline="0" smtClean="0">
                          <a:ln>
                            <a:noFill/>
                          </a:ln>
                          <a:solidFill>
                            <a:schemeClr val="tx1"/>
                          </a:solidFill>
                          <a:effectLst/>
                          <a:latin typeface="Arial" panose="020B0604020202020204" pitchFamily="34" charset="0"/>
                        </a:rPr>
                        <a:t>6</a:t>
                      </a:r>
                      <a:r>
                        <a:rPr kumimoji="0" lang="it-IT" altLang="it-IT" sz="1400" b="0" i="0" u="none" strike="noStrike" cap="none" normalizeH="0" baseline="0" smtClean="0">
                          <a:ln>
                            <a:noFill/>
                          </a:ln>
                          <a:solidFill>
                            <a:schemeClr val="tx1"/>
                          </a:solidFill>
                          <a:effectLst/>
                          <a:latin typeface="Arial" panose="020B0604020202020204" pitchFamily="34" charset="0"/>
                        </a:rPr>
                        <a:t> a </a:t>
                      </a:r>
                      <a:r>
                        <a:rPr kumimoji="0" lang="it-IT" altLang="it-IT" sz="1400" b="1" i="0" u="none" strike="noStrike" cap="none" normalizeH="0" baseline="0" smtClean="0">
                          <a:ln>
                            <a:noFill/>
                          </a:ln>
                          <a:solidFill>
                            <a:schemeClr val="tx1"/>
                          </a:solidFill>
                          <a:effectLst/>
                          <a:latin typeface="Arial" panose="020B0604020202020204" pitchFamily="34" charset="0"/>
                        </a:rPr>
                        <a:t>12</a:t>
                      </a:r>
                      <a:r>
                        <a:rPr kumimoji="0" lang="it-IT" altLang="it-IT" sz="1400" b="0" i="0" u="none" strike="noStrike" cap="none" normalizeH="0" baseline="0" smtClean="0">
                          <a:ln>
                            <a:noFill/>
                          </a:ln>
                          <a:solidFill>
                            <a:schemeClr val="tx1"/>
                          </a:solidFill>
                          <a:effectLst/>
                          <a:latin typeface="Arial" panose="020B0604020202020204" pitchFamily="34" charset="0"/>
                        </a:rPr>
                        <a:t> mensilità</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90550">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200" b="1" i="0" u="none" strike="noStrike" cap="none" normalizeH="0" baseline="0" smtClean="0">
                          <a:ln>
                            <a:noFill/>
                          </a:ln>
                          <a:solidFill>
                            <a:schemeClr val="tx1"/>
                          </a:solidFill>
                          <a:effectLst/>
                          <a:latin typeface="Arial" panose="020B0604020202020204" pitchFamily="34" charset="0"/>
                        </a:rPr>
                        <a:t>5</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400" b="1" i="0" u="none" strike="noStrike" cap="none" normalizeH="0" baseline="0" smtClean="0">
                          <a:ln>
                            <a:noFill/>
                          </a:ln>
                          <a:solidFill>
                            <a:schemeClr val="hlink"/>
                          </a:solidFill>
                          <a:effectLst/>
                          <a:latin typeface="Arial" panose="020B0604020202020204" pitchFamily="34" charset="0"/>
                        </a:rPr>
                        <a:t>PER INIDOINEITA</a:t>
                      </a:r>
                      <a:r>
                        <a:rPr kumimoji="0" lang="it-IT" altLang="it-IT" sz="1400" b="1" i="0" u="none" strike="noStrike" cap="none" normalizeH="0" baseline="0" smtClean="0">
                          <a:ln>
                            <a:noFill/>
                          </a:ln>
                          <a:solidFill>
                            <a:schemeClr val="tx1"/>
                          </a:solidFill>
                          <a:effectLst/>
                          <a:latin typeface="Arial" panose="020B0604020202020204" pitchFamily="34" charset="0"/>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200" b="0" i="0" u="none" strike="noStrike" cap="none" normalizeH="0" baseline="0" smtClean="0">
                          <a:ln>
                            <a:noFill/>
                          </a:ln>
                          <a:solidFill>
                            <a:schemeClr val="tx1"/>
                          </a:solidFill>
                          <a:effectLst/>
                          <a:latin typeface="Arial" panose="020B0604020202020204" pitchFamily="34" charset="0"/>
                        </a:rPr>
                        <a:t>1) Prima del periodo comporto</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200" b="0" i="0" u="none" strike="noStrike" cap="none" normalizeH="0" baseline="0" smtClean="0">
                          <a:ln>
                            <a:noFill/>
                          </a:ln>
                          <a:solidFill>
                            <a:schemeClr val="tx1"/>
                          </a:solidFill>
                          <a:effectLst/>
                          <a:latin typeface="Arial" panose="020B0604020202020204" pitchFamily="34" charset="0"/>
                        </a:rPr>
                        <a:t>2) Inidoneità L. 68/99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400" b="0" i="0" u="none" strike="noStrike" cap="none" normalizeH="0" baseline="0" smtClean="0">
                          <a:ln>
                            <a:noFill/>
                          </a:ln>
                          <a:solidFill>
                            <a:schemeClr val="tx1"/>
                          </a:solidFill>
                          <a:effectLst/>
                          <a:latin typeface="Arial" panose="020B0604020202020204" pitchFamily="34" charset="0"/>
                        </a:rPr>
                        <a:t>Max </a:t>
                      </a:r>
                      <a:r>
                        <a:rPr kumimoji="0" lang="it-IT" altLang="it-IT" sz="1400" b="1" i="0" u="none" strike="noStrike" cap="none" normalizeH="0" baseline="0" smtClean="0">
                          <a:ln>
                            <a:noFill/>
                          </a:ln>
                          <a:solidFill>
                            <a:schemeClr val="tx1"/>
                          </a:solidFill>
                          <a:effectLst/>
                          <a:latin typeface="Arial" panose="020B0604020202020204" pitchFamily="34" charset="0"/>
                        </a:rPr>
                        <a:t>12</a:t>
                      </a:r>
                      <a:r>
                        <a:rPr kumimoji="0" lang="it-IT" altLang="it-IT" sz="1400" b="0" i="0" u="none" strike="noStrike" cap="none" normalizeH="0" baseline="0" smtClean="0">
                          <a:ln>
                            <a:noFill/>
                          </a:ln>
                          <a:solidFill>
                            <a:schemeClr val="tx1"/>
                          </a:solidFill>
                          <a:effectLst/>
                          <a:latin typeface="Arial" panose="020B0604020202020204" pitchFamily="34" charset="0"/>
                        </a:rPr>
                        <a:t> mensilità</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200" b="0" i="0" u="none" strike="noStrike" cap="none" normalizeH="0" baseline="0" smtClean="0">
                          <a:ln>
                            <a:noFill/>
                          </a:ln>
                          <a:solidFill>
                            <a:schemeClr val="tx1"/>
                          </a:solidFill>
                          <a:effectLst/>
                          <a:latin typeface="Arial" panose="020B0604020202020204" pitchFamily="34" charset="0"/>
                        </a:rPr>
                        <a:t>Aliunde perceptum</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200" b="0" i="0" u="none" strike="noStrike" cap="none" normalizeH="0" baseline="0" smtClean="0">
                          <a:ln>
                            <a:noFill/>
                          </a:ln>
                          <a:solidFill>
                            <a:schemeClr val="tx1"/>
                          </a:solidFill>
                          <a:effectLst/>
                          <a:latin typeface="Arial" panose="020B0604020202020204" pitchFamily="34" charset="0"/>
                        </a:rPr>
                        <a:t>Aliunde percipiendum</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400" b="0" i="0" u="none" strike="noStrike" cap="none" normalizeH="0" baseline="0" smtClean="0">
                          <a:ln>
                            <a:noFill/>
                          </a:ln>
                          <a:solidFill>
                            <a:schemeClr val="tx1"/>
                          </a:solidFill>
                          <a:effectLst/>
                          <a:latin typeface="Arial" panose="020B0604020202020204" pitchFamily="34" charset="0"/>
                        </a:rPr>
                        <a:t>Reintegrazione </a:t>
                      </a:r>
                      <a:r>
                        <a:rPr kumimoji="0" lang="it-IT" altLang="it-IT" sz="1400" b="1" i="0" u="none" strike="noStrike" cap="none" normalizeH="0" baseline="0" smtClean="0">
                          <a:ln>
                            <a:noFill/>
                          </a:ln>
                          <a:solidFill>
                            <a:schemeClr val="tx1"/>
                          </a:solidFill>
                          <a:effectLst/>
                          <a:latin typeface="Arial" panose="020B0604020202020204" pitchFamily="34" charset="0"/>
                        </a:rPr>
                        <a:t>o</a:t>
                      </a:r>
                      <a:r>
                        <a:rPr kumimoji="0" lang="it-IT" altLang="it-IT" sz="1400" b="0" i="0" u="none" strike="noStrike" cap="none" normalizeH="0" baseline="0" smtClean="0">
                          <a:ln>
                            <a:noFill/>
                          </a:ln>
                          <a:solidFill>
                            <a:schemeClr val="tx1"/>
                          </a:solidFill>
                          <a:effectLst/>
                          <a:latin typeface="Arial" panose="020B0604020202020204" pitchFamily="34" charset="0"/>
                        </a:rPr>
                        <a:t> </a:t>
                      </a:r>
                      <a:r>
                        <a:rPr kumimoji="0" lang="it-IT" altLang="it-IT" sz="1400" b="1" i="0" u="none" strike="noStrike" cap="none" normalizeH="0" baseline="0" smtClean="0">
                          <a:ln>
                            <a:noFill/>
                          </a:ln>
                          <a:solidFill>
                            <a:schemeClr val="tx1"/>
                          </a:solidFill>
                          <a:effectLst/>
                          <a:latin typeface="Arial" panose="020B0604020202020204" pitchFamily="34" charset="0"/>
                        </a:rPr>
                        <a:t>15 </a:t>
                      </a:r>
                      <a:r>
                        <a:rPr kumimoji="0" lang="it-IT" altLang="it-IT" sz="1400" b="0" i="0" u="none" strike="noStrike" cap="none" normalizeH="0" baseline="0" smtClean="0">
                          <a:ln>
                            <a:noFill/>
                          </a:ln>
                          <a:solidFill>
                            <a:schemeClr val="tx1"/>
                          </a:solidFill>
                          <a:effectLst/>
                          <a:latin typeface="Arial" panose="020B0604020202020204" pitchFamily="34" charset="0"/>
                        </a:rPr>
                        <a:t>mensilità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39763">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200" b="1" i="0" u="none" strike="noStrike" cap="none" normalizeH="0" baseline="0" smtClean="0">
                          <a:ln>
                            <a:noFill/>
                          </a:ln>
                          <a:solidFill>
                            <a:schemeClr val="tx1"/>
                          </a:solidFill>
                          <a:effectLst/>
                          <a:latin typeface="Arial" panose="020B0604020202020204" pitchFamily="34" charset="0"/>
                        </a:rPr>
                        <a:t>6</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400" b="1" i="0" u="none" strike="noStrike" cap="none" normalizeH="0" baseline="0" smtClean="0">
                          <a:ln>
                            <a:noFill/>
                          </a:ln>
                          <a:solidFill>
                            <a:srgbClr val="FF6600"/>
                          </a:solidFill>
                          <a:effectLst/>
                          <a:latin typeface="Arial" panose="020B0604020202020204" pitchFamily="34" charset="0"/>
                        </a:rPr>
                        <a:t>OGGETTIVO (GMO) </a:t>
                      </a: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400" b="1" i="0" u="none" strike="noStrike" cap="none" normalizeH="0" baseline="0" smtClean="0">
                        <a:ln>
                          <a:noFill/>
                        </a:ln>
                        <a:solidFill>
                          <a:srgbClr val="FF6600"/>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300" b="0" i="0" u="none" strike="noStrike" cap="none" normalizeH="0" baseline="0" smtClean="0">
                          <a:ln>
                            <a:noFill/>
                          </a:ln>
                          <a:solidFill>
                            <a:schemeClr val="tx1"/>
                          </a:solidFill>
                          <a:effectLst/>
                          <a:latin typeface="Arial" panose="020B0604020202020204" pitchFamily="34" charset="0"/>
                        </a:rPr>
                        <a:t>Motivi manifestamente  insussistenti</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400" b="0" i="0" u="none" strike="noStrike" cap="none" normalizeH="0" baseline="0" smtClean="0">
                          <a:ln>
                            <a:noFill/>
                          </a:ln>
                          <a:solidFill>
                            <a:schemeClr val="tx1"/>
                          </a:solidFill>
                          <a:effectLst/>
                          <a:latin typeface="Arial" panose="020B0604020202020204" pitchFamily="34" charset="0"/>
                        </a:rPr>
                        <a:t>Max </a:t>
                      </a:r>
                      <a:r>
                        <a:rPr kumimoji="0" lang="it-IT" altLang="it-IT" sz="1400" b="1" i="0" u="none" strike="noStrike" cap="none" normalizeH="0" baseline="0" smtClean="0">
                          <a:ln>
                            <a:noFill/>
                          </a:ln>
                          <a:solidFill>
                            <a:schemeClr val="tx1"/>
                          </a:solidFill>
                          <a:effectLst/>
                          <a:latin typeface="Arial" panose="020B0604020202020204" pitchFamily="34" charset="0"/>
                        </a:rPr>
                        <a:t>12</a:t>
                      </a:r>
                      <a:r>
                        <a:rPr kumimoji="0" lang="it-IT" altLang="it-IT" sz="1400" b="0" i="0" u="none" strike="noStrike" cap="none" normalizeH="0" baseline="0" smtClean="0">
                          <a:ln>
                            <a:noFill/>
                          </a:ln>
                          <a:solidFill>
                            <a:schemeClr val="tx1"/>
                          </a:solidFill>
                          <a:effectLst/>
                          <a:latin typeface="Arial" panose="020B0604020202020204" pitchFamily="34" charset="0"/>
                        </a:rPr>
                        <a:t> mensilità</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200" b="0" i="0" u="none" strike="noStrike" cap="none" normalizeH="0" baseline="0" smtClean="0">
                          <a:ln>
                            <a:noFill/>
                          </a:ln>
                          <a:solidFill>
                            <a:schemeClr val="tx1"/>
                          </a:solidFill>
                          <a:effectLst/>
                          <a:latin typeface="Arial" panose="020B0604020202020204" pitchFamily="34" charset="0"/>
                        </a:rPr>
                        <a:t>Aliunde perceptum</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200" b="0" i="0" u="none" strike="noStrike" cap="none" normalizeH="0" baseline="0" smtClean="0">
                          <a:ln>
                            <a:noFill/>
                          </a:ln>
                          <a:solidFill>
                            <a:schemeClr val="tx1"/>
                          </a:solidFill>
                          <a:effectLst/>
                          <a:latin typeface="Arial" panose="020B0604020202020204" pitchFamily="34" charset="0"/>
                        </a:rPr>
                        <a:t>Aliunde percipiendum</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400" b="0" i="0" u="none" strike="noStrike" cap="none" normalizeH="0" baseline="0" smtClean="0">
                          <a:ln>
                            <a:noFill/>
                          </a:ln>
                          <a:solidFill>
                            <a:schemeClr val="tx1"/>
                          </a:solidFill>
                          <a:effectLst/>
                          <a:latin typeface="Arial" panose="020B0604020202020204" pitchFamily="34" charset="0"/>
                        </a:rPr>
                        <a:t>Reintegrazione</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400" b="1" i="0" u="none" strike="noStrike" cap="none" normalizeH="0" baseline="0" smtClean="0">
                          <a:ln>
                            <a:noFill/>
                          </a:ln>
                          <a:solidFill>
                            <a:schemeClr val="tx1"/>
                          </a:solidFill>
                          <a:effectLst/>
                          <a:latin typeface="Arial" panose="020B0604020202020204" pitchFamily="34" charset="0"/>
                        </a:rPr>
                        <a:t>o</a:t>
                      </a:r>
                      <a:r>
                        <a:rPr kumimoji="0" lang="it-IT" altLang="it-IT" sz="1400" b="0" i="0" u="none" strike="noStrike" cap="none" normalizeH="0" baseline="0" smtClean="0">
                          <a:ln>
                            <a:noFill/>
                          </a:ln>
                          <a:solidFill>
                            <a:schemeClr val="tx1"/>
                          </a:solidFill>
                          <a:effectLst/>
                          <a:latin typeface="Arial" panose="020B0604020202020204" pitchFamily="34" charset="0"/>
                        </a:rPr>
                        <a:t> </a:t>
                      </a:r>
                      <a:r>
                        <a:rPr kumimoji="0" lang="it-IT" altLang="it-IT" sz="1400" b="1" i="0" u="none" strike="noStrike" cap="none" normalizeH="0" baseline="0" smtClean="0">
                          <a:ln>
                            <a:noFill/>
                          </a:ln>
                          <a:solidFill>
                            <a:schemeClr val="tx1"/>
                          </a:solidFill>
                          <a:effectLst/>
                          <a:latin typeface="Arial" panose="020B0604020202020204" pitchFamily="34" charset="0"/>
                        </a:rPr>
                        <a:t>15</a:t>
                      </a:r>
                      <a:r>
                        <a:rPr kumimoji="0" lang="it-IT" altLang="it-IT" sz="1400" b="0" i="0" u="none" strike="noStrike" cap="none" normalizeH="0" baseline="0" smtClean="0">
                          <a:ln>
                            <a:noFill/>
                          </a:ln>
                          <a:solidFill>
                            <a:schemeClr val="tx1"/>
                          </a:solidFill>
                          <a:effectLst/>
                          <a:latin typeface="Arial" panose="020B0604020202020204" pitchFamily="34" charset="0"/>
                        </a:rPr>
                        <a:t> mensilità</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93725">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200" b="1" i="0" u="none" strike="noStrike" cap="none" normalizeH="0" baseline="0" smtClean="0">
                          <a:ln>
                            <a:noFill/>
                          </a:ln>
                          <a:solidFill>
                            <a:schemeClr val="tx1"/>
                          </a:solidFill>
                          <a:effectLst/>
                          <a:latin typeface="Arial" panose="020B0604020202020204" pitchFamily="34" charset="0"/>
                        </a:rPr>
                        <a:t>7</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400" b="1" i="0" u="none" strike="noStrike" cap="none" normalizeH="0" baseline="0" smtClean="0">
                          <a:ln>
                            <a:noFill/>
                          </a:ln>
                          <a:solidFill>
                            <a:srgbClr val="FF6600"/>
                          </a:solidFill>
                          <a:effectLst/>
                          <a:latin typeface="Arial" panose="020B0604020202020204" pitchFamily="34" charset="0"/>
                        </a:rPr>
                        <a:t>OGGETTIVO (GMO)</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400" b="0" i="0" u="none" strike="noStrike" cap="none" normalizeH="0" baseline="0" smtClean="0">
                          <a:ln>
                            <a:noFill/>
                          </a:ln>
                          <a:solidFill>
                            <a:schemeClr val="tx1"/>
                          </a:solidFill>
                          <a:effectLst/>
                          <a:latin typeface="Arial" panose="020B0604020202020204" pitchFamily="34" charset="0"/>
                        </a:rPr>
                        <a:t>Altre ipotesi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4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4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400" b="0" i="0" u="none" strike="noStrike" cap="none" normalizeH="0" baseline="0" smtClean="0">
                          <a:ln>
                            <a:noFill/>
                          </a:ln>
                          <a:solidFill>
                            <a:schemeClr val="tx1"/>
                          </a:solidFill>
                          <a:effectLst/>
                          <a:latin typeface="Arial" panose="020B0604020202020204" pitchFamily="34" charset="0"/>
                        </a:rPr>
                        <a:t>Da </a:t>
                      </a:r>
                      <a:r>
                        <a:rPr kumimoji="0" lang="it-IT" altLang="it-IT" sz="1400" b="1" i="0" u="none" strike="noStrike" cap="none" normalizeH="0" baseline="0" smtClean="0">
                          <a:ln>
                            <a:noFill/>
                          </a:ln>
                          <a:solidFill>
                            <a:schemeClr val="tx1"/>
                          </a:solidFill>
                          <a:effectLst/>
                          <a:latin typeface="Arial" panose="020B0604020202020204" pitchFamily="34" charset="0"/>
                        </a:rPr>
                        <a:t>12</a:t>
                      </a:r>
                      <a:r>
                        <a:rPr kumimoji="0" lang="it-IT" altLang="it-IT" sz="1400" b="0" i="0" u="none" strike="noStrike" cap="none" normalizeH="0" baseline="0" smtClean="0">
                          <a:ln>
                            <a:noFill/>
                          </a:ln>
                          <a:solidFill>
                            <a:schemeClr val="tx1"/>
                          </a:solidFill>
                          <a:effectLst/>
                          <a:latin typeface="Arial" panose="020B0604020202020204" pitchFamily="34" charset="0"/>
                        </a:rPr>
                        <a:t> a </a:t>
                      </a:r>
                      <a:r>
                        <a:rPr kumimoji="0" lang="it-IT" altLang="it-IT" sz="1400" b="1" i="0" u="none" strike="noStrike" cap="none" normalizeH="0" baseline="0" smtClean="0">
                          <a:ln>
                            <a:noFill/>
                          </a:ln>
                          <a:solidFill>
                            <a:schemeClr val="tx1"/>
                          </a:solidFill>
                          <a:effectLst/>
                          <a:latin typeface="Arial" panose="020B0604020202020204" pitchFamily="34" charset="0"/>
                        </a:rPr>
                        <a:t>24</a:t>
                      </a:r>
                      <a:r>
                        <a:rPr kumimoji="0" lang="it-IT" altLang="it-IT" sz="1400" b="0" i="0" u="none" strike="noStrike" cap="none" normalizeH="0" baseline="0" smtClean="0">
                          <a:ln>
                            <a:noFill/>
                          </a:ln>
                          <a:solidFill>
                            <a:schemeClr val="tx1"/>
                          </a:solidFill>
                          <a:effectLst/>
                          <a:latin typeface="Arial" panose="020B0604020202020204" pitchFamily="34" charset="0"/>
                        </a:rPr>
                        <a:t> mensilità</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90550">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200" b="1" i="0" u="none" strike="noStrike" cap="none" normalizeH="0" baseline="0" smtClean="0">
                          <a:ln>
                            <a:noFill/>
                          </a:ln>
                          <a:solidFill>
                            <a:schemeClr val="tx1"/>
                          </a:solidFill>
                          <a:effectLst/>
                          <a:latin typeface="Arial" panose="020B0604020202020204" pitchFamily="34" charset="0"/>
                        </a:rPr>
                        <a:t>8</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400" b="1" i="0" u="none" strike="noStrike" cap="none" normalizeH="0" baseline="0" smtClean="0">
                          <a:ln>
                            <a:noFill/>
                          </a:ln>
                          <a:solidFill>
                            <a:srgbClr val="FF6600"/>
                          </a:solidFill>
                          <a:effectLst/>
                          <a:latin typeface="Arial" panose="020B0604020202020204" pitchFamily="34" charset="0"/>
                        </a:rPr>
                        <a:t>OGGETTIVO (GMO)</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200" b="0" i="0" u="none" strike="noStrike" cap="none" normalizeH="0" baseline="0" smtClean="0">
                          <a:ln>
                            <a:noFill/>
                          </a:ln>
                          <a:solidFill>
                            <a:schemeClr val="tx1"/>
                          </a:solidFill>
                          <a:effectLst/>
                          <a:latin typeface="Arial" panose="020B0604020202020204" pitchFamily="34" charset="0"/>
                        </a:rPr>
                        <a:t>Vizi procedura: art.2 L.604;  “nuovo” art.7 L. 604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4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400" b="0" i="0" u="none" strike="noStrike" cap="none" normalizeH="0" baseline="0" smtClean="0">
                        <a:ln>
                          <a:noFill/>
                        </a:ln>
                        <a:solidFill>
                          <a:schemeClr val="tx1"/>
                        </a:solidFill>
                        <a:effectLst/>
                        <a:latin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400" b="0" i="0" u="none" strike="noStrike" cap="none" normalizeH="0" baseline="0" smtClean="0">
                          <a:ln>
                            <a:noFill/>
                          </a:ln>
                          <a:solidFill>
                            <a:schemeClr val="tx1"/>
                          </a:solidFill>
                          <a:effectLst/>
                          <a:latin typeface="Arial" panose="020B0604020202020204" pitchFamily="34" charset="0"/>
                        </a:rPr>
                        <a:t>Da </a:t>
                      </a:r>
                      <a:r>
                        <a:rPr kumimoji="0" lang="it-IT" altLang="it-IT" sz="1400" b="1" i="0" u="none" strike="noStrike" cap="none" normalizeH="0" baseline="0" smtClean="0">
                          <a:ln>
                            <a:noFill/>
                          </a:ln>
                          <a:solidFill>
                            <a:schemeClr val="tx1"/>
                          </a:solidFill>
                          <a:effectLst/>
                          <a:latin typeface="Arial" panose="020B0604020202020204" pitchFamily="34" charset="0"/>
                        </a:rPr>
                        <a:t>6</a:t>
                      </a:r>
                      <a:r>
                        <a:rPr kumimoji="0" lang="it-IT" altLang="it-IT" sz="1400" b="0" i="0" u="none" strike="noStrike" cap="none" normalizeH="0" baseline="0" smtClean="0">
                          <a:ln>
                            <a:noFill/>
                          </a:ln>
                          <a:solidFill>
                            <a:schemeClr val="tx1"/>
                          </a:solidFill>
                          <a:effectLst/>
                          <a:latin typeface="Arial" panose="020B0604020202020204" pitchFamily="34" charset="0"/>
                        </a:rPr>
                        <a:t> a </a:t>
                      </a:r>
                      <a:r>
                        <a:rPr kumimoji="0" lang="it-IT" altLang="it-IT" sz="1400" b="1" i="0" u="none" strike="noStrike" cap="none" normalizeH="0" baseline="0" smtClean="0">
                          <a:ln>
                            <a:noFill/>
                          </a:ln>
                          <a:solidFill>
                            <a:schemeClr val="tx1"/>
                          </a:solidFill>
                          <a:effectLst/>
                          <a:latin typeface="Arial" panose="020B0604020202020204" pitchFamily="34" charset="0"/>
                        </a:rPr>
                        <a:t>12</a:t>
                      </a:r>
                      <a:r>
                        <a:rPr kumimoji="0" lang="it-IT" altLang="it-IT" sz="1400" b="0" i="0" u="none" strike="noStrike" cap="none" normalizeH="0" baseline="0" smtClean="0">
                          <a:ln>
                            <a:noFill/>
                          </a:ln>
                          <a:solidFill>
                            <a:schemeClr val="tx1"/>
                          </a:solidFill>
                          <a:effectLst/>
                          <a:latin typeface="Arial" panose="020B0604020202020204" pitchFamily="34" charset="0"/>
                        </a:rPr>
                        <a:t> mensilità</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534988">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200" b="1" i="0" u="none" strike="noStrike" cap="none" normalizeH="0" baseline="0" smtClean="0">
                          <a:ln>
                            <a:noFill/>
                          </a:ln>
                          <a:solidFill>
                            <a:schemeClr val="tx1"/>
                          </a:solidFill>
                          <a:effectLst/>
                          <a:latin typeface="Arial" panose="020B0604020202020204" pitchFamily="34" charset="0"/>
                        </a:rPr>
                        <a:t>9</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400" b="1" i="0" u="none" strike="noStrike" cap="none" normalizeH="0" baseline="0" smtClean="0">
                          <a:ln>
                            <a:noFill/>
                          </a:ln>
                          <a:solidFill>
                            <a:srgbClr val="00FF00"/>
                          </a:solidFill>
                          <a:effectLst/>
                          <a:latin typeface="Arial" panose="020B0604020202020204" pitchFamily="34" charset="0"/>
                        </a:rPr>
                        <a:t>DISSIMULATORIO</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gridSpan="4">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200" b="0" i="0" u="none" strike="noStrike" cap="none" normalizeH="0" baseline="0" smtClean="0">
                          <a:ln>
                            <a:noFill/>
                          </a:ln>
                          <a:solidFill>
                            <a:schemeClr val="tx1"/>
                          </a:solidFill>
                          <a:effectLst/>
                          <a:latin typeface="Arial" panose="020B0604020202020204" pitchFamily="34" charset="0"/>
                        </a:rPr>
                        <a:t>Regime sanzionatorio del licenziamento di fatto</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it-IT"/>
                    </a:p>
                  </a:txBody>
                  <a:tcPr/>
                </a:tc>
                <a:tc hMerge="1">
                  <a:txBody>
                    <a:bodyPr/>
                    <a:lstStyle/>
                    <a:p>
                      <a:endParaRPr lang="it-IT"/>
                    </a:p>
                  </a:txBody>
                  <a:tcPr/>
                </a:tc>
                <a:tc hMerge="1">
                  <a:txBody>
                    <a:bodyPr/>
                    <a:lstStyle/>
                    <a:p>
                      <a:endParaRPr lang="it-IT"/>
                    </a:p>
                  </a:txBody>
                  <a:tcPr/>
                </a:tc>
              </a:tr>
            </a:tbl>
          </a:graphicData>
        </a:graphic>
      </p:graphicFrame>
    </p:spTree>
    <p:extLst>
      <p:ext uri="{BB962C8B-B14F-4D97-AF65-F5344CB8AC3E}">
        <p14:creationId xmlns:p14="http://schemas.microsoft.com/office/powerpoint/2010/main" val="247835903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9570" name="Group 2"/>
          <p:cNvGraphicFramePr>
            <a:graphicFrameLocks noGrp="1"/>
          </p:cNvGraphicFramePr>
          <p:nvPr/>
        </p:nvGraphicFramePr>
        <p:xfrm>
          <a:off x="0" y="0"/>
          <a:ext cx="9036050" cy="5352418"/>
        </p:xfrm>
        <a:graphic>
          <a:graphicData uri="http://schemas.openxmlformats.org/drawingml/2006/table">
            <a:tbl>
              <a:tblPr/>
              <a:tblGrid>
                <a:gridCol w="468313"/>
                <a:gridCol w="1655762"/>
                <a:gridCol w="1943100"/>
                <a:gridCol w="1368425"/>
                <a:gridCol w="1944688"/>
                <a:gridCol w="1655762"/>
              </a:tblGrid>
              <a:tr h="919163">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400" b="1" i="0" u="none" strike="noStrike" cap="none" normalizeH="0" baseline="0" smtClean="0">
                          <a:ln>
                            <a:noFill/>
                          </a:ln>
                          <a:solidFill>
                            <a:srgbClr val="FF0000"/>
                          </a:solidFill>
                          <a:effectLst/>
                          <a:latin typeface="Arial" panose="020B0604020202020204" pitchFamily="34" charset="0"/>
                        </a:rPr>
                        <a:t>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400" b="1" i="0" u="none" strike="noStrike" cap="none" normalizeH="0" baseline="0" smtClean="0">
                          <a:ln>
                            <a:noFill/>
                          </a:ln>
                          <a:solidFill>
                            <a:srgbClr val="FF0000"/>
                          </a:solidFill>
                          <a:effectLst/>
                          <a:latin typeface="Arial" panose="020B0604020202020204" pitchFamily="34" charset="0"/>
                        </a:rPr>
                        <a:t>TIPO DI LICENZIAMENTO</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400" b="1" i="0" u="none" strike="noStrike" cap="none" normalizeH="0" baseline="0" smtClean="0">
                          <a:ln>
                            <a:noFill/>
                          </a:ln>
                          <a:solidFill>
                            <a:srgbClr val="FF0000"/>
                          </a:solidFill>
                          <a:effectLst/>
                          <a:latin typeface="Arial" panose="020B0604020202020204" pitchFamily="34" charset="0"/>
                        </a:rPr>
                        <a:t>Descrizione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400" b="1" i="0" u="none" strike="noStrike" cap="none" normalizeH="0" baseline="0" smtClean="0">
                          <a:ln>
                            <a:noFill/>
                          </a:ln>
                          <a:solidFill>
                            <a:srgbClr val="FF0000"/>
                          </a:solidFill>
                          <a:effectLst/>
                          <a:latin typeface="Arial" panose="020B0604020202020204" pitchFamily="34" charset="0"/>
                        </a:rPr>
                        <a:t>Risarcimento medio tempore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400" b="1" i="0" u="none" strike="noStrike" cap="none" normalizeH="0" baseline="0" smtClean="0">
                          <a:ln>
                            <a:noFill/>
                          </a:ln>
                          <a:solidFill>
                            <a:srgbClr val="FF0000"/>
                          </a:solidFill>
                          <a:effectLst/>
                          <a:latin typeface="Arial" panose="020B0604020202020204" pitchFamily="34" charset="0"/>
                        </a:rPr>
                        <a:t>Deducibilità dal danno</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400" b="1" i="0" u="none" strike="noStrike" cap="none" normalizeH="0" baseline="0" smtClean="0">
                          <a:ln>
                            <a:noFill/>
                          </a:ln>
                          <a:solidFill>
                            <a:srgbClr val="FF0000"/>
                          </a:solidFill>
                          <a:effectLst/>
                          <a:latin typeface="Arial" panose="020B0604020202020204" pitchFamily="34" charset="0"/>
                        </a:rPr>
                        <a:t>Sanzione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r>
              <a:tr h="709613">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400" b="1" i="0" u="none" strike="noStrike" cap="none" normalizeH="0" baseline="0" smtClean="0">
                          <a:ln>
                            <a:noFill/>
                          </a:ln>
                          <a:solidFill>
                            <a:schemeClr val="tx1"/>
                          </a:solidFill>
                          <a:effectLst/>
                          <a:latin typeface="Arial" panose="020B0604020202020204" pitchFamily="34" charset="0"/>
                        </a:rPr>
                        <a:t>12</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400" b="1" i="0" u="none" strike="noStrike" cap="none" normalizeH="0" baseline="0" smtClean="0">
                          <a:ln>
                            <a:noFill/>
                          </a:ln>
                          <a:solidFill>
                            <a:srgbClr val="FF66FF"/>
                          </a:solidFill>
                          <a:effectLst/>
                          <a:latin typeface="Arial" panose="020B0604020202020204" pitchFamily="34" charset="0"/>
                        </a:rPr>
                        <a:t>COLLETTIVO  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400" b="0" i="0" u="none" strike="noStrike" cap="none" normalizeH="0" baseline="0" smtClean="0">
                          <a:ln>
                            <a:noFill/>
                          </a:ln>
                          <a:solidFill>
                            <a:schemeClr val="tx1"/>
                          </a:solidFill>
                          <a:effectLst/>
                          <a:latin typeface="Arial" panose="020B0604020202020204" pitchFamily="34" charset="0"/>
                        </a:rPr>
                        <a:t>Senza forma scritta (orale)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400" b="0" i="0" u="none" strike="noStrike" cap="none" normalizeH="0" baseline="0" smtClean="0">
                          <a:ln>
                            <a:noFill/>
                          </a:ln>
                          <a:solidFill>
                            <a:schemeClr val="tx1"/>
                          </a:solidFill>
                          <a:effectLst/>
                          <a:latin typeface="Arial" panose="020B0604020202020204" pitchFamily="34" charset="0"/>
                        </a:rPr>
                        <a:t>Integrale (minimo 5 mensilità</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400" b="0" i="0" u="none" strike="noStrike" cap="none" normalizeH="0" baseline="0" smtClean="0">
                          <a:ln>
                            <a:noFill/>
                          </a:ln>
                          <a:solidFill>
                            <a:schemeClr val="tx1"/>
                          </a:solidFill>
                          <a:effectLst/>
                          <a:latin typeface="Arial" panose="020B0604020202020204" pitchFamily="34" charset="0"/>
                        </a:rPr>
                        <a:t>Aliunde perceptum</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400" b="0" i="0" u="none" strike="noStrike" cap="none" normalizeH="0" baseline="0" smtClean="0">
                          <a:ln>
                            <a:noFill/>
                          </a:ln>
                          <a:solidFill>
                            <a:schemeClr val="tx1"/>
                          </a:solidFill>
                          <a:effectLst/>
                          <a:latin typeface="Arial" panose="020B0604020202020204" pitchFamily="34" charset="0"/>
                        </a:rPr>
                        <a:t>Reintegrazione</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400" b="0" i="0" u="none" strike="noStrike" cap="none" normalizeH="0" baseline="0" smtClean="0">
                          <a:ln>
                            <a:noFill/>
                          </a:ln>
                          <a:solidFill>
                            <a:schemeClr val="tx1"/>
                          </a:solidFill>
                          <a:effectLst/>
                          <a:latin typeface="Arial" panose="020B0604020202020204" pitchFamily="34" charset="0"/>
                        </a:rPr>
                        <a:t>o </a:t>
                      </a:r>
                      <a:r>
                        <a:rPr kumimoji="0" lang="it-IT" altLang="it-IT" sz="1400" b="1" i="0" u="none" strike="noStrike" cap="none" normalizeH="0" baseline="0" smtClean="0">
                          <a:ln>
                            <a:noFill/>
                          </a:ln>
                          <a:solidFill>
                            <a:schemeClr val="tx1"/>
                          </a:solidFill>
                          <a:effectLst/>
                          <a:latin typeface="Arial" panose="020B0604020202020204" pitchFamily="34" charset="0"/>
                        </a:rPr>
                        <a:t>15 </a:t>
                      </a:r>
                      <a:r>
                        <a:rPr kumimoji="0" lang="it-IT" altLang="it-IT" sz="1400" b="0" i="0" u="none" strike="noStrike" cap="none" normalizeH="0" baseline="0" smtClean="0">
                          <a:ln>
                            <a:noFill/>
                          </a:ln>
                          <a:solidFill>
                            <a:schemeClr val="tx1"/>
                          </a:solidFill>
                          <a:effectLst/>
                          <a:latin typeface="Arial" panose="020B0604020202020204" pitchFamily="34" charset="0"/>
                        </a:rPr>
                        <a:t>mensilità</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01675">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400" b="1" i="0" u="none" strike="noStrike" cap="none" normalizeH="0" baseline="0" smtClean="0">
                          <a:ln>
                            <a:noFill/>
                          </a:ln>
                          <a:solidFill>
                            <a:schemeClr val="tx1"/>
                          </a:solidFill>
                          <a:effectLst/>
                          <a:latin typeface="Arial" panose="020B0604020202020204" pitchFamily="34" charset="0"/>
                        </a:rPr>
                        <a:t>13</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400" b="1" i="0" u="none" strike="noStrike" cap="none" normalizeH="0" baseline="0" smtClean="0">
                          <a:ln>
                            <a:noFill/>
                          </a:ln>
                          <a:solidFill>
                            <a:srgbClr val="FF66FF"/>
                          </a:solidFill>
                          <a:effectLst/>
                          <a:latin typeface="Arial" panose="020B0604020202020204" pitchFamily="34" charset="0"/>
                        </a:rPr>
                        <a:t>COLLETTIVO B</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400" b="0" i="0" u="none" strike="noStrike" cap="none" normalizeH="0" baseline="0" smtClean="0">
                          <a:ln>
                            <a:noFill/>
                          </a:ln>
                          <a:solidFill>
                            <a:schemeClr val="tx1"/>
                          </a:solidFill>
                          <a:effectLst/>
                          <a:latin typeface="Arial" panose="020B0604020202020204" pitchFamily="34" charset="0"/>
                        </a:rPr>
                        <a:t>Violazione criteri di scelta ex art.5 legge 223/91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400" b="0" i="0" u="none" strike="noStrike" cap="none" normalizeH="0" baseline="0" smtClean="0">
                          <a:ln>
                            <a:noFill/>
                          </a:ln>
                          <a:solidFill>
                            <a:schemeClr val="tx1"/>
                          </a:solidFill>
                          <a:effectLst/>
                          <a:latin typeface="Arial" panose="020B0604020202020204" pitchFamily="34" charset="0"/>
                        </a:rPr>
                        <a:t>Max 12 mensilità</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400" b="0" i="0" u="none" strike="noStrike" cap="none" normalizeH="0" baseline="0" smtClean="0">
                          <a:ln>
                            <a:noFill/>
                          </a:ln>
                          <a:solidFill>
                            <a:schemeClr val="tx1"/>
                          </a:solidFill>
                          <a:effectLst/>
                          <a:latin typeface="Arial" panose="020B0604020202020204" pitchFamily="34" charset="0"/>
                        </a:rPr>
                        <a:t>Aliunde perceptum</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400" b="0" i="0" u="none" strike="noStrike" cap="none" normalizeH="0" baseline="0" smtClean="0">
                          <a:ln>
                            <a:noFill/>
                          </a:ln>
                          <a:solidFill>
                            <a:schemeClr val="tx1"/>
                          </a:solidFill>
                          <a:effectLst/>
                          <a:latin typeface="Arial" panose="020B0604020202020204" pitchFamily="34" charset="0"/>
                        </a:rPr>
                        <a:t>Aliunde percipiendum</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400" b="0" i="0" u="none" strike="noStrike" cap="none" normalizeH="0" baseline="0" smtClean="0">
                          <a:ln>
                            <a:noFill/>
                          </a:ln>
                          <a:solidFill>
                            <a:schemeClr val="tx1"/>
                          </a:solidFill>
                          <a:effectLst/>
                          <a:latin typeface="Arial" panose="020B0604020202020204" pitchFamily="34" charset="0"/>
                        </a:rPr>
                        <a:t>Reintegrazione</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400" b="0" i="0" u="none" strike="noStrike" cap="none" normalizeH="0" baseline="0" smtClean="0">
                          <a:ln>
                            <a:noFill/>
                          </a:ln>
                          <a:solidFill>
                            <a:schemeClr val="tx1"/>
                          </a:solidFill>
                          <a:effectLst/>
                          <a:latin typeface="Arial" panose="020B0604020202020204" pitchFamily="34" charset="0"/>
                        </a:rPr>
                        <a:t>o </a:t>
                      </a:r>
                      <a:r>
                        <a:rPr kumimoji="0" lang="it-IT" altLang="it-IT" sz="1400" b="1" i="0" u="none" strike="noStrike" cap="none" normalizeH="0" baseline="0" smtClean="0">
                          <a:ln>
                            <a:noFill/>
                          </a:ln>
                          <a:solidFill>
                            <a:schemeClr val="tx1"/>
                          </a:solidFill>
                          <a:effectLst/>
                          <a:latin typeface="Arial" panose="020B0604020202020204" pitchFamily="34" charset="0"/>
                        </a:rPr>
                        <a:t>15</a:t>
                      </a:r>
                      <a:r>
                        <a:rPr kumimoji="0" lang="it-IT" altLang="it-IT" sz="1400" b="0" i="0" u="none" strike="noStrike" cap="none" normalizeH="0" baseline="0" smtClean="0">
                          <a:ln>
                            <a:noFill/>
                          </a:ln>
                          <a:solidFill>
                            <a:schemeClr val="tx1"/>
                          </a:solidFill>
                          <a:effectLst/>
                          <a:latin typeface="Arial" panose="020B0604020202020204" pitchFamily="34" charset="0"/>
                        </a:rPr>
                        <a:t> mensilità</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47688">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400" b="1" i="0" u="none" strike="noStrike" cap="none" normalizeH="0" baseline="0" smtClean="0">
                          <a:ln>
                            <a:noFill/>
                          </a:ln>
                          <a:solidFill>
                            <a:schemeClr val="tx1"/>
                          </a:solidFill>
                          <a:effectLst/>
                          <a:latin typeface="Arial" panose="020B0604020202020204" pitchFamily="34" charset="0"/>
                        </a:rPr>
                        <a:t>14</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400" b="1" i="0" u="none" strike="noStrike" cap="none" normalizeH="0" baseline="0" smtClean="0">
                          <a:ln>
                            <a:noFill/>
                          </a:ln>
                          <a:solidFill>
                            <a:srgbClr val="FF66FF"/>
                          </a:solidFill>
                          <a:effectLst/>
                          <a:latin typeface="Arial" panose="020B0604020202020204" pitchFamily="34" charset="0"/>
                        </a:rPr>
                        <a:t>COLLETTIVO C</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400" b="0" i="0" u="none" strike="noStrike" cap="none" normalizeH="0" baseline="0" smtClean="0">
                          <a:ln>
                            <a:noFill/>
                          </a:ln>
                          <a:solidFill>
                            <a:schemeClr val="tx1"/>
                          </a:solidFill>
                          <a:effectLst/>
                          <a:latin typeface="Arial" panose="020B0604020202020204" pitchFamily="34" charset="0"/>
                        </a:rPr>
                        <a:t>Vizi di procedura ex art.4 L.223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4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4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400" b="0" i="0" u="none" strike="noStrike" cap="none" normalizeH="0" baseline="0" smtClean="0">
                          <a:ln>
                            <a:noFill/>
                          </a:ln>
                          <a:solidFill>
                            <a:schemeClr val="tx1"/>
                          </a:solidFill>
                          <a:effectLst/>
                          <a:latin typeface="Arial" panose="020B0604020202020204" pitchFamily="34" charset="0"/>
                        </a:rPr>
                        <a:t>Da </a:t>
                      </a:r>
                      <a:r>
                        <a:rPr kumimoji="0" lang="it-IT" altLang="it-IT" sz="1400" b="1" i="0" u="none" strike="noStrike" cap="none" normalizeH="0" baseline="0" smtClean="0">
                          <a:ln>
                            <a:noFill/>
                          </a:ln>
                          <a:solidFill>
                            <a:schemeClr val="tx1"/>
                          </a:solidFill>
                          <a:effectLst/>
                          <a:latin typeface="Arial" panose="020B0604020202020204" pitchFamily="34" charset="0"/>
                        </a:rPr>
                        <a:t>12 </a:t>
                      </a:r>
                      <a:r>
                        <a:rPr kumimoji="0" lang="it-IT" altLang="it-IT" sz="1400" b="0" i="0" u="none" strike="noStrike" cap="none" normalizeH="0" baseline="0" smtClean="0">
                          <a:ln>
                            <a:noFill/>
                          </a:ln>
                          <a:solidFill>
                            <a:schemeClr val="tx1"/>
                          </a:solidFill>
                          <a:effectLst/>
                          <a:latin typeface="Arial" panose="020B0604020202020204" pitchFamily="34" charset="0"/>
                        </a:rPr>
                        <a:t>a </a:t>
                      </a:r>
                      <a:r>
                        <a:rPr kumimoji="0" lang="it-IT" altLang="it-IT" sz="1400" b="1" i="0" u="none" strike="noStrike" cap="none" normalizeH="0" baseline="0" smtClean="0">
                          <a:ln>
                            <a:noFill/>
                          </a:ln>
                          <a:solidFill>
                            <a:schemeClr val="tx1"/>
                          </a:solidFill>
                          <a:effectLst/>
                          <a:latin typeface="Arial" panose="020B0604020202020204" pitchFamily="34" charset="0"/>
                        </a:rPr>
                        <a:t>24 </a:t>
                      </a:r>
                      <a:r>
                        <a:rPr kumimoji="0" lang="it-IT" altLang="it-IT" sz="1400" b="0" i="0" u="none" strike="noStrike" cap="none" normalizeH="0" baseline="0" smtClean="0">
                          <a:ln>
                            <a:noFill/>
                          </a:ln>
                          <a:solidFill>
                            <a:schemeClr val="tx1"/>
                          </a:solidFill>
                          <a:effectLst/>
                          <a:latin typeface="Arial" panose="020B0604020202020204" pitchFamily="34" charset="0"/>
                        </a:rPr>
                        <a:t>mensilità</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17538">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400" b="0" i="0" u="none" strike="noStrike" cap="none" normalizeH="0" baseline="0" smtClean="0">
                        <a:ln>
                          <a:noFill/>
                        </a:ln>
                        <a:solidFill>
                          <a:schemeClr val="tx1"/>
                        </a:solidFill>
                        <a:effectLst/>
                        <a:latin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4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4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4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4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4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92163">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400" b="0" i="0" u="none" strike="noStrike" cap="none" normalizeH="0" baseline="0" smtClean="0">
                        <a:ln>
                          <a:noFill/>
                        </a:ln>
                        <a:solidFill>
                          <a:schemeClr val="tx1"/>
                        </a:solidFill>
                        <a:effectLst/>
                        <a:latin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4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4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4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4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4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06413">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400" b="0" i="0" u="none" strike="noStrike" cap="none" normalizeH="0" baseline="0" smtClean="0">
                        <a:ln>
                          <a:noFill/>
                        </a:ln>
                        <a:solidFill>
                          <a:schemeClr val="tx1"/>
                        </a:solidFill>
                        <a:effectLst/>
                        <a:latin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4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4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4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4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4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06413">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400" b="0" i="0" u="none" strike="noStrike" cap="none" normalizeH="0" baseline="0" smtClean="0">
                        <a:ln>
                          <a:noFill/>
                        </a:ln>
                        <a:solidFill>
                          <a:schemeClr val="tx1"/>
                        </a:solidFill>
                        <a:effectLst/>
                        <a:latin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4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4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4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400" b="0" i="0" u="none" strike="noStrike" cap="none" normalizeH="0" baseline="0" smtClean="0">
                        <a:ln>
                          <a:noFill/>
                        </a:ln>
                        <a:solidFill>
                          <a:schemeClr val="tx1"/>
                        </a:solidFill>
                        <a:effectLst/>
                        <a:latin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4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107978135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AutoShape 2"/>
          <p:cNvSpPr>
            <a:spLocks noChangeArrowheads="1"/>
          </p:cNvSpPr>
          <p:nvPr/>
        </p:nvSpPr>
        <p:spPr bwMode="auto">
          <a:xfrm>
            <a:off x="6227763" y="188913"/>
            <a:ext cx="2665412" cy="2232025"/>
          </a:xfrm>
          <a:prstGeom prst="star32">
            <a:avLst>
              <a:gd name="adj" fmla="val 37500"/>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it-IT" altLang="it-IT" sz="1200" b="1">
                <a:solidFill>
                  <a:srgbClr val="FF0000"/>
                </a:solidFill>
                <a:cs typeface="Arial" panose="020B0604020202020204" pitchFamily="34" charset="0"/>
              </a:rPr>
              <a:t>Risarcimento max 12 mesi</a:t>
            </a:r>
          </a:p>
          <a:p>
            <a:pPr algn="ctr"/>
            <a:r>
              <a:rPr lang="it-IT" altLang="it-IT" sz="1200" b="1">
                <a:solidFill>
                  <a:srgbClr val="FF0000"/>
                </a:solidFill>
                <a:cs typeface="Arial" panose="020B0604020202020204" pitchFamily="34" charset="0"/>
              </a:rPr>
              <a:t>+</a:t>
            </a:r>
          </a:p>
          <a:p>
            <a:pPr algn="ctr"/>
            <a:r>
              <a:rPr lang="it-IT" altLang="it-IT" sz="1200" b="1">
                <a:solidFill>
                  <a:srgbClr val="FF0000"/>
                </a:solidFill>
                <a:cs typeface="Arial" panose="020B0604020202020204" pitchFamily="34" charset="0"/>
              </a:rPr>
              <a:t>Reintegrazione </a:t>
            </a:r>
          </a:p>
          <a:p>
            <a:pPr algn="ctr"/>
            <a:r>
              <a:rPr lang="it-IT" altLang="it-IT" sz="1200" b="1">
                <a:solidFill>
                  <a:srgbClr val="FF0000"/>
                </a:solidFill>
                <a:cs typeface="Arial" panose="020B0604020202020204" pitchFamily="34" charset="0"/>
              </a:rPr>
              <a:t>o </a:t>
            </a:r>
          </a:p>
          <a:p>
            <a:pPr algn="ctr"/>
            <a:r>
              <a:rPr lang="it-IT" altLang="it-IT" sz="1200" b="1">
                <a:solidFill>
                  <a:srgbClr val="FF0000"/>
                </a:solidFill>
                <a:cs typeface="Arial" panose="020B0604020202020204" pitchFamily="34" charset="0"/>
              </a:rPr>
              <a:t>15 mensilità</a:t>
            </a:r>
          </a:p>
        </p:txBody>
      </p:sp>
      <p:sp>
        <p:nvSpPr>
          <p:cNvPr id="110595" name="AutoShape 3"/>
          <p:cNvSpPr>
            <a:spLocks noChangeArrowheads="1"/>
          </p:cNvSpPr>
          <p:nvPr/>
        </p:nvSpPr>
        <p:spPr bwMode="auto">
          <a:xfrm>
            <a:off x="971550" y="549275"/>
            <a:ext cx="2447925" cy="2303463"/>
          </a:xfrm>
          <a:prstGeom prst="star32">
            <a:avLst>
              <a:gd name="adj" fmla="val 37500"/>
            </a:avLst>
          </a:prstGeom>
          <a:solidFill>
            <a:srgbClr val="FF66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it-IT" altLang="it-IT" sz="1200" b="1">
                <a:solidFill>
                  <a:srgbClr val="FFFF00"/>
                </a:solidFill>
                <a:cs typeface="Arial" panose="020B0604020202020204" pitchFamily="34" charset="0"/>
              </a:rPr>
              <a:t>Risarcimento integrale</a:t>
            </a:r>
          </a:p>
          <a:p>
            <a:pPr algn="ctr"/>
            <a:r>
              <a:rPr lang="it-IT" altLang="it-IT" sz="1200" b="1">
                <a:solidFill>
                  <a:srgbClr val="FFFF00"/>
                </a:solidFill>
                <a:cs typeface="Arial" panose="020B0604020202020204" pitchFamily="34" charset="0"/>
              </a:rPr>
              <a:t>+</a:t>
            </a:r>
          </a:p>
          <a:p>
            <a:pPr algn="ctr"/>
            <a:r>
              <a:rPr lang="it-IT" altLang="it-IT" sz="1200" b="1">
                <a:solidFill>
                  <a:srgbClr val="FFFF00"/>
                </a:solidFill>
                <a:cs typeface="Arial" panose="020B0604020202020204" pitchFamily="34" charset="0"/>
              </a:rPr>
              <a:t>Reintegrazione </a:t>
            </a:r>
          </a:p>
          <a:p>
            <a:pPr algn="ctr"/>
            <a:r>
              <a:rPr lang="it-IT" altLang="it-IT" sz="1200" b="1">
                <a:solidFill>
                  <a:srgbClr val="FFFF00"/>
                </a:solidFill>
                <a:cs typeface="Arial" panose="020B0604020202020204" pitchFamily="34" charset="0"/>
              </a:rPr>
              <a:t>o </a:t>
            </a:r>
          </a:p>
          <a:p>
            <a:pPr algn="ctr"/>
            <a:r>
              <a:rPr lang="it-IT" altLang="it-IT" sz="1200" b="1">
                <a:solidFill>
                  <a:srgbClr val="FFFF00"/>
                </a:solidFill>
                <a:cs typeface="Arial" panose="020B0604020202020204" pitchFamily="34" charset="0"/>
              </a:rPr>
              <a:t>15 mensilità</a:t>
            </a:r>
          </a:p>
        </p:txBody>
      </p:sp>
      <p:sp>
        <p:nvSpPr>
          <p:cNvPr id="110596" name="AutoShape 4"/>
          <p:cNvSpPr>
            <a:spLocks noChangeArrowheads="1"/>
          </p:cNvSpPr>
          <p:nvPr/>
        </p:nvSpPr>
        <p:spPr bwMode="auto">
          <a:xfrm>
            <a:off x="6011863" y="4410075"/>
            <a:ext cx="2735262" cy="2447925"/>
          </a:xfrm>
          <a:prstGeom prst="star32">
            <a:avLst>
              <a:gd name="adj" fmla="val 37500"/>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it-IT" altLang="it-IT" sz="1400" b="1">
                <a:solidFill>
                  <a:srgbClr val="FF0000"/>
                </a:solidFill>
                <a:cs typeface="Arial" panose="020B0604020202020204" pitchFamily="34" charset="0"/>
              </a:rPr>
              <a:t>Solo indennità:</a:t>
            </a:r>
          </a:p>
          <a:p>
            <a:pPr algn="ctr"/>
            <a:r>
              <a:rPr lang="it-IT" altLang="it-IT" sz="1400" b="1">
                <a:solidFill>
                  <a:srgbClr val="FF0000"/>
                </a:solidFill>
                <a:cs typeface="Arial" panose="020B0604020202020204" pitchFamily="34" charset="0"/>
              </a:rPr>
              <a:t>Da 12 a 24 mensilità</a:t>
            </a:r>
          </a:p>
          <a:p>
            <a:pPr algn="ctr"/>
            <a:endParaRPr lang="it-IT" altLang="it-IT" sz="1400" b="1">
              <a:solidFill>
                <a:srgbClr val="FF0000"/>
              </a:solidFill>
              <a:cs typeface="Arial" panose="020B0604020202020204" pitchFamily="34" charset="0"/>
            </a:endParaRPr>
          </a:p>
          <a:p>
            <a:pPr algn="ctr"/>
            <a:r>
              <a:rPr lang="it-IT" altLang="it-IT" sz="1400" b="1">
                <a:solidFill>
                  <a:srgbClr val="FF0000"/>
                </a:solidFill>
                <a:cs typeface="Arial" panose="020B0604020202020204" pitchFamily="34" charset="0"/>
              </a:rPr>
              <a:t>NO reintegrazione </a:t>
            </a:r>
          </a:p>
          <a:p>
            <a:pPr algn="ctr"/>
            <a:endParaRPr lang="it-IT" altLang="it-IT" sz="1400" b="1">
              <a:solidFill>
                <a:srgbClr val="FF0000"/>
              </a:solidFill>
              <a:cs typeface="Arial" panose="020B0604020202020204" pitchFamily="34" charset="0"/>
            </a:endParaRPr>
          </a:p>
          <a:p>
            <a:pPr algn="ctr"/>
            <a:endParaRPr lang="it-IT" altLang="it-IT" sz="1400">
              <a:cs typeface="Arial" panose="020B0604020202020204" pitchFamily="34" charset="0"/>
            </a:endParaRPr>
          </a:p>
        </p:txBody>
      </p:sp>
      <p:sp>
        <p:nvSpPr>
          <p:cNvPr id="110597" name="Rectangle 5"/>
          <p:cNvSpPr>
            <a:spLocks noChangeArrowheads="1"/>
          </p:cNvSpPr>
          <p:nvPr/>
        </p:nvSpPr>
        <p:spPr bwMode="auto">
          <a:xfrm>
            <a:off x="179388" y="2852738"/>
            <a:ext cx="2014537" cy="576262"/>
          </a:xfrm>
          <a:prstGeom prst="rect">
            <a:avLst/>
          </a:prstGeom>
          <a:solidFill>
            <a:srgbClr val="CCFF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it-IT" altLang="it-IT" sz="1200">
                <a:cs typeface="Arial" panose="020B0604020202020204" pitchFamily="34" charset="0"/>
              </a:rPr>
              <a:t>Licenziamento orale:</a:t>
            </a:r>
          </a:p>
          <a:p>
            <a:pPr algn="ctr"/>
            <a:r>
              <a:rPr lang="it-IT" altLang="it-IT" sz="1200">
                <a:cs typeface="Arial" panose="020B0604020202020204" pitchFamily="34" charset="0"/>
              </a:rPr>
              <a:t>Individuale o collettivo</a:t>
            </a:r>
          </a:p>
        </p:txBody>
      </p:sp>
      <p:sp>
        <p:nvSpPr>
          <p:cNvPr id="110598" name="Rectangle 6"/>
          <p:cNvSpPr>
            <a:spLocks noChangeArrowheads="1"/>
          </p:cNvSpPr>
          <p:nvPr/>
        </p:nvSpPr>
        <p:spPr bwMode="auto">
          <a:xfrm>
            <a:off x="3348038" y="3068638"/>
            <a:ext cx="1800225" cy="504825"/>
          </a:xfrm>
          <a:prstGeom prst="rect">
            <a:avLst/>
          </a:prstGeom>
          <a:solidFill>
            <a:srgbClr val="CCFF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it-IT" altLang="it-IT" sz="1200">
                <a:cs typeface="Arial" panose="020B0604020202020204" pitchFamily="34" charset="0"/>
              </a:rPr>
              <a:t>Licenziamento Collettivo: </a:t>
            </a:r>
          </a:p>
          <a:p>
            <a:pPr algn="ctr"/>
            <a:r>
              <a:rPr lang="it-IT" altLang="it-IT" sz="1200">
                <a:cs typeface="Arial" panose="020B0604020202020204" pitchFamily="34" charset="0"/>
              </a:rPr>
              <a:t>Violazione criteri di scelta</a:t>
            </a:r>
          </a:p>
        </p:txBody>
      </p:sp>
      <p:sp>
        <p:nvSpPr>
          <p:cNvPr id="110599" name="Rectangle 7"/>
          <p:cNvSpPr>
            <a:spLocks noChangeArrowheads="1"/>
          </p:cNvSpPr>
          <p:nvPr/>
        </p:nvSpPr>
        <p:spPr bwMode="auto">
          <a:xfrm>
            <a:off x="4787900" y="4652963"/>
            <a:ext cx="1079500" cy="433387"/>
          </a:xfrm>
          <a:prstGeom prst="rect">
            <a:avLst/>
          </a:prstGeom>
          <a:solidFill>
            <a:srgbClr val="CCFF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it-IT" altLang="it-IT" sz="1200">
                <a:cs typeface="Arial" panose="020B0604020202020204" pitchFamily="34" charset="0"/>
              </a:rPr>
              <a:t>Disciplinare:</a:t>
            </a:r>
          </a:p>
          <a:p>
            <a:pPr algn="ctr"/>
            <a:r>
              <a:rPr lang="it-IT" altLang="it-IT" sz="1200">
                <a:cs typeface="Arial" panose="020B0604020202020204" pitchFamily="34" charset="0"/>
              </a:rPr>
              <a:t>Altre cause</a:t>
            </a:r>
          </a:p>
        </p:txBody>
      </p:sp>
      <p:sp>
        <p:nvSpPr>
          <p:cNvPr id="110600" name="Rectangle 8"/>
          <p:cNvSpPr>
            <a:spLocks noChangeArrowheads="1"/>
          </p:cNvSpPr>
          <p:nvPr/>
        </p:nvSpPr>
        <p:spPr bwMode="auto">
          <a:xfrm>
            <a:off x="179388" y="260350"/>
            <a:ext cx="1441450" cy="360363"/>
          </a:xfrm>
          <a:prstGeom prst="rect">
            <a:avLst/>
          </a:prstGeom>
          <a:solidFill>
            <a:srgbClr val="CCFFFF"/>
          </a:solidFill>
          <a:ln w="31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it-IT" altLang="it-IT" sz="1200">
                <a:cs typeface="Arial" panose="020B0604020202020204" pitchFamily="34" charset="0"/>
              </a:rPr>
              <a:t>Discriminatorio</a:t>
            </a:r>
          </a:p>
        </p:txBody>
      </p:sp>
      <p:sp>
        <p:nvSpPr>
          <p:cNvPr id="110601" name="Rectangle 9"/>
          <p:cNvSpPr>
            <a:spLocks noChangeArrowheads="1"/>
          </p:cNvSpPr>
          <p:nvPr/>
        </p:nvSpPr>
        <p:spPr bwMode="auto">
          <a:xfrm>
            <a:off x="3348038" y="188913"/>
            <a:ext cx="2016125" cy="504825"/>
          </a:xfrm>
          <a:prstGeom prst="rect">
            <a:avLst/>
          </a:prstGeom>
          <a:solidFill>
            <a:srgbClr val="CCFF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it-IT" altLang="it-IT" sz="1200">
                <a:cs typeface="Arial" panose="020B0604020202020204" pitchFamily="34" charset="0"/>
              </a:rPr>
              <a:t>GMO dissimulante </a:t>
            </a:r>
          </a:p>
          <a:p>
            <a:pPr algn="ctr"/>
            <a:r>
              <a:rPr lang="it-IT" altLang="it-IT" sz="1200">
                <a:cs typeface="Arial" panose="020B0604020202020204" pitchFamily="34" charset="0"/>
              </a:rPr>
              <a:t>lic.discriminatorio</a:t>
            </a:r>
          </a:p>
        </p:txBody>
      </p:sp>
      <p:sp>
        <p:nvSpPr>
          <p:cNvPr id="110602" name="Rectangle 10"/>
          <p:cNvSpPr>
            <a:spLocks noChangeArrowheads="1"/>
          </p:cNvSpPr>
          <p:nvPr/>
        </p:nvSpPr>
        <p:spPr bwMode="auto">
          <a:xfrm>
            <a:off x="2627313" y="3933825"/>
            <a:ext cx="2160587" cy="360363"/>
          </a:xfrm>
          <a:prstGeom prst="rect">
            <a:avLst/>
          </a:prstGeom>
          <a:solidFill>
            <a:srgbClr val="CCFF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it-IT" altLang="it-IT" sz="1200">
                <a:cs typeface="Arial" panose="020B0604020202020204" pitchFamily="34" charset="0"/>
              </a:rPr>
              <a:t>GMO: altre ipotesi </a:t>
            </a:r>
          </a:p>
        </p:txBody>
      </p:sp>
      <p:sp>
        <p:nvSpPr>
          <p:cNvPr id="110603" name="Rectangle 11"/>
          <p:cNvSpPr>
            <a:spLocks noChangeArrowheads="1"/>
          </p:cNvSpPr>
          <p:nvPr/>
        </p:nvSpPr>
        <p:spPr bwMode="auto">
          <a:xfrm>
            <a:off x="3132138" y="2349500"/>
            <a:ext cx="2376487" cy="431800"/>
          </a:xfrm>
          <a:prstGeom prst="rect">
            <a:avLst/>
          </a:prstGeom>
          <a:solidFill>
            <a:srgbClr val="CCFF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it-IT" altLang="it-IT" sz="1100">
                <a:cs typeface="Arial" panose="020B0604020202020204" pitchFamily="34" charset="0"/>
              </a:rPr>
              <a:t>GMO dissimulante lic. Disciplinare:</a:t>
            </a:r>
          </a:p>
          <a:p>
            <a:pPr algn="ctr"/>
            <a:r>
              <a:rPr lang="it-IT" altLang="it-IT" sz="1100">
                <a:cs typeface="Arial" panose="020B0604020202020204" pitchFamily="34" charset="0"/>
              </a:rPr>
              <a:t>  fatto insussistente o sproporzionato</a:t>
            </a:r>
          </a:p>
        </p:txBody>
      </p:sp>
      <p:sp>
        <p:nvSpPr>
          <p:cNvPr id="110604" name="Rectangle 12"/>
          <p:cNvSpPr>
            <a:spLocks noChangeArrowheads="1"/>
          </p:cNvSpPr>
          <p:nvPr/>
        </p:nvSpPr>
        <p:spPr bwMode="auto">
          <a:xfrm>
            <a:off x="6084888" y="2924175"/>
            <a:ext cx="1800225" cy="360363"/>
          </a:xfrm>
          <a:prstGeom prst="rect">
            <a:avLst/>
          </a:prstGeom>
          <a:solidFill>
            <a:srgbClr val="CCFF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it-IT" altLang="it-IT" sz="1200">
                <a:cs typeface="Arial" panose="020B0604020202020204" pitchFamily="34" charset="0"/>
              </a:rPr>
              <a:t>Inidoneità: art. 2110 c.c.</a:t>
            </a:r>
          </a:p>
          <a:p>
            <a:pPr algn="ctr"/>
            <a:r>
              <a:rPr lang="it-IT" altLang="it-IT" sz="1200">
                <a:cs typeface="Arial" panose="020B0604020202020204" pitchFamily="34" charset="0"/>
              </a:rPr>
              <a:t>o legge 68/99</a:t>
            </a:r>
          </a:p>
        </p:txBody>
      </p:sp>
      <p:sp>
        <p:nvSpPr>
          <p:cNvPr id="110605" name="Rectangle 13"/>
          <p:cNvSpPr>
            <a:spLocks noChangeArrowheads="1"/>
          </p:cNvSpPr>
          <p:nvPr/>
        </p:nvSpPr>
        <p:spPr bwMode="auto">
          <a:xfrm>
            <a:off x="3995738" y="1341438"/>
            <a:ext cx="2016125" cy="647700"/>
          </a:xfrm>
          <a:prstGeom prst="rect">
            <a:avLst/>
          </a:prstGeom>
          <a:solidFill>
            <a:srgbClr val="CCFF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ltLang="it-IT">
              <a:cs typeface="Arial" panose="020B0604020202020204" pitchFamily="34" charset="0"/>
            </a:endParaRPr>
          </a:p>
          <a:p>
            <a:r>
              <a:rPr lang="it-IT" altLang="it-IT" sz="1200">
                <a:cs typeface="Arial" panose="020B0604020202020204" pitchFamily="34" charset="0"/>
              </a:rPr>
              <a:t>Disciplinare, ma:</a:t>
            </a:r>
          </a:p>
          <a:p>
            <a:r>
              <a:rPr lang="it-IT" altLang="it-IT" sz="1200">
                <a:cs typeface="Arial" panose="020B0604020202020204" pitchFamily="34" charset="0"/>
              </a:rPr>
              <a:t>1) Fatto non sussiste</a:t>
            </a:r>
          </a:p>
          <a:p>
            <a:r>
              <a:rPr lang="it-IT" altLang="it-IT" sz="1200">
                <a:cs typeface="Arial" panose="020B0604020202020204" pitchFamily="34" charset="0"/>
              </a:rPr>
              <a:t>2) Sproporzione</a:t>
            </a:r>
          </a:p>
          <a:p>
            <a:endParaRPr lang="it-IT" altLang="it-IT" sz="1200">
              <a:cs typeface="Arial" panose="020B0604020202020204" pitchFamily="34" charset="0"/>
            </a:endParaRPr>
          </a:p>
        </p:txBody>
      </p:sp>
      <p:sp>
        <p:nvSpPr>
          <p:cNvPr id="110606" name="AutoShape 14"/>
          <p:cNvSpPr>
            <a:spLocks noChangeArrowheads="1"/>
          </p:cNvSpPr>
          <p:nvPr/>
        </p:nvSpPr>
        <p:spPr bwMode="auto">
          <a:xfrm>
            <a:off x="395288" y="4508500"/>
            <a:ext cx="2447925" cy="1944688"/>
          </a:xfrm>
          <a:prstGeom prst="star32">
            <a:avLst>
              <a:gd name="adj" fmla="val 37500"/>
            </a:avLst>
          </a:prstGeom>
          <a:solidFill>
            <a:srgbClr val="FF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it-IT" altLang="it-IT" sz="1400" b="1">
                <a:solidFill>
                  <a:srgbClr val="FF0000"/>
                </a:solidFill>
                <a:cs typeface="Arial" panose="020B0604020202020204" pitchFamily="34" charset="0"/>
              </a:rPr>
              <a:t>Solo indennità:</a:t>
            </a:r>
          </a:p>
          <a:p>
            <a:pPr algn="ctr"/>
            <a:r>
              <a:rPr lang="it-IT" altLang="it-IT" sz="1400" b="1">
                <a:solidFill>
                  <a:srgbClr val="FF0000"/>
                </a:solidFill>
                <a:cs typeface="Arial" panose="020B0604020202020204" pitchFamily="34" charset="0"/>
              </a:rPr>
              <a:t>Da 6 a 12 mensilità</a:t>
            </a:r>
          </a:p>
          <a:p>
            <a:pPr algn="ctr"/>
            <a:endParaRPr lang="it-IT" altLang="it-IT" sz="1400" b="1">
              <a:solidFill>
                <a:srgbClr val="FF0000"/>
              </a:solidFill>
              <a:cs typeface="Arial" panose="020B0604020202020204" pitchFamily="34" charset="0"/>
            </a:endParaRPr>
          </a:p>
          <a:p>
            <a:pPr algn="ctr"/>
            <a:r>
              <a:rPr lang="it-IT" altLang="it-IT" sz="1400" b="1">
                <a:solidFill>
                  <a:srgbClr val="FF0000"/>
                </a:solidFill>
                <a:cs typeface="Arial" panose="020B0604020202020204" pitchFamily="34" charset="0"/>
              </a:rPr>
              <a:t>NO reintegrazione</a:t>
            </a:r>
            <a:r>
              <a:rPr lang="it-IT" altLang="it-IT" b="1">
                <a:solidFill>
                  <a:srgbClr val="FF0000"/>
                </a:solidFill>
                <a:cs typeface="Arial" panose="020B0604020202020204" pitchFamily="34" charset="0"/>
              </a:rPr>
              <a:t> </a:t>
            </a:r>
          </a:p>
          <a:p>
            <a:pPr algn="ctr"/>
            <a:endParaRPr lang="it-IT" altLang="it-IT">
              <a:cs typeface="Arial" panose="020B0604020202020204" pitchFamily="34" charset="0"/>
            </a:endParaRPr>
          </a:p>
        </p:txBody>
      </p:sp>
      <p:sp>
        <p:nvSpPr>
          <p:cNvPr id="110607" name="Rectangle 15"/>
          <p:cNvSpPr>
            <a:spLocks noChangeArrowheads="1"/>
          </p:cNvSpPr>
          <p:nvPr/>
        </p:nvSpPr>
        <p:spPr bwMode="auto">
          <a:xfrm>
            <a:off x="7380288" y="3500438"/>
            <a:ext cx="1584325" cy="720725"/>
          </a:xfrm>
          <a:prstGeom prst="rect">
            <a:avLst/>
          </a:prstGeom>
          <a:solidFill>
            <a:srgbClr val="CCFF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it-IT" altLang="it-IT" sz="1200">
                <a:cs typeface="Arial" panose="020B0604020202020204" pitchFamily="34" charset="0"/>
              </a:rPr>
              <a:t>GMO:</a:t>
            </a:r>
          </a:p>
          <a:p>
            <a:pPr algn="ctr"/>
            <a:r>
              <a:rPr lang="it-IT" altLang="it-IT" sz="1200">
                <a:cs typeface="Arial" panose="020B0604020202020204" pitchFamily="34" charset="0"/>
              </a:rPr>
              <a:t>Motivi palesemente </a:t>
            </a:r>
          </a:p>
          <a:p>
            <a:pPr algn="ctr"/>
            <a:r>
              <a:rPr lang="it-IT" altLang="it-IT" sz="1200">
                <a:cs typeface="Arial" panose="020B0604020202020204" pitchFamily="34" charset="0"/>
              </a:rPr>
              <a:t>inesistenti</a:t>
            </a:r>
          </a:p>
        </p:txBody>
      </p:sp>
      <p:sp>
        <p:nvSpPr>
          <p:cNvPr id="110608" name="Rectangle 16"/>
          <p:cNvSpPr>
            <a:spLocks noChangeArrowheads="1"/>
          </p:cNvSpPr>
          <p:nvPr/>
        </p:nvSpPr>
        <p:spPr bwMode="auto">
          <a:xfrm>
            <a:off x="5219700" y="3573463"/>
            <a:ext cx="1944688" cy="431800"/>
          </a:xfrm>
          <a:prstGeom prst="rect">
            <a:avLst/>
          </a:prstGeom>
          <a:solidFill>
            <a:srgbClr val="CCFF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it-IT" altLang="it-IT" sz="1200">
                <a:cs typeface="Arial" panose="020B0604020202020204" pitchFamily="34" charset="0"/>
              </a:rPr>
              <a:t>Licenziamento collettivo</a:t>
            </a:r>
          </a:p>
          <a:p>
            <a:pPr algn="ctr"/>
            <a:r>
              <a:rPr lang="it-IT" altLang="it-IT" sz="1200">
                <a:cs typeface="Arial" panose="020B0604020202020204" pitchFamily="34" charset="0"/>
              </a:rPr>
              <a:t>Vizi di procedura art.4/223</a:t>
            </a:r>
          </a:p>
        </p:txBody>
      </p:sp>
      <p:sp>
        <p:nvSpPr>
          <p:cNvPr id="110609" name="Rectangle 17"/>
          <p:cNvSpPr>
            <a:spLocks noChangeArrowheads="1"/>
          </p:cNvSpPr>
          <p:nvPr/>
        </p:nvSpPr>
        <p:spPr bwMode="auto">
          <a:xfrm>
            <a:off x="395288" y="3644900"/>
            <a:ext cx="1439862" cy="647700"/>
          </a:xfrm>
          <a:prstGeom prst="rect">
            <a:avLst/>
          </a:prstGeom>
          <a:solidFill>
            <a:srgbClr val="CCFF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it-IT" altLang="it-IT" sz="1200">
                <a:cs typeface="Arial" panose="020B0604020202020204" pitchFamily="34" charset="0"/>
              </a:rPr>
              <a:t>Disciplinare</a:t>
            </a:r>
          </a:p>
          <a:p>
            <a:pPr algn="ctr"/>
            <a:r>
              <a:rPr lang="it-IT" altLang="it-IT" sz="1200">
                <a:cs typeface="Arial" panose="020B0604020202020204" pitchFamily="34" charset="0"/>
              </a:rPr>
              <a:t>Vizi procedura</a:t>
            </a:r>
          </a:p>
          <a:p>
            <a:pPr algn="ctr"/>
            <a:r>
              <a:rPr lang="it-IT" altLang="it-IT" sz="1200">
                <a:cs typeface="Arial" panose="020B0604020202020204" pitchFamily="34" charset="0"/>
              </a:rPr>
              <a:t>Art.7/300;  art.2/604</a:t>
            </a:r>
          </a:p>
        </p:txBody>
      </p:sp>
      <p:sp>
        <p:nvSpPr>
          <p:cNvPr id="110610" name="Rectangle 18"/>
          <p:cNvSpPr>
            <a:spLocks noChangeArrowheads="1"/>
          </p:cNvSpPr>
          <p:nvPr/>
        </p:nvSpPr>
        <p:spPr bwMode="auto">
          <a:xfrm>
            <a:off x="3203575" y="6237288"/>
            <a:ext cx="1871663" cy="458787"/>
          </a:xfrm>
          <a:prstGeom prst="rect">
            <a:avLst/>
          </a:prstGeom>
          <a:solidFill>
            <a:srgbClr val="CCFF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it-IT" altLang="it-IT" sz="1200">
                <a:cs typeface="Arial" panose="020B0604020202020204" pitchFamily="34" charset="0"/>
              </a:rPr>
              <a:t>GMO: vizi di procedura</a:t>
            </a:r>
          </a:p>
          <a:p>
            <a:pPr algn="ctr"/>
            <a:r>
              <a:rPr lang="it-IT" altLang="it-IT" sz="1200">
                <a:cs typeface="Arial" panose="020B0604020202020204" pitchFamily="34" charset="0"/>
              </a:rPr>
              <a:t>Art.2/604; Art.7/604</a:t>
            </a:r>
          </a:p>
        </p:txBody>
      </p:sp>
      <p:sp>
        <p:nvSpPr>
          <p:cNvPr id="110611" name="Rectangle 19"/>
          <p:cNvSpPr>
            <a:spLocks noChangeArrowheads="1"/>
          </p:cNvSpPr>
          <p:nvPr/>
        </p:nvSpPr>
        <p:spPr bwMode="auto">
          <a:xfrm>
            <a:off x="3419475" y="5589588"/>
            <a:ext cx="2376488" cy="360362"/>
          </a:xfrm>
          <a:prstGeom prst="rect">
            <a:avLst/>
          </a:prstGeom>
          <a:solidFill>
            <a:srgbClr val="CCFF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it-IT" altLang="it-IT" sz="1200">
                <a:cs typeface="Arial" panose="020B0604020202020204" pitchFamily="34" charset="0"/>
              </a:rPr>
              <a:t>GMO dissimulante lic. disciplinare </a:t>
            </a:r>
          </a:p>
          <a:p>
            <a:pPr algn="ctr"/>
            <a:r>
              <a:rPr lang="it-IT" altLang="it-IT" sz="1200">
                <a:cs typeface="Arial" panose="020B0604020202020204" pitchFamily="34" charset="0"/>
              </a:rPr>
              <a:t>(altre ipotesi) </a:t>
            </a:r>
          </a:p>
        </p:txBody>
      </p:sp>
      <p:sp>
        <p:nvSpPr>
          <p:cNvPr id="110612" name="Line 20"/>
          <p:cNvSpPr>
            <a:spLocks noChangeShapeType="1"/>
          </p:cNvSpPr>
          <p:nvPr/>
        </p:nvSpPr>
        <p:spPr bwMode="auto">
          <a:xfrm flipV="1">
            <a:off x="684213" y="2420938"/>
            <a:ext cx="431800" cy="360362"/>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110613" name="Line 21"/>
          <p:cNvSpPr>
            <a:spLocks noChangeShapeType="1"/>
          </p:cNvSpPr>
          <p:nvPr/>
        </p:nvSpPr>
        <p:spPr bwMode="auto">
          <a:xfrm>
            <a:off x="684213" y="692150"/>
            <a:ext cx="431800" cy="288925"/>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110614" name="Line 22"/>
          <p:cNvSpPr>
            <a:spLocks noChangeShapeType="1"/>
          </p:cNvSpPr>
          <p:nvPr/>
        </p:nvSpPr>
        <p:spPr bwMode="auto">
          <a:xfrm flipH="1">
            <a:off x="2771775" y="404813"/>
            <a:ext cx="504825" cy="215900"/>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110615" name="Line 23"/>
          <p:cNvSpPr>
            <a:spLocks noChangeShapeType="1"/>
          </p:cNvSpPr>
          <p:nvPr/>
        </p:nvSpPr>
        <p:spPr bwMode="auto">
          <a:xfrm flipV="1">
            <a:off x="5364163" y="981075"/>
            <a:ext cx="863600" cy="287338"/>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110616" name="Line 24"/>
          <p:cNvSpPr>
            <a:spLocks noChangeShapeType="1"/>
          </p:cNvSpPr>
          <p:nvPr/>
        </p:nvSpPr>
        <p:spPr bwMode="auto">
          <a:xfrm>
            <a:off x="5364163" y="6164263"/>
            <a:ext cx="720725" cy="1587"/>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110617" name="Line 25"/>
          <p:cNvSpPr>
            <a:spLocks noChangeShapeType="1"/>
          </p:cNvSpPr>
          <p:nvPr/>
        </p:nvSpPr>
        <p:spPr bwMode="auto">
          <a:xfrm>
            <a:off x="4932363" y="4149725"/>
            <a:ext cx="1512887" cy="576263"/>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110618" name="Line 26"/>
          <p:cNvSpPr>
            <a:spLocks noChangeShapeType="1"/>
          </p:cNvSpPr>
          <p:nvPr/>
        </p:nvSpPr>
        <p:spPr bwMode="auto">
          <a:xfrm>
            <a:off x="755650" y="4365625"/>
            <a:ext cx="287338" cy="287338"/>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110619" name="Line 27"/>
          <p:cNvSpPr>
            <a:spLocks noChangeShapeType="1"/>
          </p:cNvSpPr>
          <p:nvPr/>
        </p:nvSpPr>
        <p:spPr bwMode="auto">
          <a:xfrm flipV="1">
            <a:off x="5219700" y="2205038"/>
            <a:ext cx="1439863" cy="1008062"/>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110620" name="Line 28"/>
          <p:cNvSpPr>
            <a:spLocks noChangeShapeType="1"/>
          </p:cNvSpPr>
          <p:nvPr/>
        </p:nvSpPr>
        <p:spPr bwMode="auto">
          <a:xfrm flipV="1">
            <a:off x="6659563" y="2420938"/>
            <a:ext cx="360362" cy="431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110621" name="Line 29"/>
          <p:cNvSpPr>
            <a:spLocks noChangeShapeType="1"/>
          </p:cNvSpPr>
          <p:nvPr/>
        </p:nvSpPr>
        <p:spPr bwMode="auto">
          <a:xfrm>
            <a:off x="6588125" y="4076700"/>
            <a:ext cx="215900" cy="431800"/>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110622" name="Line 30"/>
          <p:cNvSpPr>
            <a:spLocks noChangeShapeType="1"/>
          </p:cNvSpPr>
          <p:nvPr/>
        </p:nvSpPr>
        <p:spPr bwMode="auto">
          <a:xfrm flipH="1" flipV="1">
            <a:off x="8172450" y="2349500"/>
            <a:ext cx="215900" cy="1079500"/>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110623" name="Line 31"/>
          <p:cNvSpPr>
            <a:spLocks noChangeShapeType="1"/>
          </p:cNvSpPr>
          <p:nvPr/>
        </p:nvSpPr>
        <p:spPr bwMode="auto">
          <a:xfrm>
            <a:off x="5292725" y="5372100"/>
            <a:ext cx="647700" cy="1588"/>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110624" name="Line 32"/>
          <p:cNvSpPr>
            <a:spLocks noChangeShapeType="1"/>
          </p:cNvSpPr>
          <p:nvPr/>
        </p:nvSpPr>
        <p:spPr bwMode="auto">
          <a:xfrm>
            <a:off x="5292725" y="5157788"/>
            <a:ext cx="0" cy="21590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110625" name="Line 33"/>
          <p:cNvSpPr>
            <a:spLocks noChangeShapeType="1"/>
          </p:cNvSpPr>
          <p:nvPr/>
        </p:nvSpPr>
        <p:spPr bwMode="auto">
          <a:xfrm>
            <a:off x="5364163" y="5949950"/>
            <a:ext cx="0" cy="21590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110626" name="Line 34"/>
          <p:cNvSpPr>
            <a:spLocks noChangeShapeType="1"/>
          </p:cNvSpPr>
          <p:nvPr/>
        </p:nvSpPr>
        <p:spPr bwMode="auto">
          <a:xfrm flipV="1">
            <a:off x="5508625" y="1989138"/>
            <a:ext cx="935038" cy="576262"/>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110627" name="Line 35"/>
          <p:cNvSpPr>
            <a:spLocks noChangeShapeType="1"/>
          </p:cNvSpPr>
          <p:nvPr/>
        </p:nvSpPr>
        <p:spPr bwMode="auto">
          <a:xfrm flipH="1" flipV="1">
            <a:off x="2555875" y="6165850"/>
            <a:ext cx="576263" cy="215900"/>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110631" name="AutoShape 39" descr="2Q=="/>
          <p:cNvSpPr>
            <a:spLocks noChangeAspect="1" noChangeArrowheads="1"/>
          </p:cNvSpPr>
          <p:nvPr/>
        </p:nvSpPr>
        <p:spPr bwMode="auto">
          <a:xfrm>
            <a:off x="3919538" y="2757488"/>
            <a:ext cx="1304925" cy="1343025"/>
          </a:xfrm>
          <a:prstGeom prst="rect">
            <a:avLst/>
          </a:prstGeom>
          <a:noFill/>
          <a:extLst>
            <a:ext uri="{909E8E84-426E-40DD-AFC4-6F175D3DCCD1}">
              <a14:hiddenFill xmlns:a14="http://schemas.microsoft.com/office/drawing/2010/main">
                <a:solidFill>
                  <a:srgbClr val="FFFFFF"/>
                </a:solidFill>
              </a14:hiddenFill>
            </a:ext>
          </a:extLst>
        </p:spPr>
        <p:txBody>
          <a:bodyPr/>
          <a:lstStyle/>
          <a:p>
            <a:endParaRPr lang="it-IT"/>
          </a:p>
        </p:txBody>
      </p:sp>
    </p:spTree>
    <p:extLst>
      <p:ext uri="{BB962C8B-B14F-4D97-AF65-F5344CB8AC3E}">
        <p14:creationId xmlns:p14="http://schemas.microsoft.com/office/powerpoint/2010/main" val="48171347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2"/>
          <p:cNvSpPr>
            <a:spLocks noGrp="1" noChangeArrowheads="1"/>
          </p:cNvSpPr>
          <p:nvPr>
            <p:ph type="title"/>
          </p:nvPr>
        </p:nvSpPr>
        <p:spPr/>
        <p:txBody>
          <a:bodyPr>
            <a:normAutofit fontScale="90000"/>
          </a:bodyPr>
          <a:lstStyle/>
          <a:p>
            <a:r>
              <a:rPr lang="it-IT" altLang="it-IT" sz="2400" b="1" dirty="0">
                <a:solidFill>
                  <a:srgbClr val="FF0066"/>
                </a:solidFill>
              </a:rPr>
              <a:t>RITO SPECIALE PER LE CONTROVERSIE IN TEMA DI </a:t>
            </a:r>
            <a:r>
              <a:rPr lang="it-IT" altLang="it-IT" sz="2400" b="1" dirty="0" smtClean="0">
                <a:solidFill>
                  <a:srgbClr val="FF0066"/>
                </a:solidFill>
              </a:rPr>
              <a:t>LICENZIAMENTI</a:t>
            </a:r>
            <a:br>
              <a:rPr lang="it-IT" altLang="it-IT" sz="2400" b="1" dirty="0" smtClean="0">
                <a:solidFill>
                  <a:srgbClr val="FF0066"/>
                </a:solidFill>
              </a:rPr>
            </a:br>
            <a:r>
              <a:rPr lang="it-IT" altLang="it-IT" sz="2400" b="1" dirty="0" smtClean="0">
                <a:solidFill>
                  <a:srgbClr val="FF0066"/>
                </a:solidFill>
              </a:rPr>
              <a:t>«</a:t>
            </a:r>
            <a:r>
              <a:rPr lang="it-IT" altLang="it-IT" sz="4000" b="1" dirty="0" smtClean="0">
                <a:solidFill>
                  <a:srgbClr val="FF0066"/>
                </a:solidFill>
              </a:rPr>
              <a:t>RITO FORNERO»</a:t>
            </a:r>
            <a:endParaRPr lang="it-IT" altLang="it-IT" sz="4000" b="1" dirty="0">
              <a:solidFill>
                <a:srgbClr val="FF0066"/>
              </a:solidFill>
            </a:endParaRPr>
          </a:p>
        </p:txBody>
      </p:sp>
      <p:sp>
        <p:nvSpPr>
          <p:cNvPr id="111619" name="Rectangle 3"/>
          <p:cNvSpPr>
            <a:spLocks noGrp="1" noChangeArrowheads="1"/>
          </p:cNvSpPr>
          <p:nvPr>
            <p:ph type="body" idx="1"/>
          </p:nvPr>
        </p:nvSpPr>
        <p:spPr/>
        <p:txBody>
          <a:bodyPr/>
          <a:lstStyle/>
          <a:p>
            <a:endParaRPr lang="it-IT" altLang="it-IT" b="1"/>
          </a:p>
          <a:p>
            <a:pPr>
              <a:buFontTx/>
              <a:buNone/>
            </a:pPr>
            <a:r>
              <a:rPr lang="it-IT" altLang="it-IT"/>
              <a:t>	</a:t>
            </a:r>
            <a:r>
              <a:rPr lang="it-IT" altLang="it-IT" sz="2400"/>
              <a:t>Si applica alle controversie aventi ad oggetto  l’impugnativa dei licenziamenti nelle ipotesi regolate dall’articolo 18 della legge 20 maggio 1970, n. 300 e successive modificazioni, anche quando devono essere risolte questioni relative alla qualificazione del rapporto di lavoro </a:t>
            </a:r>
          </a:p>
        </p:txBody>
      </p:sp>
      <p:sp>
        <p:nvSpPr>
          <p:cNvPr id="111620" name="AutoShape 4"/>
          <p:cNvSpPr>
            <a:spLocks noChangeArrowheads="1"/>
          </p:cNvSpPr>
          <p:nvPr/>
        </p:nvSpPr>
        <p:spPr bwMode="auto">
          <a:xfrm>
            <a:off x="3779838" y="4508500"/>
            <a:ext cx="5113337" cy="2349500"/>
          </a:xfrm>
          <a:prstGeom prst="star32">
            <a:avLst>
              <a:gd name="adj" fmla="val 37500"/>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w="9525">
            <a:solidFill>
              <a:schemeClr val="tx1"/>
            </a:solidFill>
            <a:miter lim="800000"/>
            <a:headEnd/>
            <a:tailEnd/>
          </a:ln>
          <a:effectLst/>
          <a:extLst/>
        </p:spPr>
        <p:txBody>
          <a:bodyPr wrap="none" anchor="ctr"/>
          <a:lstStyle/>
          <a:p>
            <a:pPr algn="ctr"/>
            <a:r>
              <a:rPr lang="it-IT" altLang="it-IT"/>
              <a:t>SOLO PER I LICENZIAMENTI </a:t>
            </a:r>
          </a:p>
          <a:p>
            <a:pPr algn="ctr"/>
            <a:r>
              <a:rPr lang="it-IT" altLang="it-IT"/>
              <a:t>ASSISTITI </a:t>
            </a:r>
          </a:p>
          <a:p>
            <a:pPr algn="ctr"/>
            <a:r>
              <a:rPr lang="it-IT" altLang="it-IT"/>
              <a:t>DALLA TUTELA REALE</a:t>
            </a:r>
          </a:p>
          <a:p>
            <a:pPr algn="ctr"/>
            <a:r>
              <a:rPr lang="it-IT" altLang="it-IT"/>
              <a:t>EX ART.18/300</a:t>
            </a:r>
          </a:p>
        </p:txBody>
      </p:sp>
    </p:spTree>
    <p:extLst>
      <p:ext uri="{BB962C8B-B14F-4D97-AF65-F5344CB8AC3E}">
        <p14:creationId xmlns:p14="http://schemas.microsoft.com/office/powerpoint/2010/main" val="311597689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2"/>
          <p:cNvSpPr>
            <a:spLocks noGrp="1" noChangeArrowheads="1"/>
          </p:cNvSpPr>
          <p:nvPr>
            <p:ph type="title"/>
          </p:nvPr>
        </p:nvSpPr>
        <p:spPr>
          <a:xfrm>
            <a:off x="457200" y="274638"/>
            <a:ext cx="8229600" cy="706437"/>
          </a:xfrm>
        </p:spPr>
        <p:txBody>
          <a:bodyPr>
            <a:normAutofit fontScale="90000"/>
          </a:bodyPr>
          <a:lstStyle/>
          <a:p>
            <a:r>
              <a:rPr lang="it-IT" altLang="it-IT" sz="2400" b="1">
                <a:solidFill>
                  <a:srgbClr val="FF0066"/>
                </a:solidFill>
              </a:rPr>
              <a:t>PROPOSIZIONE (Art. 17)</a:t>
            </a:r>
            <a:br>
              <a:rPr lang="it-IT" altLang="it-IT" sz="2400" b="1">
                <a:solidFill>
                  <a:srgbClr val="FF0066"/>
                </a:solidFill>
              </a:rPr>
            </a:br>
            <a:endParaRPr lang="it-IT" altLang="it-IT" sz="2400" b="1">
              <a:solidFill>
                <a:srgbClr val="FF0066"/>
              </a:solidFill>
            </a:endParaRPr>
          </a:p>
        </p:txBody>
      </p:sp>
      <p:sp>
        <p:nvSpPr>
          <p:cNvPr id="112643" name="Rectangle 3"/>
          <p:cNvSpPr>
            <a:spLocks noGrp="1" noChangeArrowheads="1"/>
          </p:cNvSpPr>
          <p:nvPr>
            <p:ph type="body" idx="1"/>
          </p:nvPr>
        </p:nvSpPr>
        <p:spPr>
          <a:xfrm>
            <a:off x="457200" y="908050"/>
            <a:ext cx="8229600" cy="5616575"/>
          </a:xfrm>
        </p:spPr>
        <p:txBody>
          <a:bodyPr/>
          <a:lstStyle/>
          <a:p>
            <a:pPr algn="ctr">
              <a:lnSpc>
                <a:spcPct val="90000"/>
              </a:lnSpc>
              <a:buFontTx/>
              <a:buNone/>
            </a:pPr>
            <a:r>
              <a:rPr lang="it-IT" altLang="it-IT" sz="2400" b="1"/>
              <a:t>Tutela urgente</a:t>
            </a:r>
          </a:p>
          <a:p>
            <a:pPr>
              <a:lnSpc>
                <a:spcPct val="90000"/>
              </a:lnSpc>
            </a:pPr>
            <a:r>
              <a:rPr lang="it-IT" altLang="it-IT" sz="2400"/>
              <a:t>La domanda si propone con ricorso al Tribunale in funzione di giudice del lavoro.</a:t>
            </a:r>
          </a:p>
          <a:p>
            <a:pPr>
              <a:lnSpc>
                <a:spcPct val="90000"/>
              </a:lnSpc>
              <a:buFontTx/>
              <a:buNone/>
            </a:pPr>
            <a:r>
              <a:rPr lang="it-IT" altLang="it-IT" sz="2400"/>
              <a:t> </a:t>
            </a:r>
          </a:p>
          <a:p>
            <a:pPr>
              <a:lnSpc>
                <a:spcPct val="90000"/>
              </a:lnSpc>
            </a:pPr>
            <a:r>
              <a:rPr lang="it-IT" altLang="it-IT" sz="2400"/>
              <a:t>Il ricorso deve avere i requisiti di cui all’articolo 125 c.p.c.  con il ricorso non possono essere proposte domande diverse da quelle aventi ad oggetto l’impugnativa dei licenziamenti nelle ipotesi regolate dall’art. 18 L. n. 300/70 e successive modificazioni, anche quando devono essere risolte questioni relative alla qualificazione del rapporto di lavoro, salvo che siano fondate sugli identici fatti costitutivi.</a:t>
            </a:r>
          </a:p>
          <a:p>
            <a:pPr>
              <a:lnSpc>
                <a:spcPct val="90000"/>
              </a:lnSpc>
            </a:pPr>
            <a:endParaRPr lang="it-IT" altLang="it-IT" sz="2400"/>
          </a:p>
          <a:p>
            <a:pPr>
              <a:lnSpc>
                <a:spcPct val="90000"/>
              </a:lnSpc>
            </a:pPr>
            <a:r>
              <a:rPr lang="it-IT" altLang="it-IT" sz="2400"/>
              <a:t>A seguito della presentazione del ricorso il giudice fissa con decreto l’udienza di comparizione delle parti.</a:t>
            </a:r>
          </a:p>
        </p:txBody>
      </p:sp>
    </p:spTree>
    <p:extLst>
      <p:ext uri="{BB962C8B-B14F-4D97-AF65-F5344CB8AC3E}">
        <p14:creationId xmlns:p14="http://schemas.microsoft.com/office/powerpoint/2010/main" val="408397448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2"/>
          <p:cNvSpPr>
            <a:spLocks noGrp="1" noChangeArrowheads="1"/>
          </p:cNvSpPr>
          <p:nvPr>
            <p:ph type="title"/>
          </p:nvPr>
        </p:nvSpPr>
        <p:spPr>
          <a:xfrm>
            <a:off x="457200" y="274638"/>
            <a:ext cx="8229600" cy="706437"/>
          </a:xfrm>
        </p:spPr>
        <p:txBody>
          <a:bodyPr>
            <a:normAutofit fontScale="90000"/>
          </a:bodyPr>
          <a:lstStyle/>
          <a:p>
            <a:r>
              <a:rPr lang="it-IT" altLang="it-IT" sz="2400" b="1">
                <a:solidFill>
                  <a:srgbClr val="FF0066"/>
                </a:solidFill>
              </a:rPr>
              <a:t>TERMINI FISSAZIONE UDIENZA </a:t>
            </a:r>
            <a:br>
              <a:rPr lang="it-IT" altLang="it-IT" sz="2400" b="1">
                <a:solidFill>
                  <a:srgbClr val="FF0066"/>
                </a:solidFill>
              </a:rPr>
            </a:br>
            <a:r>
              <a:rPr lang="it-IT" altLang="it-IT" sz="2400" b="1">
                <a:solidFill>
                  <a:srgbClr val="FF0066"/>
                </a:solidFill>
              </a:rPr>
              <a:t>E COSTITUZIONE (Art. 17)</a:t>
            </a:r>
          </a:p>
        </p:txBody>
      </p:sp>
      <p:sp>
        <p:nvSpPr>
          <p:cNvPr id="113667" name="Rectangle 3"/>
          <p:cNvSpPr>
            <a:spLocks noGrp="1" noChangeArrowheads="1"/>
          </p:cNvSpPr>
          <p:nvPr>
            <p:ph type="body" idx="1"/>
          </p:nvPr>
        </p:nvSpPr>
        <p:spPr/>
        <p:txBody>
          <a:bodyPr/>
          <a:lstStyle/>
          <a:p>
            <a:pPr>
              <a:lnSpc>
                <a:spcPct val="80000"/>
              </a:lnSpc>
            </a:pPr>
            <a:r>
              <a:rPr lang="it-IT" altLang="it-IT" sz="2800"/>
              <a:t>L’udienza deve essere fissata </a:t>
            </a:r>
            <a:r>
              <a:rPr lang="it-IT" altLang="it-IT" sz="2800" b="1"/>
              <a:t>non oltre 40  giorni dal deposito del ricorso</a:t>
            </a:r>
            <a:r>
              <a:rPr lang="it-IT" altLang="it-IT" sz="2800"/>
              <a:t>.</a:t>
            </a:r>
          </a:p>
          <a:p>
            <a:pPr>
              <a:lnSpc>
                <a:spcPct val="80000"/>
              </a:lnSpc>
            </a:pPr>
            <a:r>
              <a:rPr lang="it-IT" altLang="it-IT" sz="2800"/>
              <a:t>Il giudice assegna un termine per la notifica del ricorso e del decreto non inferiore a 25 giorni prima dell’udienza, nonché un termine, non inferiore a cinque giorni prima della stessa udienza, per la costituzione del resistente;</a:t>
            </a:r>
          </a:p>
          <a:p>
            <a:pPr>
              <a:lnSpc>
                <a:spcPct val="80000"/>
              </a:lnSpc>
            </a:pPr>
            <a:r>
              <a:rPr lang="it-IT" altLang="it-IT" sz="2800"/>
              <a:t>la notificazione è a cura del ricorrente, anche a mezzo di posta elettronica certificata;</a:t>
            </a:r>
          </a:p>
          <a:p>
            <a:pPr>
              <a:lnSpc>
                <a:spcPct val="80000"/>
              </a:lnSpc>
            </a:pPr>
            <a:r>
              <a:rPr lang="it-IT" altLang="it-IT" sz="2800"/>
              <a:t>qualora dalle parti siano prodotti documenti, essi debbono essere depositati presso la cancelleria in duplice copia;</a:t>
            </a:r>
          </a:p>
        </p:txBody>
      </p:sp>
    </p:spTree>
    <p:extLst>
      <p:ext uri="{BB962C8B-B14F-4D97-AF65-F5344CB8AC3E}">
        <p14:creationId xmlns:p14="http://schemas.microsoft.com/office/powerpoint/2010/main" val="33542254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solidFill>
                  <a:srgbClr val="FF0000"/>
                </a:solidFill>
              </a:rPr>
              <a:t>Licenziamenti</a:t>
            </a:r>
            <a:endParaRPr lang="it-IT" dirty="0">
              <a:solidFill>
                <a:srgbClr val="FF0000"/>
              </a:solidFill>
            </a:endParaRPr>
          </a:p>
        </p:txBody>
      </p:sp>
      <p:sp>
        <p:nvSpPr>
          <p:cNvPr id="3" name="Segnaposto contenuto 2"/>
          <p:cNvSpPr>
            <a:spLocks noGrp="1"/>
          </p:cNvSpPr>
          <p:nvPr>
            <p:ph idx="1"/>
          </p:nvPr>
        </p:nvSpPr>
        <p:spPr/>
        <p:txBody>
          <a:bodyPr/>
          <a:lstStyle/>
          <a:p>
            <a:pPr marL="0" indent="0">
              <a:buNone/>
            </a:pPr>
            <a:r>
              <a:rPr lang="it-IT" dirty="0" smtClean="0"/>
              <a:t>Storia degli ultimi anni.</a:t>
            </a:r>
          </a:p>
          <a:p>
            <a:pPr marL="0" indent="0">
              <a:buNone/>
            </a:pPr>
            <a:r>
              <a:rPr lang="it-IT" dirty="0" smtClean="0"/>
              <a:t>Fonti normative più recenti che hanno inciso sulla disciplina dei licenziamenti:</a:t>
            </a:r>
          </a:p>
          <a:p>
            <a:pPr lvl="1"/>
            <a:r>
              <a:rPr lang="it-IT" dirty="0" smtClean="0"/>
              <a:t> Legge 183/2010 (Collegato Lavoro)</a:t>
            </a:r>
          </a:p>
          <a:p>
            <a:pPr lvl="1"/>
            <a:r>
              <a:rPr lang="it-IT" dirty="0" smtClean="0"/>
              <a:t> Legge 92/2012 (Riforma Fornero)</a:t>
            </a:r>
          </a:p>
          <a:p>
            <a:pPr lvl="1"/>
            <a:r>
              <a:rPr lang="it-IT" dirty="0" smtClean="0"/>
              <a:t> </a:t>
            </a:r>
            <a:r>
              <a:rPr lang="it-IT" dirty="0" err="1" smtClean="0"/>
              <a:t>D.Lgs</a:t>
            </a:r>
            <a:r>
              <a:rPr lang="it-IT" dirty="0" smtClean="0"/>
              <a:t> 23/2015 (Contratto a tutele crescenti – Jobs </a:t>
            </a:r>
            <a:r>
              <a:rPr lang="it-IT" dirty="0" err="1" smtClean="0"/>
              <a:t>Act</a:t>
            </a:r>
            <a:r>
              <a:rPr lang="it-IT" dirty="0" smtClean="0"/>
              <a:t>)</a:t>
            </a:r>
            <a:endParaRPr lang="it-IT" dirty="0"/>
          </a:p>
        </p:txBody>
      </p:sp>
    </p:spTree>
    <p:extLst>
      <p:ext uri="{BB962C8B-B14F-4D97-AF65-F5344CB8AC3E}">
        <p14:creationId xmlns:p14="http://schemas.microsoft.com/office/powerpoint/2010/main" val="29230959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2"/>
          <p:cNvSpPr>
            <a:spLocks noGrp="1" noChangeArrowheads="1"/>
          </p:cNvSpPr>
          <p:nvPr>
            <p:ph type="title"/>
          </p:nvPr>
        </p:nvSpPr>
        <p:spPr/>
        <p:txBody>
          <a:bodyPr/>
          <a:lstStyle/>
          <a:p>
            <a:r>
              <a:rPr lang="it-IT" altLang="it-IT" sz="4000" b="1"/>
              <a:t>DECISIONE DEL GIUDIZIO (art. 17)</a:t>
            </a:r>
          </a:p>
        </p:txBody>
      </p:sp>
      <p:sp>
        <p:nvSpPr>
          <p:cNvPr id="114691" name="Rectangle 3"/>
          <p:cNvSpPr>
            <a:spLocks noGrp="1" noChangeArrowheads="1"/>
          </p:cNvSpPr>
          <p:nvPr>
            <p:ph type="body" idx="1"/>
          </p:nvPr>
        </p:nvSpPr>
        <p:spPr/>
        <p:txBody>
          <a:bodyPr/>
          <a:lstStyle/>
          <a:p>
            <a:pPr>
              <a:lnSpc>
                <a:spcPct val="90000"/>
              </a:lnSpc>
            </a:pPr>
            <a:r>
              <a:rPr lang="it-IT" altLang="it-IT" sz="2400"/>
              <a:t>Il giudice, sentite le parti e omessa ogni formalità non essenziale al contraddittorio, procede nel</a:t>
            </a:r>
          </a:p>
          <a:p>
            <a:pPr>
              <a:lnSpc>
                <a:spcPct val="90000"/>
              </a:lnSpc>
            </a:pPr>
            <a:r>
              <a:rPr lang="it-IT" altLang="it-IT" sz="2400"/>
              <a:t>modo che ritiene più opportuno agli atti di istruzione indispensabili richiesti dalle parti o disposti</a:t>
            </a:r>
          </a:p>
          <a:p>
            <a:pPr>
              <a:lnSpc>
                <a:spcPct val="90000"/>
              </a:lnSpc>
            </a:pPr>
            <a:r>
              <a:rPr lang="it-IT" altLang="it-IT" sz="2400"/>
              <a:t>d’ufficio ai sensi dell’art. 421 c.p.c. e provvede, con </a:t>
            </a:r>
            <a:r>
              <a:rPr lang="it-IT" altLang="it-IT" sz="2400" b="1"/>
              <a:t>ordinanza immediatamente esecutiva</a:t>
            </a:r>
            <a:r>
              <a:rPr lang="it-IT" altLang="it-IT" sz="2400"/>
              <a:t>,</a:t>
            </a:r>
          </a:p>
          <a:p>
            <a:pPr>
              <a:lnSpc>
                <a:spcPct val="90000"/>
              </a:lnSpc>
            </a:pPr>
            <a:r>
              <a:rPr lang="it-IT" altLang="it-IT" sz="2400"/>
              <a:t>all’accoglimento o al rigetto della domanda.</a:t>
            </a:r>
          </a:p>
          <a:p>
            <a:pPr>
              <a:lnSpc>
                <a:spcPct val="90000"/>
              </a:lnSpc>
            </a:pPr>
            <a:r>
              <a:rPr lang="it-IT" altLang="it-IT" sz="2400"/>
              <a:t>L’efficacia esecutiva dell’ordinanza emessa dal Giudice non può essere sospesa o revocata fino</a:t>
            </a:r>
          </a:p>
          <a:p>
            <a:pPr>
              <a:lnSpc>
                <a:spcPct val="90000"/>
              </a:lnSpc>
            </a:pPr>
            <a:r>
              <a:rPr lang="it-IT" altLang="it-IT" sz="2400"/>
              <a:t>alla pronuncia della sentenza con cui il giudice definisce il giudizio di opposizione.</a:t>
            </a:r>
          </a:p>
        </p:txBody>
      </p:sp>
    </p:spTree>
    <p:extLst>
      <p:ext uri="{BB962C8B-B14F-4D97-AF65-F5344CB8AC3E}">
        <p14:creationId xmlns:p14="http://schemas.microsoft.com/office/powerpoint/2010/main" val="8097776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2"/>
          <p:cNvSpPr>
            <a:spLocks noGrp="1" noChangeArrowheads="1"/>
          </p:cNvSpPr>
          <p:nvPr>
            <p:ph type="title"/>
          </p:nvPr>
        </p:nvSpPr>
        <p:spPr/>
        <p:txBody>
          <a:bodyPr/>
          <a:lstStyle/>
          <a:p>
            <a:r>
              <a:rPr lang="it-IT" altLang="it-IT" sz="2400" b="1">
                <a:solidFill>
                  <a:srgbClr val="FF0066"/>
                </a:solidFill>
              </a:rPr>
              <a:t>GIUDIZIO DI OPPOSIZIONE (Art. 18)</a:t>
            </a:r>
          </a:p>
        </p:txBody>
      </p:sp>
      <p:sp>
        <p:nvSpPr>
          <p:cNvPr id="115715" name="Rectangle 3"/>
          <p:cNvSpPr>
            <a:spLocks noGrp="1" noChangeArrowheads="1"/>
          </p:cNvSpPr>
          <p:nvPr>
            <p:ph type="body" idx="1"/>
          </p:nvPr>
        </p:nvSpPr>
        <p:spPr/>
        <p:txBody>
          <a:bodyPr/>
          <a:lstStyle/>
          <a:p>
            <a:pPr>
              <a:lnSpc>
                <a:spcPct val="80000"/>
              </a:lnSpc>
            </a:pPr>
            <a:r>
              <a:rPr lang="it-IT" altLang="it-IT" sz="2000"/>
              <a:t>Contro l’ordinanza di accoglimento o di rigetto può essere proposta </a:t>
            </a:r>
            <a:r>
              <a:rPr lang="it-IT" altLang="it-IT" sz="2000" b="1"/>
              <a:t>opposizione con ricorso contenente i requisiti di cui all’articolo 414 </a:t>
            </a:r>
            <a:r>
              <a:rPr lang="it-IT" altLang="it-IT" sz="2000"/>
              <a:t>c.p.c., da depositare innanzi al </a:t>
            </a:r>
            <a:r>
              <a:rPr lang="it-IT" altLang="it-IT" sz="2000" b="1"/>
              <a:t>Tribunale </a:t>
            </a:r>
            <a:r>
              <a:rPr lang="it-IT" altLang="it-IT" sz="2000"/>
              <a:t>che ha emesso il provvedimento opposto, a pena di decadenza, </a:t>
            </a:r>
            <a:r>
              <a:rPr lang="it-IT" altLang="it-IT" sz="2000" b="1"/>
              <a:t>entro 30 giorni </a:t>
            </a:r>
            <a:r>
              <a:rPr lang="it-IT" altLang="it-IT" sz="2000"/>
              <a:t>dalla notificazione dello stesso o dalla comunicazione se anteriore.</a:t>
            </a:r>
          </a:p>
          <a:p>
            <a:pPr>
              <a:lnSpc>
                <a:spcPct val="80000"/>
              </a:lnSpc>
            </a:pPr>
            <a:endParaRPr lang="it-IT" altLang="it-IT" sz="2000"/>
          </a:p>
          <a:p>
            <a:pPr>
              <a:lnSpc>
                <a:spcPct val="80000"/>
              </a:lnSpc>
            </a:pPr>
            <a:r>
              <a:rPr lang="it-IT" altLang="it-IT" sz="2000"/>
              <a:t>Con il ricorso non possono essere proposte domande diverse da quelle per cui è ammesso tale rito, salvo che siano fondate sugli identici fatti costitutivi o siano svolte nei confronti di soggetti rispetto ai quali la causa è comune o dai quali si intende essere garantiti.</a:t>
            </a:r>
          </a:p>
          <a:p>
            <a:pPr>
              <a:lnSpc>
                <a:spcPct val="80000"/>
              </a:lnSpc>
            </a:pPr>
            <a:endParaRPr lang="it-IT" altLang="it-IT" sz="2000"/>
          </a:p>
          <a:p>
            <a:pPr>
              <a:lnSpc>
                <a:spcPct val="80000"/>
              </a:lnSpc>
            </a:pPr>
            <a:r>
              <a:rPr lang="it-IT" altLang="it-IT" sz="2000"/>
              <a:t>Il giudice fissa con decreto l’udienza di discussione non oltre i successivi sessanta giorni, assegnando all’opposto termine per costituirsi fino a dieci giorni prima dell’udienza.</a:t>
            </a:r>
          </a:p>
        </p:txBody>
      </p:sp>
    </p:spTree>
    <p:extLst>
      <p:ext uri="{BB962C8B-B14F-4D97-AF65-F5344CB8AC3E}">
        <p14:creationId xmlns:p14="http://schemas.microsoft.com/office/powerpoint/2010/main" val="260847208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2"/>
          <p:cNvSpPr>
            <a:spLocks noGrp="1" noChangeArrowheads="1"/>
          </p:cNvSpPr>
          <p:nvPr>
            <p:ph type="title"/>
          </p:nvPr>
        </p:nvSpPr>
        <p:spPr/>
        <p:txBody>
          <a:bodyPr/>
          <a:lstStyle/>
          <a:p>
            <a:r>
              <a:rPr lang="it-IT" altLang="it-IT" sz="2400" b="1">
                <a:solidFill>
                  <a:srgbClr val="FF0066"/>
                </a:solidFill>
              </a:rPr>
              <a:t>GIUDIZIO DI OPPOSIZIONE (Art. 18)</a:t>
            </a:r>
            <a:br>
              <a:rPr lang="it-IT" altLang="it-IT" sz="2400" b="1">
                <a:solidFill>
                  <a:srgbClr val="FF0066"/>
                </a:solidFill>
              </a:rPr>
            </a:br>
            <a:endParaRPr lang="it-IT" altLang="it-IT" sz="4000">
              <a:solidFill>
                <a:srgbClr val="FF0066"/>
              </a:solidFill>
            </a:endParaRPr>
          </a:p>
        </p:txBody>
      </p:sp>
      <p:sp>
        <p:nvSpPr>
          <p:cNvPr id="116739" name="Rectangle 3"/>
          <p:cNvSpPr>
            <a:spLocks noGrp="1" noChangeArrowheads="1"/>
          </p:cNvSpPr>
          <p:nvPr>
            <p:ph type="body" idx="1"/>
          </p:nvPr>
        </p:nvSpPr>
        <p:spPr/>
        <p:txBody>
          <a:bodyPr/>
          <a:lstStyle/>
          <a:p>
            <a:pPr>
              <a:lnSpc>
                <a:spcPct val="80000"/>
              </a:lnSpc>
            </a:pPr>
            <a:r>
              <a:rPr lang="it-IT" altLang="it-IT" sz="2000"/>
              <a:t>Il ricorso, unitamente al decreto di fissazione dell'udienza, deve essere notificato, anche a mezzo di posta elettronica certificata, dall’opponente all’opposto almeno trenta giorni prima della data fissata per la sua costituzione.</a:t>
            </a:r>
          </a:p>
          <a:p>
            <a:pPr>
              <a:lnSpc>
                <a:spcPct val="80000"/>
              </a:lnSpc>
            </a:pPr>
            <a:r>
              <a:rPr lang="it-IT" altLang="it-IT" sz="2000"/>
              <a:t>L’opposto deve costituirsi mediante deposito in cancelleria di memoria difensiva a norma e con le decadenze di cui all’articolo 416 c.p.c.</a:t>
            </a:r>
          </a:p>
          <a:p>
            <a:pPr>
              <a:lnSpc>
                <a:spcPct val="80000"/>
              </a:lnSpc>
            </a:pPr>
            <a:r>
              <a:rPr lang="it-IT" altLang="it-IT" sz="2000"/>
              <a:t>Se l’opposto intende chiamare un terzo in causa deve, a pena di decadenza, farne dichiarazione nella memoria difensiva.  </a:t>
            </a:r>
          </a:p>
          <a:p>
            <a:pPr>
              <a:lnSpc>
                <a:spcPct val="80000"/>
              </a:lnSpc>
            </a:pPr>
            <a:r>
              <a:rPr lang="it-IT" altLang="it-IT" sz="2000"/>
              <a:t>Nel caso di chiamata in causa a norma degli articoli 102, co 2, 106 e 107 c.p.c., il giudice fissa una nuova udienza entro i successivi sessanta giorni, e dispone che siano notificati al terzo, ad opera delle parti, il provvedimento nonché il ricorso introduttivo e l'atto di costituzione dell’opposto almeno 30 giorni prima della data fissata per la costituzione.</a:t>
            </a:r>
          </a:p>
        </p:txBody>
      </p:sp>
    </p:spTree>
    <p:extLst>
      <p:ext uri="{BB962C8B-B14F-4D97-AF65-F5344CB8AC3E}">
        <p14:creationId xmlns:p14="http://schemas.microsoft.com/office/powerpoint/2010/main" val="5631223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2"/>
          <p:cNvSpPr>
            <a:spLocks noGrp="1" noChangeArrowheads="1"/>
          </p:cNvSpPr>
          <p:nvPr>
            <p:ph type="title"/>
          </p:nvPr>
        </p:nvSpPr>
        <p:spPr>
          <a:xfrm>
            <a:off x="457200" y="274638"/>
            <a:ext cx="8229600" cy="706437"/>
          </a:xfrm>
        </p:spPr>
        <p:txBody>
          <a:bodyPr>
            <a:normAutofit fontScale="90000"/>
          </a:bodyPr>
          <a:lstStyle/>
          <a:p>
            <a:r>
              <a:rPr lang="it-IT" altLang="it-IT" sz="2400" b="1">
                <a:solidFill>
                  <a:srgbClr val="FF0066"/>
                </a:solidFill>
              </a:rPr>
              <a:t>GIUDIZIO DI OPPOSIZIONE (Art. 18)</a:t>
            </a:r>
            <a:br>
              <a:rPr lang="it-IT" altLang="it-IT" sz="2400" b="1">
                <a:solidFill>
                  <a:srgbClr val="FF0066"/>
                </a:solidFill>
              </a:rPr>
            </a:br>
            <a:endParaRPr lang="it-IT" altLang="it-IT" sz="4000">
              <a:solidFill>
                <a:srgbClr val="FF0066"/>
              </a:solidFill>
            </a:endParaRPr>
          </a:p>
        </p:txBody>
      </p:sp>
      <p:sp>
        <p:nvSpPr>
          <p:cNvPr id="117763" name="Rectangle 3"/>
          <p:cNvSpPr>
            <a:spLocks noGrp="1" noChangeArrowheads="1"/>
          </p:cNvSpPr>
          <p:nvPr>
            <p:ph type="body" idx="1"/>
          </p:nvPr>
        </p:nvSpPr>
        <p:spPr/>
        <p:txBody>
          <a:bodyPr/>
          <a:lstStyle/>
          <a:p>
            <a:pPr>
              <a:lnSpc>
                <a:spcPct val="80000"/>
              </a:lnSpc>
            </a:pPr>
            <a:r>
              <a:rPr lang="it-IT" altLang="it-IT" sz="1800"/>
              <a:t>Il terzo chiamato deve costituirsi non meno di </a:t>
            </a:r>
            <a:r>
              <a:rPr lang="it-IT" altLang="it-IT" sz="1800">
                <a:solidFill>
                  <a:srgbClr val="FF0066"/>
                </a:solidFill>
              </a:rPr>
              <a:t>10 giorni</a:t>
            </a:r>
            <a:r>
              <a:rPr lang="it-IT" altLang="it-IT" sz="1800"/>
              <a:t> prima dell'udienza fissata, depositando la propria memoria;</a:t>
            </a:r>
          </a:p>
          <a:p>
            <a:pPr>
              <a:lnSpc>
                <a:spcPct val="80000"/>
              </a:lnSpc>
            </a:pPr>
            <a:endParaRPr lang="it-IT" altLang="it-IT" sz="1800"/>
          </a:p>
          <a:p>
            <a:pPr>
              <a:lnSpc>
                <a:spcPct val="80000"/>
              </a:lnSpc>
            </a:pPr>
            <a:r>
              <a:rPr lang="it-IT" altLang="it-IT" sz="1800"/>
              <a:t>Quando la causa relativa alla domanda riconvenzionale non è fondata su fatti costitutivi identici a quelli posti a base della domanda principale il giudice ne dispone la separazione;</a:t>
            </a:r>
          </a:p>
          <a:p>
            <a:pPr>
              <a:lnSpc>
                <a:spcPct val="80000"/>
              </a:lnSpc>
            </a:pPr>
            <a:endParaRPr lang="it-IT" altLang="it-IT" sz="1800"/>
          </a:p>
          <a:p>
            <a:pPr>
              <a:lnSpc>
                <a:spcPct val="80000"/>
              </a:lnSpc>
            </a:pPr>
            <a:r>
              <a:rPr lang="it-IT" altLang="it-IT" sz="1800"/>
              <a:t>All’udienza, il giudice, sentite le parti, omessa ogni formalità </a:t>
            </a:r>
            <a:r>
              <a:rPr lang="it-IT" altLang="it-IT" sz="1800">
                <a:solidFill>
                  <a:srgbClr val="FF0066"/>
                </a:solidFill>
              </a:rPr>
              <a:t>non essenziale</a:t>
            </a:r>
            <a:r>
              <a:rPr lang="it-IT" altLang="it-IT" sz="1800"/>
              <a:t> al contraddittorio, procede nel modo che ritiene più opportuno agli atti di istruzione ammissibili e rilevanti richiesti dalle parti nonché disposti d'ufficio, ai sensi dall'articolo 421 del codice di procedura civile, e provvede con sentenza all'accoglimento o al rigetto della domanda, dando, ove opportuno, termine alle parti per il deposito di note difensive fino a dieci giorni prima dell’udienza di discussione. La sentenza, completa di motivazione, deve essere depositata in cancelleria entro dieci giorni dall’udienza di discussione. La sentenza è provvisoriamente esecutiva e costituisce titolo per l’iscrizione di ipoteca giudiziale.</a:t>
            </a:r>
          </a:p>
        </p:txBody>
      </p:sp>
    </p:spTree>
    <p:extLst>
      <p:ext uri="{BB962C8B-B14F-4D97-AF65-F5344CB8AC3E}">
        <p14:creationId xmlns:p14="http://schemas.microsoft.com/office/powerpoint/2010/main" val="272507707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2"/>
          <p:cNvSpPr>
            <a:spLocks noGrp="1" noChangeArrowheads="1"/>
          </p:cNvSpPr>
          <p:nvPr>
            <p:ph type="title"/>
          </p:nvPr>
        </p:nvSpPr>
        <p:spPr>
          <a:xfrm>
            <a:off x="457200" y="274638"/>
            <a:ext cx="8229600" cy="777875"/>
          </a:xfrm>
        </p:spPr>
        <p:txBody>
          <a:bodyPr/>
          <a:lstStyle/>
          <a:p>
            <a:r>
              <a:rPr lang="it-IT" altLang="it-IT" sz="2400" b="1">
                <a:solidFill>
                  <a:srgbClr val="FF0066"/>
                </a:solidFill>
              </a:rPr>
              <a:t>DECISIONE DEL GIUDIZIO DI OPPOSIZIONE (Art. 18)</a:t>
            </a:r>
          </a:p>
        </p:txBody>
      </p:sp>
      <p:sp>
        <p:nvSpPr>
          <p:cNvPr id="118787" name="Rectangle 3"/>
          <p:cNvSpPr>
            <a:spLocks noGrp="1" noChangeArrowheads="1"/>
          </p:cNvSpPr>
          <p:nvPr>
            <p:ph type="body" idx="1"/>
          </p:nvPr>
        </p:nvSpPr>
        <p:spPr/>
        <p:txBody>
          <a:bodyPr/>
          <a:lstStyle/>
          <a:p>
            <a:pPr>
              <a:lnSpc>
                <a:spcPct val="80000"/>
              </a:lnSpc>
            </a:pPr>
            <a:r>
              <a:rPr lang="it-IT" altLang="it-IT" sz="2000"/>
              <a:t>All’udienza, il giudice, sentite le parti, omessa ogni formalità non essenziale al contraddittorio, procede nel modo che ritiene più opportuno agli atti di istruzione ammissibili e rilevanti richiesti dalle parti nonché disposti d'ufficio, ai sensi dall'articolo 421 c.p.c., e provvede </a:t>
            </a:r>
            <a:r>
              <a:rPr lang="it-IT" altLang="it-IT" sz="2000" b="1"/>
              <a:t>con sentenza all'accoglimento o al rigetto </a:t>
            </a:r>
            <a:r>
              <a:rPr lang="it-IT" altLang="it-IT" sz="2000"/>
              <a:t>della domanda, dando, ove opportuno, termine alle parti per il deposito di note difensive fino a dieci giorni prima dell’udienza di discussione.</a:t>
            </a:r>
          </a:p>
          <a:p>
            <a:pPr>
              <a:lnSpc>
                <a:spcPct val="80000"/>
              </a:lnSpc>
            </a:pPr>
            <a:endParaRPr lang="it-IT" altLang="it-IT" sz="2000"/>
          </a:p>
          <a:p>
            <a:pPr>
              <a:lnSpc>
                <a:spcPct val="80000"/>
              </a:lnSpc>
            </a:pPr>
            <a:r>
              <a:rPr lang="it-IT" altLang="it-IT" sz="2000"/>
              <a:t>La sentenza, completa di motivazione, deve essere depositata in cancelleria </a:t>
            </a:r>
            <a:r>
              <a:rPr lang="it-IT" altLang="it-IT" sz="2000" b="1"/>
              <a:t>entro 10 giorni dall’udienza di discussione</a:t>
            </a:r>
            <a:r>
              <a:rPr lang="it-IT" altLang="it-IT" sz="2000"/>
              <a:t>. </a:t>
            </a:r>
          </a:p>
          <a:p>
            <a:pPr>
              <a:lnSpc>
                <a:spcPct val="80000"/>
              </a:lnSpc>
            </a:pPr>
            <a:endParaRPr lang="it-IT" altLang="it-IT" sz="2000"/>
          </a:p>
          <a:p>
            <a:pPr>
              <a:lnSpc>
                <a:spcPct val="80000"/>
              </a:lnSpc>
            </a:pPr>
            <a:r>
              <a:rPr lang="it-IT" altLang="it-IT" sz="2000"/>
              <a:t>La sentenza è provvisoriamente esecutiva e costituisce titolo per l’iscrizione di ipoteca giudiziale.</a:t>
            </a:r>
          </a:p>
        </p:txBody>
      </p:sp>
    </p:spTree>
    <p:extLst>
      <p:ext uri="{BB962C8B-B14F-4D97-AF65-F5344CB8AC3E}">
        <p14:creationId xmlns:p14="http://schemas.microsoft.com/office/powerpoint/2010/main" val="222350083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2"/>
          <p:cNvSpPr>
            <a:spLocks noGrp="1" noChangeArrowheads="1"/>
          </p:cNvSpPr>
          <p:nvPr>
            <p:ph type="title"/>
          </p:nvPr>
        </p:nvSpPr>
        <p:spPr/>
        <p:txBody>
          <a:bodyPr/>
          <a:lstStyle/>
          <a:p>
            <a:r>
              <a:rPr lang="it-IT" altLang="it-IT" sz="2800" b="1">
                <a:solidFill>
                  <a:srgbClr val="FF0066"/>
                </a:solidFill>
              </a:rPr>
              <a:t>RECLAMO (Art. 19)</a:t>
            </a:r>
          </a:p>
        </p:txBody>
      </p:sp>
      <p:sp>
        <p:nvSpPr>
          <p:cNvPr id="119811" name="Rectangle 3"/>
          <p:cNvSpPr>
            <a:spLocks noGrp="1" noChangeArrowheads="1"/>
          </p:cNvSpPr>
          <p:nvPr>
            <p:ph type="body" idx="1"/>
          </p:nvPr>
        </p:nvSpPr>
        <p:spPr>
          <a:xfrm>
            <a:off x="457200" y="1600200"/>
            <a:ext cx="8229600" cy="4924425"/>
          </a:xfrm>
        </p:spPr>
        <p:txBody>
          <a:bodyPr/>
          <a:lstStyle/>
          <a:p>
            <a:pPr>
              <a:lnSpc>
                <a:spcPct val="80000"/>
              </a:lnSpc>
            </a:pPr>
            <a:r>
              <a:rPr lang="it-IT" altLang="it-IT" sz="2000"/>
              <a:t>Contro la sentenza che decide sul ricorso è ammesso </a:t>
            </a:r>
            <a:r>
              <a:rPr lang="it-IT" altLang="it-IT" sz="2000" b="1"/>
              <a:t>reclamo </a:t>
            </a:r>
            <a:r>
              <a:rPr lang="it-IT" altLang="it-IT" sz="2000"/>
              <a:t>davanti alla </a:t>
            </a:r>
            <a:r>
              <a:rPr lang="it-IT" altLang="it-IT" sz="2000" b="1"/>
              <a:t>Corte d'appello</a:t>
            </a:r>
            <a:r>
              <a:rPr lang="it-IT" altLang="it-IT" sz="2000"/>
              <a:t>.</a:t>
            </a:r>
          </a:p>
          <a:p>
            <a:pPr>
              <a:lnSpc>
                <a:spcPct val="80000"/>
              </a:lnSpc>
            </a:pPr>
            <a:r>
              <a:rPr lang="it-IT" altLang="it-IT" sz="2000"/>
              <a:t>Il reclamo</a:t>
            </a:r>
            <a:r>
              <a:rPr lang="it-IT" altLang="it-IT" sz="2000" b="1"/>
              <a:t> </a:t>
            </a:r>
            <a:r>
              <a:rPr lang="it-IT" altLang="it-IT" sz="2000"/>
              <a:t>si propone con ricorso da depositarsi, a pena di decadenza, </a:t>
            </a:r>
            <a:r>
              <a:rPr lang="it-IT" altLang="it-IT" sz="2000" b="1"/>
              <a:t>entro 30 giorni</a:t>
            </a:r>
            <a:r>
              <a:rPr lang="it-IT" altLang="it-IT" sz="2000"/>
              <a:t> dalla comunicazione, o dalla notificazione se anteriore.</a:t>
            </a:r>
          </a:p>
          <a:p>
            <a:pPr>
              <a:lnSpc>
                <a:spcPct val="80000"/>
              </a:lnSpc>
            </a:pPr>
            <a:endParaRPr lang="it-IT" altLang="it-IT" sz="2000"/>
          </a:p>
          <a:p>
            <a:pPr>
              <a:lnSpc>
                <a:spcPct val="80000"/>
              </a:lnSpc>
            </a:pPr>
            <a:r>
              <a:rPr lang="it-IT" altLang="it-IT" sz="2000"/>
              <a:t>Non sono ammessi nuovi mezzi di prova o documenti, salvo che il collegio, anche d'ufficio, li ritenga indispensabili ai fini della decisione ovvero la parte dimostri di non aver potuto proporli in primo grado per causa ad essa non imputabile.</a:t>
            </a:r>
          </a:p>
          <a:p>
            <a:pPr>
              <a:lnSpc>
                <a:spcPct val="80000"/>
              </a:lnSpc>
            </a:pPr>
            <a:endParaRPr lang="it-IT" altLang="it-IT" sz="2000"/>
          </a:p>
          <a:p>
            <a:pPr>
              <a:lnSpc>
                <a:spcPct val="80000"/>
              </a:lnSpc>
            </a:pPr>
            <a:r>
              <a:rPr lang="it-IT" altLang="it-IT" sz="2000"/>
              <a:t>La Corte d'appello fissa con decreto l’udienza di discussione nei successivi sessanta giorni e si applicano i termini previsti l’opposizione.</a:t>
            </a:r>
          </a:p>
          <a:p>
            <a:pPr>
              <a:lnSpc>
                <a:spcPct val="80000"/>
              </a:lnSpc>
            </a:pPr>
            <a:endParaRPr lang="it-IT" altLang="it-IT" sz="2000"/>
          </a:p>
          <a:p>
            <a:pPr>
              <a:lnSpc>
                <a:spcPct val="80000"/>
              </a:lnSpc>
            </a:pPr>
            <a:r>
              <a:rPr lang="it-IT" altLang="it-IT" sz="2000" b="1"/>
              <a:t>Alla prima udienza, la Corte d’appello può sospendere l’efficacia della sentenza reclamata se ricorrono gravi motivi</a:t>
            </a:r>
            <a:r>
              <a:rPr lang="it-IT" altLang="it-IT" sz="2000"/>
              <a:t>.</a:t>
            </a:r>
          </a:p>
        </p:txBody>
      </p:sp>
    </p:spTree>
    <p:extLst>
      <p:ext uri="{BB962C8B-B14F-4D97-AF65-F5344CB8AC3E}">
        <p14:creationId xmlns:p14="http://schemas.microsoft.com/office/powerpoint/2010/main" val="69494312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2"/>
          <p:cNvSpPr>
            <a:spLocks noGrp="1" noChangeArrowheads="1"/>
          </p:cNvSpPr>
          <p:nvPr>
            <p:ph type="title"/>
          </p:nvPr>
        </p:nvSpPr>
        <p:spPr/>
        <p:txBody>
          <a:bodyPr/>
          <a:lstStyle/>
          <a:p>
            <a:r>
              <a:rPr lang="it-IT" altLang="it-IT" sz="2800" b="1">
                <a:solidFill>
                  <a:srgbClr val="FF0066"/>
                </a:solidFill>
              </a:rPr>
              <a:t>RECLAMO (Art. 19)</a:t>
            </a:r>
          </a:p>
        </p:txBody>
      </p:sp>
      <p:sp>
        <p:nvSpPr>
          <p:cNvPr id="120835" name="Rectangle 3"/>
          <p:cNvSpPr>
            <a:spLocks noGrp="1" noChangeArrowheads="1"/>
          </p:cNvSpPr>
          <p:nvPr>
            <p:ph type="body" idx="1"/>
          </p:nvPr>
        </p:nvSpPr>
        <p:spPr/>
        <p:txBody>
          <a:bodyPr/>
          <a:lstStyle/>
          <a:p>
            <a:pPr>
              <a:lnSpc>
                <a:spcPct val="80000"/>
              </a:lnSpc>
            </a:pPr>
            <a:r>
              <a:rPr lang="it-IT" altLang="it-IT" sz="2400"/>
              <a:t>La Corte d’appello, sentite le parti, omessa ogni formalità non essenziale al contraddittorio, procede nel modo che ritiene più opportuno agli atti di istruzione ammessi e provvede con </a:t>
            </a:r>
            <a:r>
              <a:rPr lang="it-IT" altLang="it-IT" sz="2400" b="1"/>
              <a:t>sentenza all'accoglimento o al rigetto della domanda</a:t>
            </a:r>
            <a:r>
              <a:rPr lang="it-IT" altLang="it-IT" sz="2400"/>
              <a:t>, dando, ove opportuno, termine alle parti per il deposito di note difensive fino a dieci giorni prima dell’udienza di discussione.</a:t>
            </a:r>
          </a:p>
          <a:p>
            <a:pPr>
              <a:lnSpc>
                <a:spcPct val="80000"/>
              </a:lnSpc>
            </a:pPr>
            <a:endParaRPr lang="it-IT" altLang="it-IT" sz="2400"/>
          </a:p>
          <a:p>
            <a:pPr>
              <a:lnSpc>
                <a:spcPct val="80000"/>
              </a:lnSpc>
            </a:pPr>
            <a:r>
              <a:rPr lang="it-IT" altLang="it-IT" sz="2400" b="1"/>
              <a:t>La sentenza, completa di motivazione, deve essere depositata in cancelleria entro dieci giorni dall’udienza di discussione.</a:t>
            </a:r>
          </a:p>
          <a:p>
            <a:pPr>
              <a:lnSpc>
                <a:spcPct val="80000"/>
              </a:lnSpc>
            </a:pPr>
            <a:endParaRPr lang="it-IT" altLang="it-IT" sz="2400" b="1"/>
          </a:p>
          <a:p>
            <a:pPr>
              <a:lnSpc>
                <a:spcPct val="80000"/>
              </a:lnSpc>
            </a:pPr>
            <a:r>
              <a:rPr lang="it-IT" altLang="it-IT" sz="2400"/>
              <a:t>In mancanza di comunicazione o notificazione della sentenza si applica l’articolo 327 c.p.c.</a:t>
            </a:r>
          </a:p>
        </p:txBody>
      </p:sp>
    </p:spTree>
    <p:extLst>
      <p:ext uri="{BB962C8B-B14F-4D97-AF65-F5344CB8AC3E}">
        <p14:creationId xmlns:p14="http://schemas.microsoft.com/office/powerpoint/2010/main" val="64218990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2"/>
          <p:cNvSpPr>
            <a:spLocks noGrp="1" noChangeArrowheads="1"/>
          </p:cNvSpPr>
          <p:nvPr>
            <p:ph type="title"/>
          </p:nvPr>
        </p:nvSpPr>
        <p:spPr/>
        <p:txBody>
          <a:bodyPr/>
          <a:lstStyle/>
          <a:p>
            <a:r>
              <a:rPr lang="it-IT" altLang="it-IT" sz="2400" b="1">
                <a:solidFill>
                  <a:srgbClr val="FF0066"/>
                </a:solidFill>
              </a:rPr>
              <a:t>RICORSO PER CASSAZIONE (Art. 19)</a:t>
            </a:r>
          </a:p>
        </p:txBody>
      </p:sp>
      <p:sp>
        <p:nvSpPr>
          <p:cNvPr id="121859" name="Rectangle 3"/>
          <p:cNvSpPr>
            <a:spLocks noGrp="1" noChangeArrowheads="1"/>
          </p:cNvSpPr>
          <p:nvPr>
            <p:ph type="body" idx="1"/>
          </p:nvPr>
        </p:nvSpPr>
        <p:spPr/>
        <p:txBody>
          <a:bodyPr/>
          <a:lstStyle/>
          <a:p>
            <a:pPr>
              <a:lnSpc>
                <a:spcPct val="80000"/>
              </a:lnSpc>
            </a:pPr>
            <a:r>
              <a:rPr lang="it-IT" altLang="it-IT" sz="2800"/>
              <a:t>Il </a:t>
            </a:r>
            <a:r>
              <a:rPr lang="it-IT" altLang="it-IT" sz="2800" b="1"/>
              <a:t>ricorso per cassazione </a:t>
            </a:r>
            <a:r>
              <a:rPr lang="it-IT" altLang="it-IT" sz="2800"/>
              <a:t>contro la sentenza deve essere proposto, a pena di decadenza, entro sessanta giorni dalla comunicazione della stessa, o dalla notificazione se anteriore.</a:t>
            </a:r>
          </a:p>
          <a:p>
            <a:pPr>
              <a:lnSpc>
                <a:spcPct val="80000"/>
              </a:lnSpc>
            </a:pPr>
            <a:r>
              <a:rPr lang="it-IT" altLang="it-IT" sz="2800"/>
              <a:t>La sospensione dell’efficacia della sentenza deve essere chiesta alla Corte d’appello, che provvede ove ricorrano gravi motivi.</a:t>
            </a:r>
          </a:p>
          <a:p>
            <a:pPr>
              <a:lnSpc>
                <a:spcPct val="80000"/>
              </a:lnSpc>
            </a:pPr>
            <a:r>
              <a:rPr lang="it-IT" altLang="it-IT" sz="2800"/>
              <a:t>La Corte fissa l’udienza di discussione non oltre sei mesi dalla proposizione del ricorso.</a:t>
            </a:r>
          </a:p>
          <a:p>
            <a:pPr>
              <a:lnSpc>
                <a:spcPct val="80000"/>
              </a:lnSpc>
            </a:pPr>
            <a:r>
              <a:rPr lang="it-IT" altLang="it-IT" sz="2800"/>
              <a:t>In mancanza di comunicazione o notificazione della sentenza si applica l’articolo 327 c.p.c.</a:t>
            </a:r>
          </a:p>
        </p:txBody>
      </p:sp>
    </p:spTree>
    <p:extLst>
      <p:ext uri="{BB962C8B-B14F-4D97-AF65-F5344CB8AC3E}">
        <p14:creationId xmlns:p14="http://schemas.microsoft.com/office/powerpoint/2010/main" val="74316445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Rectangle 2"/>
          <p:cNvSpPr>
            <a:spLocks noGrp="1" noChangeArrowheads="1"/>
          </p:cNvSpPr>
          <p:nvPr>
            <p:ph type="title"/>
          </p:nvPr>
        </p:nvSpPr>
        <p:spPr/>
        <p:txBody>
          <a:bodyPr/>
          <a:lstStyle/>
          <a:p>
            <a:r>
              <a:rPr lang="it-IT" altLang="it-IT" sz="3200" b="1">
                <a:solidFill>
                  <a:srgbClr val="FF0066"/>
                </a:solidFill>
              </a:rPr>
              <a:t>TRATTAZIONE DELLE CONTROVERSIE (art.20)</a:t>
            </a:r>
            <a:r>
              <a:rPr lang="it-IT" altLang="it-IT" sz="3200" b="1"/>
              <a:t/>
            </a:r>
            <a:br>
              <a:rPr lang="it-IT" altLang="it-IT" sz="3200" b="1"/>
            </a:br>
            <a:endParaRPr lang="it-IT" altLang="it-IT" sz="3200" b="1"/>
          </a:p>
        </p:txBody>
      </p:sp>
      <p:sp>
        <p:nvSpPr>
          <p:cNvPr id="122883" name="Rectangle 3"/>
          <p:cNvSpPr>
            <a:spLocks noGrp="1" noChangeArrowheads="1"/>
          </p:cNvSpPr>
          <p:nvPr>
            <p:ph type="body" idx="1"/>
          </p:nvPr>
        </p:nvSpPr>
        <p:spPr/>
        <p:txBody>
          <a:bodyPr/>
          <a:lstStyle/>
          <a:p>
            <a:r>
              <a:rPr lang="it-IT" altLang="it-IT" sz="2400"/>
              <a:t>Alla trattazione delle controversie regolate dagli articoli da 16 a 19 devono essere riservati particolari giorni nel calendario delle udienze.</a:t>
            </a:r>
          </a:p>
          <a:p>
            <a:endParaRPr lang="it-IT" altLang="it-IT" sz="2400"/>
          </a:p>
          <a:p>
            <a:r>
              <a:rPr lang="it-IT" altLang="it-IT" sz="2400"/>
              <a:t>I capi degli uffici giudiziari vigilano sull’osservanza della disposizione di cui sopra.</a:t>
            </a:r>
          </a:p>
        </p:txBody>
      </p:sp>
    </p:spTree>
    <p:extLst>
      <p:ext uri="{BB962C8B-B14F-4D97-AF65-F5344CB8AC3E}">
        <p14:creationId xmlns:p14="http://schemas.microsoft.com/office/powerpoint/2010/main" val="400989003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2"/>
          <p:cNvSpPr>
            <a:spLocks noGrp="1" noChangeArrowheads="1"/>
          </p:cNvSpPr>
          <p:nvPr>
            <p:ph type="title"/>
          </p:nvPr>
        </p:nvSpPr>
        <p:spPr>
          <a:xfrm>
            <a:off x="457200" y="274638"/>
            <a:ext cx="8229600" cy="777875"/>
          </a:xfrm>
        </p:spPr>
        <p:txBody>
          <a:bodyPr>
            <a:normAutofit fontScale="90000"/>
          </a:bodyPr>
          <a:lstStyle/>
          <a:p>
            <a:r>
              <a:rPr lang="it-IT" altLang="it-IT" sz="2400" b="1">
                <a:solidFill>
                  <a:srgbClr val="FF0066"/>
                </a:solidFill>
              </a:rPr>
              <a:t>DISCIPLINA TRANSITORIA E DISPOSIZIONI FINALI</a:t>
            </a:r>
            <a:br>
              <a:rPr lang="it-IT" altLang="it-IT" sz="2400" b="1">
                <a:solidFill>
                  <a:srgbClr val="FF0066"/>
                </a:solidFill>
              </a:rPr>
            </a:br>
            <a:endParaRPr lang="it-IT" altLang="it-IT" sz="2400" b="1">
              <a:solidFill>
                <a:srgbClr val="FF0066"/>
              </a:solidFill>
            </a:endParaRPr>
          </a:p>
        </p:txBody>
      </p:sp>
      <p:sp>
        <p:nvSpPr>
          <p:cNvPr id="123907" name="Rectangle 3"/>
          <p:cNvSpPr>
            <a:spLocks noGrp="1" noChangeArrowheads="1"/>
          </p:cNvSpPr>
          <p:nvPr>
            <p:ph type="body" idx="1"/>
          </p:nvPr>
        </p:nvSpPr>
        <p:spPr/>
        <p:txBody>
          <a:bodyPr/>
          <a:lstStyle/>
          <a:p>
            <a:pPr>
              <a:lnSpc>
                <a:spcPct val="90000"/>
              </a:lnSpc>
            </a:pPr>
            <a:r>
              <a:rPr lang="it-IT" altLang="it-IT" sz="2400"/>
              <a:t>La disciplina relativa al nuovo rito del lavoro si applica alle controversie </a:t>
            </a:r>
            <a:r>
              <a:rPr lang="it-IT" altLang="it-IT" sz="2400">
                <a:solidFill>
                  <a:srgbClr val="FF0066"/>
                </a:solidFill>
              </a:rPr>
              <a:t>instaurate successivamente</a:t>
            </a:r>
            <a:r>
              <a:rPr lang="it-IT" altLang="it-IT" sz="2400"/>
              <a:t> all’entrata in vigore della presente legge.</a:t>
            </a:r>
          </a:p>
          <a:p>
            <a:pPr>
              <a:lnSpc>
                <a:spcPct val="90000"/>
              </a:lnSpc>
            </a:pPr>
            <a:endParaRPr lang="it-IT" altLang="it-IT" sz="2400"/>
          </a:p>
          <a:p>
            <a:pPr>
              <a:lnSpc>
                <a:spcPct val="90000"/>
              </a:lnSpc>
            </a:pPr>
            <a:endParaRPr lang="it-IT" altLang="it-IT" sz="2400"/>
          </a:p>
          <a:p>
            <a:pPr>
              <a:lnSpc>
                <a:spcPct val="90000"/>
              </a:lnSpc>
            </a:pPr>
            <a:r>
              <a:rPr lang="it-IT" altLang="it-IT" sz="2400"/>
              <a:t>Dall’attuazione delle disposizioni della presente sezione non devono derivare nuovi o maggiori oneri a carico della finanza pubblica ovvero minori entrate.</a:t>
            </a:r>
          </a:p>
        </p:txBody>
      </p:sp>
    </p:spTree>
    <p:extLst>
      <p:ext uri="{BB962C8B-B14F-4D97-AF65-F5344CB8AC3E}">
        <p14:creationId xmlns:p14="http://schemas.microsoft.com/office/powerpoint/2010/main" val="29944203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3715" name="Rectangle 3"/>
          <p:cNvSpPr>
            <a:spLocks noGrp="1" noChangeArrowheads="1"/>
          </p:cNvSpPr>
          <p:nvPr>
            <p:ph type="body" idx="4294967295"/>
          </p:nvPr>
        </p:nvSpPr>
        <p:spPr>
          <a:xfrm>
            <a:off x="0" y="333375"/>
            <a:ext cx="8229600" cy="5792788"/>
          </a:xfrm>
        </p:spPr>
        <p:txBody>
          <a:bodyPr/>
          <a:lstStyle/>
          <a:p>
            <a:pPr>
              <a:buFontTx/>
              <a:buNone/>
            </a:pPr>
            <a:r>
              <a:rPr lang="it-IT" altLang="it-IT"/>
              <a:t> </a:t>
            </a:r>
          </a:p>
        </p:txBody>
      </p:sp>
      <p:sp>
        <p:nvSpPr>
          <p:cNvPr id="243716" name="Rectangle 4"/>
          <p:cNvSpPr>
            <a:spLocks noChangeArrowheads="1"/>
          </p:cNvSpPr>
          <p:nvPr/>
        </p:nvSpPr>
        <p:spPr bwMode="auto">
          <a:xfrm>
            <a:off x="3851275" y="981075"/>
            <a:ext cx="2376488" cy="720725"/>
          </a:xfrm>
          <a:prstGeom prst="rect">
            <a:avLst/>
          </a:prstGeom>
          <a:solidFill>
            <a:srgbClr val="FFCC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it-IT" altLang="it-IT"/>
              <a:t>GIUSTA CAUSA</a:t>
            </a:r>
          </a:p>
          <a:p>
            <a:pPr algn="ctr"/>
            <a:r>
              <a:rPr lang="it-IT" altLang="it-IT" sz="1400"/>
              <a:t>ART.2119 C.C.</a:t>
            </a:r>
          </a:p>
        </p:txBody>
      </p:sp>
      <p:sp>
        <p:nvSpPr>
          <p:cNvPr id="243717" name="Rectangle 5"/>
          <p:cNvSpPr>
            <a:spLocks noChangeArrowheads="1"/>
          </p:cNvSpPr>
          <p:nvPr/>
        </p:nvSpPr>
        <p:spPr bwMode="auto">
          <a:xfrm>
            <a:off x="3779838" y="2565400"/>
            <a:ext cx="2305050" cy="792163"/>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it-IT" altLang="it-IT"/>
              <a:t>GIUSTIFICATO </a:t>
            </a:r>
          </a:p>
          <a:p>
            <a:pPr algn="ctr"/>
            <a:r>
              <a:rPr lang="it-IT" altLang="it-IT"/>
              <a:t>MOTIVO</a:t>
            </a:r>
          </a:p>
          <a:p>
            <a:pPr algn="ctr"/>
            <a:r>
              <a:rPr lang="it-IT" altLang="it-IT" sz="1600"/>
              <a:t>Art.3 Legge 604/66</a:t>
            </a:r>
          </a:p>
        </p:txBody>
      </p:sp>
      <p:sp>
        <p:nvSpPr>
          <p:cNvPr id="243718" name="Rectangle 6"/>
          <p:cNvSpPr>
            <a:spLocks noChangeArrowheads="1"/>
          </p:cNvSpPr>
          <p:nvPr/>
        </p:nvSpPr>
        <p:spPr bwMode="auto">
          <a:xfrm>
            <a:off x="3924300" y="4724400"/>
            <a:ext cx="2303463" cy="720725"/>
          </a:xfrm>
          <a:prstGeom prst="rect">
            <a:avLst/>
          </a:prstGeom>
          <a:solidFill>
            <a:srgbClr val="00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it-IT" altLang="it-IT"/>
              <a:t>AD NUTUM</a:t>
            </a:r>
          </a:p>
          <a:p>
            <a:pPr algn="ctr"/>
            <a:r>
              <a:rPr lang="it-IT" altLang="it-IT"/>
              <a:t>Art.2118 C.C.</a:t>
            </a:r>
          </a:p>
        </p:txBody>
      </p:sp>
      <p:sp>
        <p:nvSpPr>
          <p:cNvPr id="243719" name="Rectangle 7"/>
          <p:cNvSpPr>
            <a:spLocks noChangeArrowheads="1"/>
          </p:cNvSpPr>
          <p:nvPr/>
        </p:nvSpPr>
        <p:spPr bwMode="auto">
          <a:xfrm>
            <a:off x="6623050" y="3500438"/>
            <a:ext cx="2270125" cy="72072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rgbClr val="C0C0C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it-IT" altLang="it-IT"/>
              <a:t>OGGETTIVO</a:t>
            </a:r>
          </a:p>
          <a:p>
            <a:pPr algn="ctr"/>
            <a:r>
              <a:rPr lang="it-IT" altLang="it-IT"/>
              <a:t>(GMO)</a:t>
            </a:r>
          </a:p>
        </p:txBody>
      </p:sp>
      <p:sp>
        <p:nvSpPr>
          <p:cNvPr id="243720" name="Rectangle 8"/>
          <p:cNvSpPr>
            <a:spLocks noChangeArrowheads="1"/>
          </p:cNvSpPr>
          <p:nvPr/>
        </p:nvSpPr>
        <p:spPr bwMode="auto">
          <a:xfrm>
            <a:off x="6659563" y="1916113"/>
            <a:ext cx="2270125" cy="72072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rgbClr val="FF99CC"/>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it-IT" altLang="it-IT"/>
              <a:t>SOGGETTIVO</a:t>
            </a:r>
          </a:p>
          <a:p>
            <a:pPr algn="ctr"/>
            <a:r>
              <a:rPr lang="it-IT" altLang="it-IT"/>
              <a:t>(GMS)</a:t>
            </a:r>
          </a:p>
        </p:txBody>
      </p:sp>
      <p:sp>
        <p:nvSpPr>
          <p:cNvPr id="243721" name="Rectangle 9"/>
          <p:cNvSpPr>
            <a:spLocks noChangeArrowheads="1"/>
          </p:cNvSpPr>
          <p:nvPr/>
        </p:nvSpPr>
        <p:spPr bwMode="auto">
          <a:xfrm>
            <a:off x="323850" y="3357563"/>
            <a:ext cx="2520950" cy="720725"/>
          </a:xfrm>
          <a:prstGeom prst="rect">
            <a:avLst/>
          </a:prstGeom>
          <a:noFill/>
          <a:ln w="444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it-IT" altLang="it-IT" sz="2400" b="1">
                <a:solidFill>
                  <a:srgbClr val="3333FF"/>
                </a:solidFill>
              </a:rPr>
              <a:t>LICENZIAMENTI</a:t>
            </a:r>
          </a:p>
        </p:txBody>
      </p:sp>
      <p:sp>
        <p:nvSpPr>
          <p:cNvPr id="243725" name="Rectangle 13"/>
          <p:cNvSpPr>
            <a:spLocks noChangeArrowheads="1"/>
          </p:cNvSpPr>
          <p:nvPr/>
        </p:nvSpPr>
        <p:spPr bwMode="auto">
          <a:xfrm>
            <a:off x="3995738" y="5876925"/>
            <a:ext cx="2305050" cy="720725"/>
          </a:xfrm>
          <a:prstGeom prst="rect">
            <a:avLst/>
          </a:prstGeom>
          <a:solidFill>
            <a:srgbClr val="00FF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it-IT" altLang="it-IT"/>
              <a:t>IN PROVA</a:t>
            </a:r>
          </a:p>
          <a:p>
            <a:pPr algn="ctr"/>
            <a:r>
              <a:rPr lang="it-IT" altLang="it-IT" sz="1600"/>
              <a:t>Art.10 Legge 604/66</a:t>
            </a:r>
          </a:p>
          <a:p>
            <a:pPr algn="ctr"/>
            <a:endParaRPr lang="it-IT" altLang="it-IT" sz="1600"/>
          </a:p>
        </p:txBody>
      </p:sp>
      <p:sp>
        <p:nvSpPr>
          <p:cNvPr id="243727" name="AutoShape 15"/>
          <p:cNvSpPr>
            <a:spLocks/>
          </p:cNvSpPr>
          <p:nvPr/>
        </p:nvSpPr>
        <p:spPr bwMode="auto">
          <a:xfrm>
            <a:off x="3059113" y="1412875"/>
            <a:ext cx="360362" cy="4824413"/>
          </a:xfrm>
          <a:prstGeom prst="leftBrace">
            <a:avLst>
              <a:gd name="adj1" fmla="val 111564"/>
              <a:gd name="adj2" fmla="val 50000"/>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243728" name="AutoShape 16"/>
          <p:cNvSpPr>
            <a:spLocks/>
          </p:cNvSpPr>
          <p:nvPr/>
        </p:nvSpPr>
        <p:spPr bwMode="auto">
          <a:xfrm>
            <a:off x="6156325" y="2349500"/>
            <a:ext cx="287338" cy="1439863"/>
          </a:xfrm>
          <a:prstGeom prst="leftBrace">
            <a:avLst>
              <a:gd name="adj1" fmla="val 41759"/>
              <a:gd name="adj2" fmla="val 50000"/>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243729" name="Rectangle 17"/>
          <p:cNvSpPr>
            <a:spLocks noChangeArrowheads="1"/>
          </p:cNvSpPr>
          <p:nvPr/>
        </p:nvSpPr>
        <p:spPr bwMode="auto">
          <a:xfrm>
            <a:off x="0" y="0"/>
            <a:ext cx="9144000" cy="720725"/>
          </a:xfrm>
          <a:prstGeom prst="rect">
            <a:avLst/>
          </a:prstGeom>
          <a:noFill/>
          <a:ln w="444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it-IT" altLang="it-IT" sz="2400" b="1" dirty="0" smtClean="0">
                <a:solidFill>
                  <a:srgbClr val="3333FF"/>
                </a:solidFill>
              </a:rPr>
              <a:t>LICENZIAMENTI INDIVIDUALI</a:t>
            </a:r>
            <a:endParaRPr lang="it-IT" altLang="it-IT" sz="2400" b="1" dirty="0">
              <a:solidFill>
                <a:srgbClr val="3333FF"/>
              </a:solidFill>
            </a:endParaRPr>
          </a:p>
        </p:txBody>
      </p:sp>
    </p:spTree>
    <p:extLst>
      <p:ext uri="{BB962C8B-B14F-4D97-AF65-F5344CB8AC3E}">
        <p14:creationId xmlns:p14="http://schemas.microsoft.com/office/powerpoint/2010/main" val="3936003571"/>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normAutofit fontScale="90000"/>
          </a:bodyPr>
          <a:lstStyle/>
          <a:p>
            <a:r>
              <a:rPr lang="it-IT" b="1" dirty="0" smtClean="0">
                <a:solidFill>
                  <a:srgbClr val="FF0000"/>
                </a:solidFill>
                <a:latin typeface="Garamond" pitchFamily="18" charset="0"/>
              </a:rPr>
              <a:t>IL CONTRATTO A TUTELE CRESCENTI </a:t>
            </a:r>
            <a:br>
              <a:rPr lang="it-IT" b="1" dirty="0" smtClean="0">
                <a:solidFill>
                  <a:srgbClr val="FF0000"/>
                </a:solidFill>
                <a:latin typeface="Garamond" pitchFamily="18" charset="0"/>
              </a:rPr>
            </a:br>
            <a:r>
              <a:rPr lang="it-IT" b="1" dirty="0" smtClean="0">
                <a:solidFill>
                  <a:srgbClr val="FF0000"/>
                </a:solidFill>
                <a:latin typeface="Garamond" pitchFamily="18" charset="0"/>
              </a:rPr>
              <a:t>(CTC)</a:t>
            </a:r>
            <a:br>
              <a:rPr lang="it-IT" b="1" dirty="0" smtClean="0">
                <a:solidFill>
                  <a:srgbClr val="FF0000"/>
                </a:solidFill>
                <a:latin typeface="Garamond" pitchFamily="18" charset="0"/>
              </a:rPr>
            </a:br>
            <a:r>
              <a:rPr lang="it-IT" b="1" dirty="0" smtClean="0">
                <a:solidFill>
                  <a:srgbClr val="FF0000"/>
                </a:solidFill>
                <a:latin typeface="Garamond" pitchFamily="18" charset="0"/>
              </a:rPr>
              <a:t>ED IL NUOVO REGIME IN CASO </a:t>
            </a:r>
            <a:r>
              <a:rPr lang="it-IT" b="1" dirty="0" err="1" smtClean="0">
                <a:solidFill>
                  <a:srgbClr val="FF0000"/>
                </a:solidFill>
                <a:latin typeface="Garamond" pitchFamily="18" charset="0"/>
              </a:rPr>
              <a:t>DI</a:t>
            </a:r>
            <a:r>
              <a:rPr lang="it-IT" b="1" dirty="0" smtClean="0">
                <a:solidFill>
                  <a:srgbClr val="FF0000"/>
                </a:solidFill>
                <a:latin typeface="Garamond" pitchFamily="18" charset="0"/>
              </a:rPr>
              <a:t> LICENZIAMENTO</a:t>
            </a:r>
            <a:r>
              <a:rPr lang="it-IT" dirty="0" smtClean="0"/>
              <a:t/>
            </a:r>
            <a:br>
              <a:rPr lang="it-IT" dirty="0" smtClean="0"/>
            </a:br>
            <a:endParaRPr lang="it-IT" dirty="0"/>
          </a:p>
        </p:txBody>
      </p:sp>
      <p:sp>
        <p:nvSpPr>
          <p:cNvPr id="3" name="Sottotitolo 2"/>
          <p:cNvSpPr>
            <a:spLocks noGrp="1"/>
          </p:cNvSpPr>
          <p:nvPr>
            <p:ph type="subTitle" idx="1"/>
          </p:nvPr>
        </p:nvSpPr>
        <p:spPr>
          <a:xfrm>
            <a:off x="1371600" y="4509120"/>
            <a:ext cx="6400800" cy="1129680"/>
          </a:xfrm>
        </p:spPr>
        <p:txBody>
          <a:bodyPr>
            <a:normAutofit fontScale="77500" lnSpcReduction="20000"/>
          </a:bodyPr>
          <a:lstStyle/>
          <a:p>
            <a:r>
              <a:rPr lang="it-IT" dirty="0" smtClean="0"/>
              <a:t>1° Decreto attuativo del Jobs </a:t>
            </a:r>
            <a:r>
              <a:rPr lang="it-IT" dirty="0" err="1" smtClean="0"/>
              <a:t>Act</a:t>
            </a:r>
            <a:endParaRPr lang="it-IT" dirty="0" smtClean="0"/>
          </a:p>
          <a:p>
            <a:r>
              <a:rPr lang="it-IT" dirty="0" err="1" smtClean="0">
                <a:solidFill>
                  <a:srgbClr val="FF0000"/>
                </a:solidFill>
              </a:rPr>
              <a:t>D.Lgs</a:t>
            </a:r>
            <a:r>
              <a:rPr lang="it-IT" dirty="0" smtClean="0">
                <a:solidFill>
                  <a:srgbClr val="FF0000"/>
                </a:solidFill>
              </a:rPr>
              <a:t> 4 marzo 2015 n.23</a:t>
            </a:r>
          </a:p>
          <a:p>
            <a:r>
              <a:rPr lang="it-IT" sz="2300" dirty="0" smtClean="0">
                <a:solidFill>
                  <a:srgbClr val="FF0000"/>
                </a:solidFill>
              </a:rPr>
              <a:t>(GU n.54 del 6.03.2015)</a:t>
            </a:r>
            <a:endParaRPr lang="it-IT" sz="2300" dirty="0">
              <a:solidFill>
                <a:srgbClr val="FF0000"/>
              </a:solidFill>
            </a:endParaRP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title"/>
          </p:nvPr>
        </p:nvSpPr>
        <p:spPr>
          <a:xfrm>
            <a:off x="457200" y="274638"/>
            <a:ext cx="8229600" cy="582594"/>
          </a:xfrm>
        </p:spPr>
        <p:txBody>
          <a:bodyPr>
            <a:normAutofit fontScale="90000"/>
          </a:bodyPr>
          <a:lstStyle/>
          <a:p>
            <a:r>
              <a:rPr lang="it-IT" sz="2000" dirty="0" smtClean="0"/>
              <a:t>Art. 1 – Campo di applicazione. </a:t>
            </a:r>
            <a:br>
              <a:rPr lang="it-IT" sz="2000" dirty="0" smtClean="0"/>
            </a:br>
            <a:endParaRPr lang="it-IT" sz="2000" dirty="0"/>
          </a:p>
        </p:txBody>
      </p:sp>
      <p:sp>
        <p:nvSpPr>
          <p:cNvPr id="3" name="Segnaposto contenuto 2"/>
          <p:cNvSpPr>
            <a:spLocks noGrp="1"/>
          </p:cNvSpPr>
          <p:nvPr>
            <p:ph sz="half" idx="1"/>
          </p:nvPr>
        </p:nvSpPr>
        <p:spPr>
          <a:xfrm>
            <a:off x="285720" y="714356"/>
            <a:ext cx="4210080" cy="5857916"/>
          </a:xfrm>
        </p:spPr>
        <p:txBody>
          <a:bodyPr>
            <a:normAutofit fontScale="70000" lnSpcReduction="20000"/>
          </a:bodyPr>
          <a:lstStyle/>
          <a:p>
            <a:pPr>
              <a:buNone/>
            </a:pPr>
            <a:r>
              <a:rPr lang="it-IT" dirty="0" smtClean="0"/>
              <a:t> </a:t>
            </a:r>
          </a:p>
          <a:p>
            <a:pPr>
              <a:buNone/>
            </a:pPr>
            <a:r>
              <a:rPr lang="it-IT" dirty="0" smtClean="0"/>
              <a:t>	1. Per i lavoratori che rivestono la qualifica di operai, impiegati o quadri, assunti con contratto di lavoro subordinato a tempo indeterminato a decorrere dalla data di entrata in vigore del presente decreto, il  regime di tutela nel caso di licenziamento illegittimo è disciplinato dalle disposizioni di cui al presente decreto. </a:t>
            </a:r>
          </a:p>
          <a:p>
            <a:pPr>
              <a:buNone/>
            </a:pPr>
            <a:r>
              <a:rPr lang="it-IT" dirty="0" smtClean="0"/>
              <a:t>	2. Le disposizioni di cui al presente decreto si applicano anche nei casi di conversione, successiva all'entrata in vigore del presente decreto, di contratto a tempo determinato o di apprendistato in contratto a tempo indeterminato. </a:t>
            </a:r>
          </a:p>
          <a:p>
            <a:pPr>
              <a:buNone/>
            </a:pPr>
            <a:endParaRPr lang="it-IT" dirty="0" smtClean="0"/>
          </a:p>
          <a:p>
            <a:pPr>
              <a:buNone/>
            </a:pPr>
            <a:r>
              <a:rPr lang="it-IT" dirty="0" smtClean="0"/>
              <a:t>	</a:t>
            </a:r>
          </a:p>
          <a:p>
            <a:pPr>
              <a:buNone/>
            </a:pPr>
            <a:r>
              <a:rPr lang="it-IT" dirty="0"/>
              <a:t>	</a:t>
            </a:r>
          </a:p>
        </p:txBody>
      </p:sp>
      <p:sp>
        <p:nvSpPr>
          <p:cNvPr id="5" name="Segnaposto contenuto 4"/>
          <p:cNvSpPr>
            <a:spLocks noGrp="1"/>
          </p:cNvSpPr>
          <p:nvPr>
            <p:ph sz="half" idx="2"/>
          </p:nvPr>
        </p:nvSpPr>
        <p:spPr>
          <a:xfrm>
            <a:off x="4648200" y="642918"/>
            <a:ext cx="4038600" cy="5483245"/>
          </a:xfrm>
        </p:spPr>
        <p:txBody>
          <a:bodyPr>
            <a:normAutofit fontScale="70000" lnSpcReduction="20000"/>
          </a:bodyPr>
          <a:lstStyle/>
          <a:p>
            <a:r>
              <a:rPr lang="it-IT" dirty="0" smtClean="0"/>
              <a:t>Non si applica ai dirigenti</a:t>
            </a:r>
          </a:p>
          <a:p>
            <a:endParaRPr lang="it-IT" dirty="0"/>
          </a:p>
          <a:p>
            <a:r>
              <a:rPr lang="it-IT" dirty="0" smtClean="0"/>
              <a:t>Si applica alle assunzioni dalla data di entrata in vigore del </a:t>
            </a:r>
            <a:r>
              <a:rPr lang="it-IT" dirty="0" err="1" smtClean="0"/>
              <a:t>D.Lgs</a:t>
            </a:r>
            <a:endParaRPr lang="it-IT" dirty="0" smtClean="0"/>
          </a:p>
          <a:p>
            <a:endParaRPr lang="it-IT" dirty="0"/>
          </a:p>
          <a:p>
            <a:endParaRPr lang="it-IT" dirty="0" smtClean="0"/>
          </a:p>
          <a:p>
            <a:endParaRPr lang="it-IT" dirty="0"/>
          </a:p>
          <a:p>
            <a:r>
              <a:rPr lang="it-IT" dirty="0" smtClean="0"/>
              <a:t>Vale anche per le trasformazioni da TD a tempo indeterminato  o da apprendistato a tempo indeterminato</a:t>
            </a:r>
          </a:p>
          <a:p>
            <a:endParaRPr lang="it-IT" dirty="0"/>
          </a:p>
          <a:p>
            <a:endParaRPr lang="it-IT" dirty="0" smtClean="0"/>
          </a:p>
          <a:p>
            <a:r>
              <a:rPr lang="it-IT" dirty="0" smtClean="0"/>
              <a:t>Le nuove disposizioni si applicano, in modo differenziato a tutti i DDL</a:t>
            </a:r>
          </a:p>
          <a:p>
            <a:endParaRPr lang="it-IT" dirty="0" smtClean="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922114"/>
          </a:xfrm>
        </p:spPr>
        <p:txBody>
          <a:bodyPr>
            <a:normAutofit/>
          </a:bodyPr>
          <a:lstStyle/>
          <a:p>
            <a:r>
              <a:rPr lang="it-IT" sz="2400" dirty="0" smtClean="0"/>
              <a:t>Segue: Art. 1</a:t>
            </a:r>
            <a:endParaRPr lang="it-IT" sz="2400" dirty="0"/>
          </a:p>
        </p:txBody>
      </p:sp>
      <p:sp>
        <p:nvSpPr>
          <p:cNvPr id="3" name="Segnaposto contenuto 2"/>
          <p:cNvSpPr>
            <a:spLocks noGrp="1"/>
          </p:cNvSpPr>
          <p:nvPr>
            <p:ph sz="half" idx="1"/>
          </p:nvPr>
        </p:nvSpPr>
        <p:spPr>
          <a:xfrm>
            <a:off x="457200" y="1268760"/>
            <a:ext cx="4186808" cy="5328592"/>
          </a:xfrm>
        </p:spPr>
        <p:txBody>
          <a:bodyPr>
            <a:normAutofit fontScale="85000" lnSpcReduction="20000"/>
          </a:bodyPr>
          <a:lstStyle/>
          <a:p>
            <a:pPr algn="just">
              <a:buNone/>
            </a:pPr>
            <a:r>
              <a:rPr lang="it-IT" dirty="0" smtClean="0"/>
              <a:t>	3. Nel caso in cui il datore di lavoro, in conseguenza di assunzioni a tempo indeterminato avvenute  successivamente all’entrata in vigore del presente decreto, integri il requisito occupazionale di cui all’articolo 18, ottavo e nono comma, della legge 20 maggio 1970, n. 300, il licenziamento dei  lavoratori, anche se assunti precedentemente a tale data, è disciplinato dalle disposizioni del presente decreto. </a:t>
            </a:r>
          </a:p>
        </p:txBody>
      </p:sp>
      <p:sp>
        <p:nvSpPr>
          <p:cNvPr id="4" name="Segnaposto contenuto 3"/>
          <p:cNvSpPr>
            <a:spLocks noGrp="1"/>
          </p:cNvSpPr>
          <p:nvPr>
            <p:ph sz="half" idx="2"/>
          </p:nvPr>
        </p:nvSpPr>
        <p:spPr/>
        <p:txBody>
          <a:bodyPr>
            <a:normAutofit fontScale="85000" lnSpcReduction="20000"/>
          </a:bodyPr>
          <a:lstStyle/>
          <a:p>
            <a:pPr algn="just">
              <a:buNone/>
            </a:pPr>
            <a:r>
              <a:rPr lang="it-IT" dirty="0" smtClean="0"/>
              <a:t>	</a:t>
            </a:r>
            <a:r>
              <a:rPr lang="it-IT" sz="2400" dirty="0" smtClean="0">
                <a:solidFill>
                  <a:srgbClr val="FF0000"/>
                </a:solidFill>
              </a:rPr>
              <a:t>Disposizione atta a invogliare la crescita delle aziende in quanto anche i “vecchi” assunti, in caso di superamento dei limiti previsti per la tutela reale (es.  &gt; 15 dipendenti) saranno assoggettati al CTC e non all’art.18/300</a:t>
            </a:r>
          </a:p>
          <a:p>
            <a:pPr algn="just">
              <a:buNone/>
            </a:pPr>
            <a:endParaRPr lang="it-IT" dirty="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title"/>
          </p:nvPr>
        </p:nvSpPr>
        <p:spPr>
          <a:xfrm>
            <a:off x="457200" y="274638"/>
            <a:ext cx="8229600" cy="368280"/>
          </a:xfrm>
        </p:spPr>
        <p:txBody>
          <a:bodyPr>
            <a:normAutofit fontScale="90000"/>
          </a:bodyPr>
          <a:lstStyle/>
          <a:p>
            <a:r>
              <a:rPr lang="it-IT" sz="1800" dirty="0" smtClean="0"/>
              <a:t>Art. 2 – Licenziamento discriminatorio, nullo e intimato in forma orale. </a:t>
            </a:r>
            <a:br>
              <a:rPr lang="it-IT" sz="1800" dirty="0" smtClean="0"/>
            </a:br>
            <a:endParaRPr lang="it-IT" sz="1800" dirty="0"/>
          </a:p>
        </p:txBody>
      </p:sp>
      <p:sp>
        <p:nvSpPr>
          <p:cNvPr id="3" name="Segnaposto contenuto 2"/>
          <p:cNvSpPr>
            <a:spLocks noGrp="1"/>
          </p:cNvSpPr>
          <p:nvPr>
            <p:ph sz="half" idx="1"/>
          </p:nvPr>
        </p:nvSpPr>
        <p:spPr>
          <a:xfrm>
            <a:off x="285720" y="642918"/>
            <a:ext cx="5438408" cy="6000792"/>
          </a:xfrm>
        </p:spPr>
        <p:txBody>
          <a:bodyPr>
            <a:normAutofit fontScale="40000" lnSpcReduction="20000"/>
          </a:bodyPr>
          <a:lstStyle/>
          <a:p>
            <a:pPr>
              <a:buNone/>
            </a:pPr>
            <a:r>
              <a:rPr lang="it-IT" dirty="0" smtClean="0"/>
              <a:t>	</a:t>
            </a:r>
            <a:r>
              <a:rPr lang="it-IT" sz="3000" dirty="0" smtClean="0"/>
              <a:t>1. Il giudice, con la pronuncia con la quale dichiara la nullità del licenziamento perché discriminatorio a norma dell'articolo 15 della legge 20 maggio 1970, n. 300, e successive modificazioni, ovvero perché riconducibile agli altri casi di nullità espressamente previsti dalla legge, ordina al datore di lavoro, imprenditore o non imprenditore, la reintegrazione del lavoratore nel posto di lavoro, indipendentemente dal motivo formalmente addotto. A seguito dell'ordine di reintegrazione, il rapporto di lavoro si intende risolto quando il lavoratore non abbia ripreso servizio entro trenta giorni dall'invito del datore di lavoro, salvo il caso in cui abbia richiesto l'indennità di cui al terzo comma del presente articolo. Il regime di cui al presente articolo si applica anche al licenziamento dichiarato inefficace perché intimato in forma orale. </a:t>
            </a:r>
          </a:p>
          <a:p>
            <a:pPr>
              <a:buNone/>
            </a:pPr>
            <a:r>
              <a:rPr lang="it-IT" sz="3000" dirty="0" smtClean="0"/>
              <a:t>	</a:t>
            </a:r>
          </a:p>
          <a:p>
            <a:pPr>
              <a:buNone/>
            </a:pPr>
            <a:r>
              <a:rPr lang="it-IT" sz="3000" dirty="0" smtClean="0"/>
              <a:t>	2. Con la pronuncia di cui al comma 1, il giudice condanna altresì il datore di lavoro al risarcimento del danno subito dal lavoratore per il licenziamento di cui sia stata accertata la nullità e l’inefficacia, stabilendo a tal fine un'indennità commisurata all’ultima retribuzione di riferimento per il calcolo del trattamento di fine rapporto, corrispondente al periodo dal giorno del licenziamento sino a quello dell'effettiva reintegrazione, dedotto quanto percepito, nel periodo di estromissione, per lo svolgimento di altre attività lavorative. In ogni caso la misura del risarcimento non potrà essere inferiore a cinque mensilità dell’ultima retribuzione di riferimento per il calcolo del trattamento di fine rapporto. Il datore di lavoro è condannato, altresì, per il medesimo periodo, al versamento dei contributi previdenziali e assistenziali. </a:t>
            </a:r>
          </a:p>
          <a:p>
            <a:pPr>
              <a:buNone/>
            </a:pPr>
            <a:r>
              <a:rPr lang="it-IT" sz="3000" dirty="0" smtClean="0"/>
              <a:t>	</a:t>
            </a:r>
          </a:p>
          <a:p>
            <a:pPr>
              <a:buNone/>
            </a:pPr>
            <a:r>
              <a:rPr lang="it-IT" sz="3000" dirty="0" smtClean="0"/>
              <a:t>	3. Fermo restando il diritto al risarcimento del danno come previsto al comma 2, al lavoratore è data la facoltà di chiedere al datore di lavoro, in sostituzione della reintegrazione nel posto di lavoro, un'indennità pari a quindici mensilità dell’ultima retribuzione di riferimento per il calcolo del trattamento di fine rapporto, la cui richiesta determina la risoluzione del rapporto di lavoro, e che non è assoggettata a contribuzione previdenziale. La richiesta dell'indennità deve essere effettuata entro trenta giorni dalla comunicazione del deposito della pronuncia o dall'invito del datore di lavoro a riprendere servizio, se anteriore alla predetta comunicazione. </a:t>
            </a:r>
          </a:p>
          <a:p>
            <a:pPr>
              <a:buNone/>
            </a:pPr>
            <a:r>
              <a:rPr lang="it-IT" sz="3000" dirty="0" smtClean="0"/>
              <a:t>	</a:t>
            </a:r>
            <a:endParaRPr lang="it-IT" sz="3000" dirty="0"/>
          </a:p>
        </p:txBody>
      </p:sp>
      <p:sp>
        <p:nvSpPr>
          <p:cNvPr id="5" name="Segnaposto contenuto 4"/>
          <p:cNvSpPr>
            <a:spLocks noGrp="1"/>
          </p:cNvSpPr>
          <p:nvPr>
            <p:ph sz="half" idx="2"/>
          </p:nvPr>
        </p:nvSpPr>
        <p:spPr>
          <a:xfrm>
            <a:off x="5652120" y="500042"/>
            <a:ext cx="3034680" cy="5626121"/>
          </a:xfrm>
        </p:spPr>
        <p:txBody>
          <a:bodyPr>
            <a:noAutofit/>
          </a:bodyPr>
          <a:lstStyle/>
          <a:p>
            <a:pPr>
              <a:buNone/>
            </a:pPr>
            <a:r>
              <a:rPr lang="it-IT" sz="3200" dirty="0" smtClean="0"/>
              <a:t>	</a:t>
            </a:r>
            <a:r>
              <a:rPr lang="it-IT" sz="2000" dirty="0" smtClean="0"/>
              <a:t>Se il licenziamento è:</a:t>
            </a:r>
          </a:p>
          <a:p>
            <a:pPr>
              <a:buNone/>
            </a:pPr>
            <a:r>
              <a:rPr lang="it-IT" sz="2000" dirty="0" smtClean="0"/>
              <a:t>	- discriminatorio</a:t>
            </a:r>
          </a:p>
          <a:p>
            <a:pPr>
              <a:buNone/>
            </a:pPr>
            <a:r>
              <a:rPr lang="it-IT" sz="2000" dirty="0" smtClean="0"/>
              <a:t>	- nullo (secondo gli altri casi previsti dalla legge)</a:t>
            </a:r>
          </a:p>
          <a:p>
            <a:pPr>
              <a:buNone/>
            </a:pPr>
            <a:r>
              <a:rPr lang="it-IT" sz="2400" dirty="0" smtClean="0"/>
              <a:t>	</a:t>
            </a:r>
            <a:r>
              <a:rPr lang="it-IT" sz="1800" dirty="0" smtClean="0"/>
              <a:t>Si applica il regime del  “vecchio” art.18/300, addirittura nella versione </a:t>
            </a:r>
            <a:r>
              <a:rPr lang="it-IT" sz="1800" i="1" dirty="0" smtClean="0"/>
              <a:t>ante</a:t>
            </a:r>
            <a:r>
              <a:rPr lang="it-IT" sz="1800" dirty="0" smtClean="0"/>
              <a:t> Legge </a:t>
            </a:r>
            <a:r>
              <a:rPr lang="it-IT" sz="1800" dirty="0" err="1" smtClean="0"/>
              <a:t>Fornero</a:t>
            </a:r>
            <a:r>
              <a:rPr lang="it-IT" sz="1800" dirty="0" smtClean="0"/>
              <a:t>, cioè:</a:t>
            </a:r>
          </a:p>
          <a:p>
            <a:pPr>
              <a:buNone/>
            </a:pPr>
            <a:r>
              <a:rPr lang="it-IT" sz="1800" dirty="0" smtClean="0"/>
              <a:t>	</a:t>
            </a:r>
            <a:r>
              <a:rPr lang="it-IT" sz="1800" i="1" dirty="0" smtClean="0"/>
              <a:t>1) Ricostruzione retributiva (*) e contributiva integrale del periodo </a:t>
            </a:r>
            <a:r>
              <a:rPr lang="it-IT" sz="1800" i="1" dirty="0" err="1" smtClean="0"/>
              <a:t>medio-tempore</a:t>
            </a:r>
            <a:r>
              <a:rPr lang="it-IT" sz="1800" i="1" dirty="0" smtClean="0"/>
              <a:t> </a:t>
            </a:r>
          </a:p>
          <a:p>
            <a:pPr>
              <a:buNone/>
            </a:pPr>
            <a:r>
              <a:rPr lang="it-IT" sz="1800" i="1" dirty="0" smtClean="0"/>
              <a:t>    	2) reintegrazione o 15 mensilità</a:t>
            </a:r>
          </a:p>
          <a:p>
            <a:pPr>
              <a:buNone/>
            </a:pPr>
            <a:endParaRPr lang="it-IT" sz="1800" i="1" dirty="0" smtClean="0"/>
          </a:p>
          <a:p>
            <a:pPr>
              <a:buNone/>
            </a:pPr>
            <a:r>
              <a:rPr lang="it-IT" sz="1400" i="1" dirty="0" smtClean="0"/>
              <a:t>	(*) si adotta l’ultima retribuzione utile ai fini TFR</a:t>
            </a:r>
            <a:endParaRPr lang="it-IT" sz="1400" i="1" dirty="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1800" dirty="0" smtClean="0"/>
              <a:t>Segue: Art. 2</a:t>
            </a:r>
            <a:endParaRPr lang="it-IT" sz="1800" dirty="0"/>
          </a:p>
        </p:txBody>
      </p:sp>
      <p:sp>
        <p:nvSpPr>
          <p:cNvPr id="3" name="Segnaposto contenuto 2"/>
          <p:cNvSpPr>
            <a:spLocks noGrp="1"/>
          </p:cNvSpPr>
          <p:nvPr>
            <p:ph sz="half" idx="1"/>
          </p:nvPr>
        </p:nvSpPr>
        <p:spPr/>
        <p:txBody>
          <a:bodyPr>
            <a:normAutofit fontScale="92500" lnSpcReduction="20000"/>
          </a:bodyPr>
          <a:lstStyle/>
          <a:p>
            <a:pPr algn="just">
              <a:buNone/>
            </a:pPr>
            <a:r>
              <a:rPr lang="it-IT" dirty="0" smtClean="0"/>
              <a:t>	4. La disciplina di cui al presente articolo </a:t>
            </a:r>
            <a:r>
              <a:rPr lang="it-IT" dirty="0" smtClean="0">
                <a:solidFill>
                  <a:srgbClr val="FF0000"/>
                </a:solidFill>
              </a:rPr>
              <a:t>(art.2 ndr) </a:t>
            </a:r>
            <a:r>
              <a:rPr lang="it-IT" dirty="0" smtClean="0"/>
              <a:t>trova applicazione anche nelle ipotesi in cui il giudice accerta il difetto di giustificazione per motivo consistente nella disabilità fisica o psichica del lavoratore, anche ai sensi degli articoli 4, comma 4, e 10, comma 3, della legge 12 marzo 1999, n. 68. </a:t>
            </a:r>
          </a:p>
          <a:p>
            <a:endParaRPr lang="it-IT" dirty="0"/>
          </a:p>
        </p:txBody>
      </p:sp>
      <p:sp>
        <p:nvSpPr>
          <p:cNvPr id="4" name="Segnaposto contenuto 3"/>
          <p:cNvSpPr>
            <a:spLocks noGrp="1"/>
          </p:cNvSpPr>
          <p:nvPr>
            <p:ph sz="half" idx="2"/>
          </p:nvPr>
        </p:nvSpPr>
        <p:spPr/>
        <p:txBody>
          <a:bodyPr>
            <a:normAutofit fontScale="92500" lnSpcReduction="20000"/>
          </a:bodyPr>
          <a:lstStyle/>
          <a:p>
            <a:r>
              <a:rPr lang="it-IT" sz="2200" dirty="0" smtClean="0"/>
              <a:t>Anche in questo caso si applica il “vecchio” art.18 </a:t>
            </a:r>
            <a:r>
              <a:rPr lang="it-IT" sz="2200" i="1" dirty="0" smtClean="0"/>
              <a:t>ante</a:t>
            </a:r>
            <a:r>
              <a:rPr lang="it-IT" sz="2200" dirty="0" smtClean="0"/>
              <a:t> Legge Fornero !</a:t>
            </a:r>
          </a:p>
          <a:p>
            <a:endParaRPr lang="it-IT" sz="2200" dirty="0" smtClean="0"/>
          </a:p>
          <a:p>
            <a:r>
              <a:rPr lang="it-IT" sz="2200" dirty="0" smtClean="0"/>
              <a:t>“Arretramento” rispetto alla Legge </a:t>
            </a:r>
            <a:r>
              <a:rPr lang="it-IT" sz="2200" dirty="0" err="1" smtClean="0"/>
              <a:t>Fornero</a:t>
            </a:r>
            <a:r>
              <a:rPr lang="it-IT" sz="2200" dirty="0" smtClean="0"/>
              <a:t>.</a:t>
            </a:r>
          </a:p>
          <a:p>
            <a:endParaRPr lang="it-IT" dirty="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000" dirty="0" smtClean="0"/>
              <a:t>Art. 3 – Licenziamento per giustificato motivo e giusta causa. </a:t>
            </a:r>
            <a:br>
              <a:rPr lang="it-IT" sz="2000" dirty="0" smtClean="0"/>
            </a:br>
            <a:r>
              <a:rPr lang="it-IT" sz="2000" dirty="0" smtClean="0"/>
              <a:t> </a:t>
            </a:r>
            <a:br>
              <a:rPr lang="it-IT" sz="2000" dirty="0" smtClean="0"/>
            </a:br>
            <a:endParaRPr lang="it-IT" sz="2000" dirty="0"/>
          </a:p>
        </p:txBody>
      </p:sp>
      <p:sp>
        <p:nvSpPr>
          <p:cNvPr id="3" name="Segnaposto contenuto 2"/>
          <p:cNvSpPr>
            <a:spLocks noGrp="1"/>
          </p:cNvSpPr>
          <p:nvPr>
            <p:ph sz="half" idx="1"/>
          </p:nvPr>
        </p:nvSpPr>
        <p:spPr>
          <a:xfrm>
            <a:off x="0" y="785794"/>
            <a:ext cx="5220072" cy="5929354"/>
          </a:xfrm>
        </p:spPr>
        <p:txBody>
          <a:bodyPr>
            <a:normAutofit fontScale="40000" lnSpcReduction="20000"/>
          </a:bodyPr>
          <a:lstStyle/>
          <a:p>
            <a:pPr>
              <a:buNone/>
            </a:pPr>
            <a:r>
              <a:rPr lang="it-IT" dirty="0" smtClean="0"/>
              <a:t>	</a:t>
            </a:r>
            <a:r>
              <a:rPr lang="it-IT" sz="5100" dirty="0" smtClean="0"/>
              <a:t>1. Salvo quanto disposto dal comma 2 del presente articolo, nei casi in cui risulta accertato che non  ricorrono gli estremi del licenziamento per giustificato motivo oggettivo o per giustificato motivo  soggettivo o giusta causa, il giudice dichiara estinto il rapporto di lavoro alla data del licenziamento e condanna il datore di lavoro al pagamento di un'indennità non assoggettata a contribuzione previdenziale di importo pari a due mensilità dell’ultima retribuzione di riferimento per il calcolo del trattamento di fine rapporto per ogni anno di servizio, in misura comunque non inferiore a quattro e non superiore a ventiquattro mensilità. </a:t>
            </a:r>
          </a:p>
          <a:p>
            <a:pPr algn="just">
              <a:buNone/>
            </a:pPr>
            <a:r>
              <a:rPr lang="it-IT" sz="4400" dirty="0" smtClean="0"/>
              <a:t>	</a:t>
            </a:r>
            <a:endParaRPr lang="it-IT" dirty="0" smtClean="0"/>
          </a:p>
          <a:p>
            <a:endParaRPr lang="it-IT" dirty="0"/>
          </a:p>
          <a:p>
            <a:endParaRPr lang="it-IT" dirty="0" smtClean="0"/>
          </a:p>
          <a:p>
            <a:endParaRPr lang="it-IT" dirty="0"/>
          </a:p>
          <a:p>
            <a:endParaRPr lang="it-IT" dirty="0" smtClean="0"/>
          </a:p>
          <a:p>
            <a:endParaRPr lang="it-IT" dirty="0" smtClean="0"/>
          </a:p>
          <a:p>
            <a:endParaRPr lang="it-IT" dirty="0"/>
          </a:p>
          <a:p>
            <a:endParaRPr lang="it-IT" dirty="0" smtClean="0"/>
          </a:p>
          <a:p>
            <a:endParaRPr lang="it-IT" dirty="0"/>
          </a:p>
        </p:txBody>
      </p:sp>
      <p:sp>
        <p:nvSpPr>
          <p:cNvPr id="4" name="Segnaposto contenuto 3"/>
          <p:cNvSpPr>
            <a:spLocks noGrp="1"/>
          </p:cNvSpPr>
          <p:nvPr>
            <p:ph sz="half" idx="2"/>
          </p:nvPr>
        </p:nvSpPr>
        <p:spPr>
          <a:xfrm>
            <a:off x="5429256" y="836712"/>
            <a:ext cx="3571900" cy="5806998"/>
          </a:xfrm>
        </p:spPr>
        <p:txBody>
          <a:bodyPr>
            <a:normAutofit fontScale="40000" lnSpcReduction="20000"/>
          </a:bodyPr>
          <a:lstStyle/>
          <a:p>
            <a:pPr>
              <a:buNone/>
            </a:pPr>
            <a:r>
              <a:rPr lang="it-IT" dirty="0" smtClean="0"/>
              <a:t>	</a:t>
            </a:r>
            <a:r>
              <a:rPr lang="it-IT" sz="3500" dirty="0" smtClean="0"/>
              <a:t>Laddove non ricorrano gli estremi per il licenziamento discriminatorio o nullo (e fatta salva l’ipotesi di cui al </a:t>
            </a:r>
            <a:r>
              <a:rPr lang="it-IT" sz="3500" u="sng" dirty="0" smtClean="0"/>
              <a:t>comma 2</a:t>
            </a:r>
            <a:r>
              <a:rPr lang="it-IT" sz="3500" dirty="0" smtClean="0"/>
              <a:t>),  </a:t>
            </a:r>
            <a:r>
              <a:rPr lang="it-IT" sz="3500" i="1" dirty="0" smtClean="0"/>
              <a:t>(vedi slide successiva) </a:t>
            </a:r>
            <a:r>
              <a:rPr lang="it-IT" sz="3500" dirty="0" smtClean="0"/>
              <a:t>negli altri casi:</a:t>
            </a:r>
          </a:p>
          <a:p>
            <a:pPr>
              <a:buNone/>
            </a:pPr>
            <a:r>
              <a:rPr lang="it-IT" sz="4000" dirty="0" smtClean="0"/>
              <a:t>	</a:t>
            </a:r>
          </a:p>
          <a:p>
            <a:pPr>
              <a:buNone/>
            </a:pPr>
            <a:endParaRPr lang="it-IT" sz="4000" dirty="0"/>
          </a:p>
          <a:p>
            <a:pPr>
              <a:buNone/>
            </a:pPr>
            <a:r>
              <a:rPr lang="it-IT" sz="4000" dirty="0" smtClean="0"/>
              <a:t>	</a:t>
            </a:r>
            <a:r>
              <a:rPr lang="it-IT" sz="5000" dirty="0" smtClean="0"/>
              <a:t>- </a:t>
            </a:r>
            <a:r>
              <a:rPr lang="it-IT" sz="5000" b="1" dirty="0" smtClean="0"/>
              <a:t>No reintegrazione</a:t>
            </a:r>
          </a:p>
          <a:p>
            <a:pPr>
              <a:buNone/>
            </a:pPr>
            <a:r>
              <a:rPr lang="it-IT" sz="5000" dirty="0" smtClean="0"/>
              <a:t>	- Indennità pari a 2 mensilità della </a:t>
            </a:r>
            <a:r>
              <a:rPr lang="it-IT" sz="5000" dirty="0" err="1" smtClean="0"/>
              <a:t>Retr</a:t>
            </a:r>
            <a:r>
              <a:rPr lang="it-IT" sz="5000" dirty="0" smtClean="0"/>
              <a:t>. TFR  x ogni anno di anzianità</a:t>
            </a:r>
          </a:p>
          <a:p>
            <a:pPr>
              <a:buNone/>
            </a:pPr>
            <a:r>
              <a:rPr lang="it-IT" sz="5000" dirty="0" smtClean="0"/>
              <a:t>	- </a:t>
            </a:r>
            <a:r>
              <a:rPr lang="it-IT" sz="5000" dirty="0" err="1" smtClean="0"/>
              <a:t>min.</a:t>
            </a:r>
            <a:r>
              <a:rPr lang="it-IT" sz="5000" dirty="0" smtClean="0"/>
              <a:t> 4 / </a:t>
            </a:r>
            <a:r>
              <a:rPr lang="it-IT" sz="5000" dirty="0" err="1" smtClean="0"/>
              <a:t>max</a:t>
            </a:r>
            <a:r>
              <a:rPr lang="it-IT" sz="5000" dirty="0" smtClean="0"/>
              <a:t> 24 mensilità</a:t>
            </a:r>
          </a:p>
          <a:p>
            <a:pPr>
              <a:buNone/>
            </a:pPr>
            <a:r>
              <a:rPr lang="it-IT" sz="5000" dirty="0" smtClean="0"/>
              <a:t>	</a:t>
            </a:r>
          </a:p>
          <a:p>
            <a:pPr>
              <a:buNone/>
            </a:pPr>
            <a:r>
              <a:rPr lang="it-IT" sz="5000" dirty="0" smtClean="0"/>
              <a:t>	- Non soggetta a contributi </a:t>
            </a:r>
          </a:p>
          <a:p>
            <a:pPr>
              <a:buNone/>
            </a:pPr>
            <a:r>
              <a:rPr lang="it-IT" sz="5000" dirty="0" smtClean="0"/>
              <a:t>	- Soggetta ad Irpef</a:t>
            </a:r>
          </a:p>
          <a:p>
            <a:pPr>
              <a:buNone/>
            </a:pPr>
            <a:endParaRPr lang="it-IT" sz="4000" dirty="0" smtClean="0"/>
          </a:p>
          <a:p>
            <a:pPr>
              <a:buNone/>
            </a:pPr>
            <a:r>
              <a:rPr lang="it-IT" sz="4000" dirty="0" smtClean="0"/>
              <a:t>                  </a:t>
            </a:r>
            <a:endParaRPr lang="it-IT" sz="4000" dirty="0"/>
          </a:p>
        </p:txBody>
      </p:sp>
      <p:sp>
        <p:nvSpPr>
          <p:cNvPr id="15" name="Freccia in giù 14"/>
          <p:cNvSpPr/>
          <p:nvPr/>
        </p:nvSpPr>
        <p:spPr>
          <a:xfrm>
            <a:off x="7164288" y="1628800"/>
            <a:ext cx="432048" cy="432048"/>
          </a:xfrm>
          <a:prstGeom prst="downArrow">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1" name="Stella a 32 punte 10"/>
          <p:cNvSpPr/>
          <p:nvPr/>
        </p:nvSpPr>
        <p:spPr>
          <a:xfrm>
            <a:off x="2339752" y="5085184"/>
            <a:ext cx="3995936" cy="1484784"/>
          </a:xfrm>
          <a:prstGeom prst="star32">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400" b="1" dirty="0" smtClean="0">
                <a:solidFill>
                  <a:srgbClr val="FF0000"/>
                </a:solidFill>
              </a:rPr>
              <a:t>Ulteriore spallata all’art.18</a:t>
            </a:r>
            <a:endParaRPr lang="it-IT" sz="2400" b="1" dirty="0">
              <a:solidFill>
                <a:srgbClr val="FF0000"/>
              </a:solidFill>
            </a:endParaRP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922114"/>
          </a:xfrm>
        </p:spPr>
        <p:txBody>
          <a:bodyPr>
            <a:normAutofit/>
          </a:bodyPr>
          <a:lstStyle/>
          <a:p>
            <a:r>
              <a:rPr lang="it-IT" sz="2000" dirty="0" smtClean="0"/>
              <a:t>Segue: Art. 3</a:t>
            </a:r>
            <a:endParaRPr lang="it-IT" sz="2000" dirty="0"/>
          </a:p>
        </p:txBody>
      </p:sp>
      <p:sp>
        <p:nvSpPr>
          <p:cNvPr id="3" name="Segnaposto contenuto 2"/>
          <p:cNvSpPr>
            <a:spLocks noGrp="1"/>
          </p:cNvSpPr>
          <p:nvPr>
            <p:ph sz="half" idx="1"/>
          </p:nvPr>
        </p:nvSpPr>
        <p:spPr>
          <a:xfrm>
            <a:off x="179512" y="980728"/>
            <a:ext cx="4680520" cy="5877272"/>
          </a:xfrm>
        </p:spPr>
        <p:txBody>
          <a:bodyPr>
            <a:noAutofit/>
          </a:bodyPr>
          <a:lstStyle/>
          <a:p>
            <a:pPr algn="just">
              <a:buNone/>
            </a:pPr>
            <a:r>
              <a:rPr lang="it-IT" sz="1400" dirty="0" smtClean="0"/>
              <a:t>	2. Esclusivamente nelle ipotesi di licenziamento per giustificato motivo soggettivo o per giusta causa in cui sia direttamente dimostrata in giudizio l'insussistenza del fatto materiale contestato al lavoratore, rispetto alla quale resta estranea ogni valutazione circa la sproporzione del licenziamento, il giudice annulla il licenziamento e condanna il datore di lavoro alla reintegrazione del lavoratore nel posto di lavoro e al pagamento di un'indennità risarcitoria commisurata all’ultima retribuzione di riferimento per il calcolo del trattamento di fine rapporto, corrispondente al periodo dal giorno del licenziamento fino a quello dell'effettiva reintegrazione, dedotto quanto il lavoratore abbia percepito per lo svolgimento di altre attività lavorative, nonché quanto avrebbe potuto percepire accettando una congrua offerta di lavoro ai sensi dell’articolo 4, comma 1, lett. c, del decreto legislativo 21 aprile 2000, n. 181. In ogni caso la misura dell'indennità risarcitoria relativa al periodo antecedente alla pronuncia di reintegrazione non può essere superiore a dodici mensilità dell'ultima retribuzione di riferimento per il calcolo del trattamento di fine rapporto. Il datore di lavoro è condannato, altresì, al versamento dei contributi previdenziali e assistenziali dal giorno del licenziamento fino a quello dell’effettiva reintegrazione, senza applicazione di sanzioni per omissione contributiva. Al lavoratore è attribuita la facoltà di cui all’articolo 2, comma 3. </a:t>
            </a:r>
          </a:p>
          <a:p>
            <a:endParaRPr lang="it-IT" sz="1400" dirty="0"/>
          </a:p>
        </p:txBody>
      </p:sp>
      <p:sp>
        <p:nvSpPr>
          <p:cNvPr id="4" name="Segnaposto contenuto 3"/>
          <p:cNvSpPr>
            <a:spLocks noGrp="1"/>
          </p:cNvSpPr>
          <p:nvPr>
            <p:ph sz="half" idx="2"/>
          </p:nvPr>
        </p:nvSpPr>
        <p:spPr>
          <a:xfrm>
            <a:off x="5220072" y="1600200"/>
            <a:ext cx="3466728" cy="4525963"/>
          </a:xfrm>
        </p:spPr>
        <p:txBody>
          <a:bodyPr>
            <a:normAutofit fontScale="40000" lnSpcReduction="20000"/>
          </a:bodyPr>
          <a:lstStyle/>
          <a:p>
            <a:pPr>
              <a:buNone/>
            </a:pPr>
            <a:r>
              <a:rPr lang="it-IT" dirty="0" smtClean="0"/>
              <a:t>	</a:t>
            </a:r>
            <a:r>
              <a:rPr lang="it-IT" sz="5000" dirty="0" smtClean="0"/>
              <a:t>Resta la reintegrazione con il regime ex art.18 “attenuato” (risarcimento </a:t>
            </a:r>
            <a:r>
              <a:rPr lang="it-IT" sz="5000" dirty="0" err="1" smtClean="0"/>
              <a:t>max</a:t>
            </a:r>
            <a:r>
              <a:rPr lang="it-IT" sz="5000" dirty="0" smtClean="0"/>
              <a:t> 12 mensilità + copertura contributiva totale) nei casi di:</a:t>
            </a:r>
          </a:p>
          <a:p>
            <a:pPr>
              <a:buNone/>
            </a:pPr>
            <a:r>
              <a:rPr lang="it-IT" sz="5000" dirty="0" smtClean="0"/>
              <a:t>	</a:t>
            </a:r>
          </a:p>
          <a:p>
            <a:pPr>
              <a:buNone/>
            </a:pPr>
            <a:r>
              <a:rPr lang="it-IT" sz="5000" dirty="0" smtClean="0"/>
              <a:t>	</a:t>
            </a:r>
            <a:r>
              <a:rPr lang="it-IT" sz="5000" i="1" dirty="0" smtClean="0">
                <a:solidFill>
                  <a:srgbClr val="FF0000"/>
                </a:solidFill>
              </a:rPr>
              <a:t>Licenziamento disciplinare ove il fatto materiale addebitato non sussiste.</a:t>
            </a:r>
          </a:p>
          <a:p>
            <a:pPr>
              <a:buNone/>
            </a:pPr>
            <a:r>
              <a:rPr lang="it-IT" sz="5000" dirty="0" smtClean="0"/>
              <a:t>	Quindi: No reintegrazione (vale il regime del comma 1) se c’è sproporzione, ma il fatto sussiste.</a:t>
            </a:r>
          </a:p>
          <a:p>
            <a:pPr>
              <a:buNone/>
            </a:pPr>
            <a:r>
              <a:rPr lang="it-IT" sz="5000" dirty="0" smtClean="0"/>
              <a:t>	</a:t>
            </a:r>
          </a:p>
          <a:p>
            <a:pPr>
              <a:buNone/>
            </a:pPr>
            <a:r>
              <a:rPr lang="it-IT" sz="5000" dirty="0" smtClean="0"/>
              <a:t>	</a:t>
            </a:r>
            <a:endParaRPr lang="it-IT"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Art. 3</a:t>
            </a:r>
            <a:endParaRPr lang="it-IT" dirty="0"/>
          </a:p>
        </p:txBody>
      </p:sp>
      <p:sp>
        <p:nvSpPr>
          <p:cNvPr id="3" name="Segnaposto contenuto 2"/>
          <p:cNvSpPr>
            <a:spLocks noGrp="1"/>
          </p:cNvSpPr>
          <p:nvPr>
            <p:ph sz="half" idx="1"/>
          </p:nvPr>
        </p:nvSpPr>
        <p:spPr/>
        <p:txBody>
          <a:bodyPr/>
          <a:lstStyle/>
          <a:p>
            <a:pPr>
              <a:buNone/>
            </a:pPr>
            <a:r>
              <a:rPr lang="it-IT" dirty="0" smtClean="0"/>
              <a:t>	3. Al licenziamento dei lavoratori di cui all’articolo 1 non trova applicazione l’articolo 7 della legge n. 604 del 1966. </a:t>
            </a:r>
          </a:p>
          <a:p>
            <a:pPr>
              <a:buNone/>
            </a:pPr>
            <a:endParaRPr lang="it-IT" dirty="0"/>
          </a:p>
        </p:txBody>
      </p:sp>
      <p:sp>
        <p:nvSpPr>
          <p:cNvPr id="4" name="Segnaposto contenuto 3"/>
          <p:cNvSpPr>
            <a:spLocks noGrp="1"/>
          </p:cNvSpPr>
          <p:nvPr>
            <p:ph sz="half" idx="2"/>
          </p:nvPr>
        </p:nvSpPr>
        <p:spPr/>
        <p:txBody>
          <a:bodyPr/>
          <a:lstStyle/>
          <a:p>
            <a:pPr>
              <a:buNone/>
            </a:pPr>
            <a:r>
              <a:rPr lang="it-IT" dirty="0" smtClean="0">
                <a:solidFill>
                  <a:srgbClr val="FF0000"/>
                </a:solidFill>
              </a:rPr>
              <a:t>	Non è prevista la procedura art.7/604 per il GMO presso la DTL</a:t>
            </a:r>
            <a:endParaRPr lang="it-IT" dirty="0">
              <a:solidFill>
                <a:srgbClr val="FF0000"/>
              </a:solidFill>
            </a:endParaRP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title"/>
          </p:nvPr>
        </p:nvSpPr>
        <p:spPr/>
        <p:txBody>
          <a:bodyPr>
            <a:normAutofit/>
          </a:bodyPr>
          <a:lstStyle/>
          <a:p>
            <a:r>
              <a:rPr lang="it-IT" sz="2800" dirty="0" smtClean="0"/>
              <a:t>Art. 4 – Vizi formali e procedurali. </a:t>
            </a:r>
            <a:br>
              <a:rPr lang="it-IT" sz="2800" dirty="0" smtClean="0"/>
            </a:br>
            <a:endParaRPr lang="it-IT" sz="2800" dirty="0"/>
          </a:p>
        </p:txBody>
      </p:sp>
      <p:sp>
        <p:nvSpPr>
          <p:cNvPr id="5" name="Segnaposto contenuto 4"/>
          <p:cNvSpPr>
            <a:spLocks noGrp="1"/>
          </p:cNvSpPr>
          <p:nvPr>
            <p:ph sz="half" idx="1"/>
          </p:nvPr>
        </p:nvSpPr>
        <p:spPr>
          <a:xfrm>
            <a:off x="214282" y="928670"/>
            <a:ext cx="4933782" cy="5929330"/>
          </a:xfrm>
        </p:spPr>
        <p:txBody>
          <a:bodyPr>
            <a:normAutofit fontScale="70000" lnSpcReduction="20000"/>
          </a:bodyPr>
          <a:lstStyle/>
          <a:p>
            <a:pPr>
              <a:buNone/>
            </a:pPr>
            <a:r>
              <a:rPr lang="it-IT" dirty="0" smtClean="0"/>
              <a:t>	1. Nell’ipotesi in cui il licenziamento sia intimato con violazione del requisito di motivazione di cui all’articolo 2, comma 2, della legge n. 604 del 1966 o della procedura di cui all’articolo 7 della legge n. 300 del 1970, il giudice dichiara estinto il rapporto di lavoro alla data del licenziamento e condanna il datore di lavoro al pagamento di un’indennità non assoggettata a contribuzione previdenziale di importo pari a </a:t>
            </a:r>
            <a:r>
              <a:rPr lang="it-IT" b="1" dirty="0" smtClean="0"/>
              <a:t>una mensilità </a:t>
            </a:r>
            <a:r>
              <a:rPr lang="it-IT" dirty="0" smtClean="0"/>
              <a:t>dell’ultima retribuzione di riferimento per il calcolo del trattamento di fine rapporto per ogni anno di servizio, in misura comunque non inferiore a </a:t>
            </a:r>
            <a:r>
              <a:rPr lang="it-IT" b="1" dirty="0" smtClean="0"/>
              <a:t>due</a:t>
            </a:r>
            <a:r>
              <a:rPr lang="it-IT" dirty="0" smtClean="0"/>
              <a:t> e non superiore a </a:t>
            </a:r>
            <a:r>
              <a:rPr lang="it-IT" b="1" dirty="0" smtClean="0"/>
              <a:t>dodici</a:t>
            </a:r>
            <a:r>
              <a:rPr lang="it-IT" dirty="0" smtClean="0"/>
              <a:t> mensilità, a meno che il giudice, sulla base della domanda del lavoratore, accerti la sussistenza dei presupposti per l’applicazione delle tutele di cui agli articoli 2 e 3 del presente decreto. </a:t>
            </a:r>
          </a:p>
          <a:p>
            <a:pPr>
              <a:buNone/>
            </a:pPr>
            <a:r>
              <a:rPr lang="it-IT" dirty="0" smtClean="0"/>
              <a:t> </a:t>
            </a:r>
          </a:p>
          <a:p>
            <a:pPr algn="just">
              <a:buNone/>
            </a:pPr>
            <a:endParaRPr lang="it-IT" dirty="0"/>
          </a:p>
        </p:txBody>
      </p:sp>
      <p:sp>
        <p:nvSpPr>
          <p:cNvPr id="6" name="Segnaposto contenuto 5"/>
          <p:cNvSpPr>
            <a:spLocks noGrp="1"/>
          </p:cNvSpPr>
          <p:nvPr>
            <p:ph sz="half" idx="2"/>
          </p:nvPr>
        </p:nvSpPr>
        <p:spPr>
          <a:xfrm>
            <a:off x="5292080" y="928670"/>
            <a:ext cx="3394720" cy="5715040"/>
          </a:xfrm>
        </p:spPr>
        <p:txBody>
          <a:bodyPr>
            <a:normAutofit fontScale="70000" lnSpcReduction="20000"/>
          </a:bodyPr>
          <a:lstStyle/>
          <a:p>
            <a:pPr>
              <a:buNone/>
            </a:pPr>
            <a:r>
              <a:rPr lang="it-IT" dirty="0" smtClean="0"/>
              <a:t>	Vizi formali e di procedura:</a:t>
            </a:r>
          </a:p>
          <a:p>
            <a:pPr>
              <a:buNone/>
            </a:pPr>
            <a:r>
              <a:rPr lang="it-IT" dirty="0" smtClean="0"/>
              <a:t>	</a:t>
            </a:r>
            <a:r>
              <a:rPr lang="it-IT" i="1" dirty="0" smtClean="0"/>
              <a:t>-omessa indicazione motivi</a:t>
            </a:r>
          </a:p>
          <a:p>
            <a:pPr>
              <a:buNone/>
            </a:pPr>
            <a:r>
              <a:rPr lang="it-IT" i="1" dirty="0" smtClean="0"/>
              <a:t>	- violazione procedura disciplinare ex art.7/300</a:t>
            </a:r>
          </a:p>
          <a:p>
            <a:pPr>
              <a:buNone/>
            </a:pPr>
            <a:endParaRPr lang="it-IT" dirty="0" smtClean="0"/>
          </a:p>
          <a:p>
            <a:pPr>
              <a:buNone/>
            </a:pPr>
            <a:endParaRPr lang="it-IT" dirty="0" smtClean="0"/>
          </a:p>
          <a:p>
            <a:pPr>
              <a:buNone/>
            </a:pPr>
            <a:endParaRPr lang="it-IT" dirty="0"/>
          </a:p>
          <a:p>
            <a:pPr>
              <a:buNone/>
            </a:pPr>
            <a:endParaRPr lang="it-IT" dirty="0" smtClean="0"/>
          </a:p>
          <a:p>
            <a:pPr>
              <a:buNone/>
            </a:pPr>
            <a:r>
              <a:rPr lang="it-IT" dirty="0" smtClean="0"/>
              <a:t>	- No reintegrazione</a:t>
            </a:r>
          </a:p>
          <a:p>
            <a:pPr>
              <a:buNone/>
            </a:pPr>
            <a:r>
              <a:rPr lang="it-IT" dirty="0" smtClean="0"/>
              <a:t>	- 1 mensilità x anno</a:t>
            </a:r>
          </a:p>
          <a:p>
            <a:pPr>
              <a:buNone/>
            </a:pPr>
            <a:r>
              <a:rPr lang="it-IT" dirty="0" smtClean="0"/>
              <a:t>	- </a:t>
            </a:r>
            <a:r>
              <a:rPr lang="it-IT" dirty="0" err="1" smtClean="0"/>
              <a:t>Min</a:t>
            </a:r>
            <a:r>
              <a:rPr lang="it-IT" dirty="0" smtClean="0"/>
              <a:t>: 2  - Max: 12 mensilità (*)</a:t>
            </a:r>
          </a:p>
          <a:p>
            <a:pPr>
              <a:buNone/>
            </a:pPr>
            <a:endParaRPr lang="it-IT" dirty="0" smtClean="0"/>
          </a:p>
          <a:p>
            <a:pPr>
              <a:buNone/>
            </a:pPr>
            <a:r>
              <a:rPr lang="it-IT" dirty="0" smtClean="0"/>
              <a:t>	- Non soggetta a contributi </a:t>
            </a:r>
          </a:p>
          <a:p>
            <a:pPr>
              <a:buNone/>
            </a:pPr>
            <a:r>
              <a:rPr lang="it-IT" dirty="0" smtClean="0"/>
              <a:t>	- Soggetta ad Irpef</a:t>
            </a:r>
          </a:p>
          <a:p>
            <a:pPr>
              <a:buNone/>
            </a:pPr>
            <a:endParaRPr lang="it-IT" dirty="0"/>
          </a:p>
          <a:p>
            <a:pPr>
              <a:buNone/>
            </a:pPr>
            <a:r>
              <a:rPr lang="it-IT" dirty="0" smtClean="0"/>
              <a:t>	</a:t>
            </a:r>
            <a:r>
              <a:rPr lang="it-IT" sz="2300" dirty="0" smtClean="0"/>
              <a:t>(*) La legge </a:t>
            </a:r>
            <a:r>
              <a:rPr lang="it-IT" sz="2300" dirty="0" err="1" smtClean="0"/>
              <a:t>Fornero</a:t>
            </a:r>
            <a:r>
              <a:rPr lang="it-IT" sz="2300" dirty="0" smtClean="0"/>
              <a:t> prevede da 6 a 12 mensilità.</a:t>
            </a:r>
            <a:endParaRPr lang="it-IT" sz="2300" dirty="0"/>
          </a:p>
        </p:txBody>
      </p:sp>
      <p:sp>
        <p:nvSpPr>
          <p:cNvPr id="7" name="Freccia in giù 6"/>
          <p:cNvSpPr/>
          <p:nvPr/>
        </p:nvSpPr>
        <p:spPr>
          <a:xfrm>
            <a:off x="6500826" y="2285992"/>
            <a:ext cx="357190" cy="85725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title"/>
          </p:nvPr>
        </p:nvSpPr>
        <p:spPr/>
        <p:txBody>
          <a:bodyPr>
            <a:normAutofit/>
          </a:bodyPr>
          <a:lstStyle/>
          <a:p>
            <a:r>
              <a:rPr lang="it-IT" sz="2800" dirty="0" smtClean="0"/>
              <a:t>Art. 5 – Revoca del licenziamento. </a:t>
            </a:r>
            <a:br>
              <a:rPr lang="it-IT" sz="2800" dirty="0" smtClean="0"/>
            </a:br>
            <a:endParaRPr lang="it-IT" sz="2800" dirty="0"/>
          </a:p>
        </p:txBody>
      </p:sp>
      <p:sp>
        <p:nvSpPr>
          <p:cNvPr id="5" name="Segnaposto contenuto 4"/>
          <p:cNvSpPr>
            <a:spLocks noGrp="1"/>
          </p:cNvSpPr>
          <p:nvPr>
            <p:ph sz="half" idx="1"/>
          </p:nvPr>
        </p:nvSpPr>
        <p:spPr>
          <a:xfrm>
            <a:off x="285720" y="928670"/>
            <a:ext cx="4210080" cy="5786478"/>
          </a:xfrm>
        </p:spPr>
        <p:txBody>
          <a:bodyPr>
            <a:normAutofit fontScale="62500" lnSpcReduction="20000"/>
          </a:bodyPr>
          <a:lstStyle/>
          <a:p>
            <a:pPr>
              <a:buNone/>
            </a:pPr>
            <a:r>
              <a:rPr lang="it-IT" dirty="0" smtClean="0"/>
              <a:t> 	</a:t>
            </a:r>
            <a:r>
              <a:rPr lang="it-IT" sz="3800" dirty="0" smtClean="0"/>
              <a:t>1. Nell'ipotesi di revoca del licenziamento, purché effettuata entro il termine di quindici giorni dalla  comunicazione al datore di lavoro dell'impugnazione del medesimo, il rapporto di lavoro si intende ripristinato senza soluzione di continuità, con diritto del lavoratore alla retribuzione maturata nel periodo precedente alla revoca, e non trovano applicazione i regimi sanzionatori previsti dal presente decreto. </a:t>
            </a:r>
          </a:p>
          <a:p>
            <a:pPr>
              <a:buNone/>
            </a:pPr>
            <a:endParaRPr lang="it-IT" dirty="0"/>
          </a:p>
        </p:txBody>
      </p:sp>
      <p:sp>
        <p:nvSpPr>
          <p:cNvPr id="6" name="Segnaposto contenuto 5"/>
          <p:cNvSpPr>
            <a:spLocks noGrp="1"/>
          </p:cNvSpPr>
          <p:nvPr>
            <p:ph sz="half" idx="2"/>
          </p:nvPr>
        </p:nvSpPr>
        <p:spPr>
          <a:xfrm>
            <a:off x="5072066" y="1071546"/>
            <a:ext cx="3643338" cy="5572164"/>
          </a:xfrm>
        </p:spPr>
        <p:txBody>
          <a:bodyPr>
            <a:normAutofit fontScale="62500" lnSpcReduction="20000"/>
          </a:bodyPr>
          <a:lstStyle/>
          <a:p>
            <a:pPr>
              <a:buNone/>
            </a:pPr>
            <a:r>
              <a:rPr lang="it-IT" dirty="0" smtClean="0"/>
              <a:t>	Stessa disciplina della Legge </a:t>
            </a:r>
            <a:r>
              <a:rPr lang="it-IT" dirty="0" err="1" smtClean="0"/>
              <a:t>Fornero</a:t>
            </a:r>
            <a:r>
              <a:rPr lang="it-IT" dirty="0" smtClean="0"/>
              <a:t> prevista per i licenziamenti di lavoratori assunti prima del decreto.</a:t>
            </a:r>
          </a:p>
          <a:p>
            <a:pPr>
              <a:buNone/>
            </a:pPr>
            <a:r>
              <a:rPr lang="it-IT" dirty="0" smtClean="0"/>
              <a:t>	</a:t>
            </a:r>
          </a:p>
          <a:p>
            <a:pPr>
              <a:buNone/>
            </a:pPr>
            <a:r>
              <a:rPr lang="it-IT" dirty="0"/>
              <a:t>	</a:t>
            </a:r>
            <a:r>
              <a:rPr lang="it-IT" dirty="0" smtClean="0"/>
              <a:t>Art.1, comma 41 Legge 92/2012</a:t>
            </a:r>
          </a:p>
          <a:p>
            <a:pPr>
              <a:buNone/>
            </a:pPr>
            <a:r>
              <a:rPr lang="it-IT" i="1" dirty="0" smtClean="0"/>
              <a:t>	“Nell'ipotesi di revoca del licenziamento, purché effettuata entro il termine di quindici giorni dalla comunicazione al datore di lavoro dell'impugnazione del medesimo, il rapporto di lavoro si intende ripristinato senza soluzione di continuità, con diritto del lavoratore alla retribuzione maturata nel periodo precedente alla revoca, e non trovano applicazione i regimi sanzionatori previsti dal presente articolo; “</a:t>
            </a:r>
            <a:endParaRPr lang="it-IT" i="1"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Connettore 1 2"/>
          <p:cNvCxnSpPr/>
          <p:nvPr/>
        </p:nvCxnSpPr>
        <p:spPr>
          <a:xfrm>
            <a:off x="4355976" y="980728"/>
            <a:ext cx="0" cy="4320480"/>
          </a:xfrm>
          <a:prstGeom prst="line">
            <a:avLst/>
          </a:prstGeom>
          <a:ln w="63500"/>
        </p:spPr>
        <p:style>
          <a:lnRef idx="1">
            <a:schemeClr val="accent1"/>
          </a:lnRef>
          <a:fillRef idx="0">
            <a:schemeClr val="accent1"/>
          </a:fillRef>
          <a:effectRef idx="0">
            <a:schemeClr val="accent1"/>
          </a:effectRef>
          <a:fontRef idx="minor">
            <a:schemeClr val="tx1"/>
          </a:fontRef>
        </p:style>
      </p:cxnSp>
      <p:cxnSp>
        <p:nvCxnSpPr>
          <p:cNvPr id="4" name="Connettore 1 3"/>
          <p:cNvCxnSpPr/>
          <p:nvPr/>
        </p:nvCxnSpPr>
        <p:spPr>
          <a:xfrm>
            <a:off x="2060104" y="3212976"/>
            <a:ext cx="4888160" cy="0"/>
          </a:xfrm>
          <a:prstGeom prst="line">
            <a:avLst/>
          </a:prstGeom>
          <a:ln w="63500"/>
        </p:spPr>
        <p:style>
          <a:lnRef idx="1">
            <a:schemeClr val="accent1"/>
          </a:lnRef>
          <a:fillRef idx="0">
            <a:schemeClr val="accent1"/>
          </a:fillRef>
          <a:effectRef idx="0">
            <a:schemeClr val="accent1"/>
          </a:effectRef>
          <a:fontRef idx="minor">
            <a:schemeClr val="tx1"/>
          </a:fontRef>
        </p:style>
      </p:cxnSp>
      <p:sp>
        <p:nvSpPr>
          <p:cNvPr id="10" name="Rettangolo 9"/>
          <p:cNvSpPr/>
          <p:nvPr/>
        </p:nvSpPr>
        <p:spPr>
          <a:xfrm>
            <a:off x="4572000" y="5193197"/>
            <a:ext cx="936104" cy="50405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smtClean="0">
                <a:solidFill>
                  <a:srgbClr val="FF0000"/>
                </a:solidFill>
              </a:rPr>
              <a:t>&lt;=15</a:t>
            </a:r>
            <a:endParaRPr lang="it-IT" dirty="0">
              <a:solidFill>
                <a:srgbClr val="FF0000"/>
              </a:solidFill>
            </a:endParaRPr>
          </a:p>
        </p:txBody>
      </p:sp>
      <p:sp>
        <p:nvSpPr>
          <p:cNvPr id="11" name="Rettangolo 10"/>
          <p:cNvSpPr/>
          <p:nvPr/>
        </p:nvSpPr>
        <p:spPr>
          <a:xfrm>
            <a:off x="4716016" y="685587"/>
            <a:ext cx="936104" cy="50405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smtClean="0">
                <a:solidFill>
                  <a:srgbClr val="FF0000"/>
                </a:solidFill>
              </a:rPr>
              <a:t>&gt;15</a:t>
            </a:r>
            <a:endParaRPr lang="it-IT" dirty="0">
              <a:solidFill>
                <a:srgbClr val="FF0000"/>
              </a:solidFill>
            </a:endParaRPr>
          </a:p>
        </p:txBody>
      </p:sp>
      <p:sp>
        <p:nvSpPr>
          <p:cNvPr id="12" name="Rettangolo 11"/>
          <p:cNvSpPr/>
          <p:nvPr/>
        </p:nvSpPr>
        <p:spPr>
          <a:xfrm>
            <a:off x="6336197" y="3501008"/>
            <a:ext cx="936104" cy="50405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smtClean="0">
                <a:solidFill>
                  <a:srgbClr val="FF0000"/>
                </a:solidFill>
              </a:rPr>
              <a:t>DJ</a:t>
            </a:r>
            <a:endParaRPr lang="it-IT" dirty="0">
              <a:solidFill>
                <a:srgbClr val="FF0000"/>
              </a:solidFill>
            </a:endParaRPr>
          </a:p>
        </p:txBody>
      </p:sp>
      <p:sp>
        <p:nvSpPr>
          <p:cNvPr id="13" name="Rettangolo 12"/>
          <p:cNvSpPr/>
          <p:nvPr/>
        </p:nvSpPr>
        <p:spPr>
          <a:xfrm>
            <a:off x="1124000" y="433293"/>
            <a:ext cx="1791816" cy="50405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b="1" dirty="0" smtClean="0">
                <a:solidFill>
                  <a:srgbClr val="7030A0"/>
                </a:solidFill>
              </a:rPr>
              <a:t>07.03.2015</a:t>
            </a:r>
            <a:endParaRPr lang="it-IT" b="1" dirty="0">
              <a:solidFill>
                <a:srgbClr val="7030A0"/>
              </a:solidFill>
            </a:endParaRPr>
          </a:p>
        </p:txBody>
      </p:sp>
      <p:cxnSp>
        <p:nvCxnSpPr>
          <p:cNvPr id="15" name="Connettore 2 14"/>
          <p:cNvCxnSpPr/>
          <p:nvPr/>
        </p:nvCxnSpPr>
        <p:spPr>
          <a:xfrm>
            <a:off x="2627784" y="980728"/>
            <a:ext cx="1512168" cy="1512168"/>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6" name="Rettangolo 15"/>
          <p:cNvSpPr/>
          <p:nvPr/>
        </p:nvSpPr>
        <p:spPr>
          <a:xfrm>
            <a:off x="1124000" y="3581400"/>
            <a:ext cx="936104" cy="50405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smtClean="0">
                <a:solidFill>
                  <a:srgbClr val="FF0000"/>
                </a:solidFill>
              </a:rPr>
              <a:t>AJ</a:t>
            </a:r>
            <a:endParaRPr lang="it-IT" dirty="0">
              <a:solidFill>
                <a:srgbClr val="FF0000"/>
              </a:solidFill>
            </a:endParaRPr>
          </a:p>
        </p:txBody>
      </p:sp>
    </p:spTree>
    <p:extLst>
      <p:ext uri="{BB962C8B-B14F-4D97-AF65-F5344CB8AC3E}">
        <p14:creationId xmlns:p14="http://schemas.microsoft.com/office/powerpoint/2010/main" val="150719514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title"/>
          </p:nvPr>
        </p:nvSpPr>
        <p:spPr>
          <a:xfrm>
            <a:off x="457200" y="274638"/>
            <a:ext cx="8229600" cy="511156"/>
          </a:xfrm>
        </p:spPr>
        <p:txBody>
          <a:bodyPr>
            <a:normAutofit fontScale="90000"/>
          </a:bodyPr>
          <a:lstStyle/>
          <a:p>
            <a:r>
              <a:rPr lang="it-IT" sz="2800" dirty="0" smtClean="0"/>
              <a:t>Art. 6 – Offerta di conciliazione. </a:t>
            </a:r>
            <a:br>
              <a:rPr lang="it-IT" sz="2800" dirty="0" smtClean="0"/>
            </a:br>
            <a:endParaRPr lang="it-IT" sz="2800" dirty="0"/>
          </a:p>
        </p:txBody>
      </p:sp>
      <p:sp>
        <p:nvSpPr>
          <p:cNvPr id="5" name="Segnaposto contenuto 4"/>
          <p:cNvSpPr>
            <a:spLocks noGrp="1"/>
          </p:cNvSpPr>
          <p:nvPr>
            <p:ph sz="half" idx="1"/>
          </p:nvPr>
        </p:nvSpPr>
        <p:spPr>
          <a:xfrm>
            <a:off x="214282" y="571480"/>
            <a:ext cx="4857784" cy="6072230"/>
          </a:xfrm>
        </p:spPr>
        <p:txBody>
          <a:bodyPr>
            <a:normAutofit fontScale="47500" lnSpcReduction="20000"/>
          </a:bodyPr>
          <a:lstStyle/>
          <a:p>
            <a:pPr algn="just">
              <a:buNone/>
            </a:pPr>
            <a:r>
              <a:rPr lang="it-IT" sz="3400" dirty="0" smtClean="0"/>
              <a:t>	1. In caso di licenziamento dei lavoratori di cui all’articolo 1, al fine di evitare il giudizio e ferma  restando la possibilità per le parti di addivenire a ogni altra modalità di conciliazione prevista dalla  legge, il datore di lavoro può offrire al lavoratore, entro i termini di impugnazione stragiudiziale del licenziamento, in una delle sedi di cui all’articolo 2113, comma 4, del codice civile, e all’articolo 76 del decreto legislativo 10 settembre 2003, n. 276, un importo che non costituisce reddito imponibile ai fini dell’imposta sul reddito delle persone fisiche e non è assoggettata a contribuzione previdenziale, di ammontare pari a una mensilità della retribuzione di riferimento per il calcolo del trattamento di fine rapporto per ogni anno di servizio, in misura comunque non inferiore a due e non superiore a diciotto mensilità, mediante consegna al lavoratore di un assegno circolare. L’accettazione dell’assegno in tale sede da parte del lavoratore comporta l’estinzione del rapporto alla data del licenziamento e la rinuncia alla impugnazione del licenziamento anche qualora il lavoratore l’abbia già proposta. Le eventuali ulteriori somme pattuite nella stessa sede conciliativa a chiusura di</a:t>
            </a:r>
            <a:r>
              <a:rPr lang="it-IT" sz="3400" dirty="0" smtClean="0">
                <a:solidFill>
                  <a:srgbClr val="00B0F0"/>
                </a:solidFill>
              </a:rPr>
              <a:t> </a:t>
            </a:r>
            <a:r>
              <a:rPr lang="it-IT" sz="3400" dirty="0" smtClean="0">
                <a:solidFill>
                  <a:srgbClr val="FF0000"/>
                </a:solidFill>
              </a:rPr>
              <a:t>ogni altra pendenza </a:t>
            </a:r>
            <a:r>
              <a:rPr lang="it-IT" sz="3400" dirty="0" smtClean="0"/>
              <a:t>derivante dal rapporto di lavoro sono soggette al regime fiscale ordinario. </a:t>
            </a:r>
          </a:p>
          <a:p>
            <a:pPr algn="just"/>
            <a:endParaRPr lang="it-IT" dirty="0"/>
          </a:p>
        </p:txBody>
      </p:sp>
      <p:sp>
        <p:nvSpPr>
          <p:cNvPr id="9" name="Segnaposto contenuto 8"/>
          <p:cNvSpPr>
            <a:spLocks noGrp="1"/>
          </p:cNvSpPr>
          <p:nvPr>
            <p:ph sz="half" idx="2"/>
          </p:nvPr>
        </p:nvSpPr>
        <p:spPr>
          <a:xfrm>
            <a:off x="5357818" y="836712"/>
            <a:ext cx="3328982" cy="5289451"/>
          </a:xfrm>
        </p:spPr>
        <p:txBody>
          <a:bodyPr>
            <a:normAutofit fontScale="47500" lnSpcReduction="20000"/>
          </a:bodyPr>
          <a:lstStyle/>
          <a:p>
            <a:pPr>
              <a:buNone/>
            </a:pPr>
            <a:r>
              <a:rPr lang="it-IT" dirty="0" smtClean="0"/>
              <a:t>	</a:t>
            </a:r>
            <a:r>
              <a:rPr lang="it-IT" sz="3400" dirty="0" smtClean="0"/>
              <a:t>Entro i 60 </a:t>
            </a:r>
            <a:r>
              <a:rPr lang="it-IT" sz="3400" dirty="0" err="1" smtClean="0"/>
              <a:t>gg</a:t>
            </a:r>
            <a:r>
              <a:rPr lang="it-IT" sz="3400" dirty="0" smtClean="0"/>
              <a:t> previsti per l’impugnativa il DDL può offrire un importo pari a 1 mensilità per ogni anno di servizio</a:t>
            </a:r>
          </a:p>
          <a:p>
            <a:pPr>
              <a:buNone/>
            </a:pPr>
            <a:r>
              <a:rPr lang="it-IT" sz="3400" dirty="0" smtClean="0"/>
              <a:t>	(Min. 2 – Max 18 mensilità) </a:t>
            </a:r>
          </a:p>
          <a:p>
            <a:pPr>
              <a:buNone/>
            </a:pPr>
            <a:endParaRPr lang="it-IT" sz="3400" dirty="0"/>
          </a:p>
          <a:p>
            <a:pPr>
              <a:buNone/>
            </a:pPr>
            <a:r>
              <a:rPr lang="it-IT" sz="3400" dirty="0" smtClean="0"/>
              <a:t>	Pagamento : Assegno circolare (?)</a:t>
            </a:r>
          </a:p>
          <a:p>
            <a:pPr>
              <a:buNone/>
            </a:pPr>
            <a:endParaRPr lang="it-IT" sz="3400" dirty="0"/>
          </a:p>
          <a:p>
            <a:pPr>
              <a:buNone/>
            </a:pPr>
            <a:r>
              <a:rPr lang="it-IT" sz="3400" dirty="0" smtClean="0"/>
              <a:t>	Importo esente da contributi ed Irpef</a:t>
            </a:r>
          </a:p>
          <a:p>
            <a:pPr>
              <a:buNone/>
            </a:pPr>
            <a:endParaRPr lang="it-IT" sz="3400" dirty="0"/>
          </a:p>
          <a:p>
            <a:pPr>
              <a:buNone/>
            </a:pPr>
            <a:r>
              <a:rPr lang="it-IT" sz="3400" dirty="0" smtClean="0"/>
              <a:t>	Se il lavoratore accetta l’assegno  circolare si determina :</a:t>
            </a:r>
          </a:p>
          <a:p>
            <a:pPr>
              <a:buNone/>
            </a:pPr>
            <a:r>
              <a:rPr lang="it-IT" sz="3400" dirty="0" smtClean="0"/>
              <a:t>	- l’estinzione del rapporto</a:t>
            </a:r>
          </a:p>
          <a:p>
            <a:pPr>
              <a:buNone/>
            </a:pPr>
            <a:r>
              <a:rPr lang="it-IT" sz="3400" dirty="0" smtClean="0"/>
              <a:t>	- la rinuncia all’impugnazione del licenziamento (a prescindere che sia stata già proposta)</a:t>
            </a:r>
          </a:p>
          <a:p>
            <a:pPr>
              <a:buNone/>
            </a:pPr>
            <a:endParaRPr lang="it-IT" sz="3400" dirty="0" smtClean="0"/>
          </a:p>
          <a:p>
            <a:pPr>
              <a:buNone/>
            </a:pPr>
            <a:r>
              <a:rPr lang="it-IT" sz="3400" dirty="0" smtClean="0"/>
              <a:t>	Somme extra = regime ordinario </a:t>
            </a:r>
            <a:endParaRPr lang="it-IT" sz="3400" dirty="0"/>
          </a:p>
        </p:txBody>
      </p:sp>
      <p:sp>
        <p:nvSpPr>
          <p:cNvPr id="10" name="Stella a 32 punte 9"/>
          <p:cNvSpPr/>
          <p:nvPr/>
        </p:nvSpPr>
        <p:spPr>
          <a:xfrm>
            <a:off x="5220072" y="5500702"/>
            <a:ext cx="2571768" cy="1143008"/>
          </a:xfrm>
          <a:prstGeom prst="star32">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400" dirty="0" err="1" smtClean="0">
                <a:solidFill>
                  <a:srgbClr val="FF0000"/>
                </a:solidFill>
              </a:rPr>
              <a:t>Novita</a:t>
            </a:r>
            <a:r>
              <a:rPr lang="it-IT" sz="2400" dirty="0" smtClean="0">
                <a:solidFill>
                  <a:srgbClr val="FF0000"/>
                </a:solidFill>
              </a:rPr>
              <a:t>!</a:t>
            </a:r>
            <a:endParaRPr lang="it-IT" sz="2400" dirty="0">
              <a:solidFill>
                <a:srgbClr val="FF0000"/>
              </a:solidFill>
            </a:endParaRPr>
          </a:p>
        </p:txBody>
      </p:sp>
      <p:pic>
        <p:nvPicPr>
          <p:cNvPr id="6" name="Picture 5" descr="ANd9GcQN5zijPD52rqJB-C3QH5o9YyOG8zSf0x6Dhk3yxeIrymZ5HoJjPA"/>
          <p:cNvPicPr>
            <a:picLocks noChangeAspect="1" noChangeArrowheads="1"/>
          </p:cNvPicPr>
          <p:nvPr/>
        </p:nvPicPr>
        <p:blipFill>
          <a:blip r:embed="rId2" cstate="print"/>
          <a:srcRect/>
          <a:stretch>
            <a:fillRect/>
          </a:stretch>
        </p:blipFill>
        <p:spPr bwMode="auto">
          <a:xfrm>
            <a:off x="3451651" y="5580224"/>
            <a:ext cx="1080839" cy="1091877"/>
          </a:xfrm>
          <a:prstGeom prst="rect">
            <a:avLst/>
          </a:prstGeom>
          <a:noFill/>
        </p:spPr>
      </p:pic>
      <p:sp>
        <p:nvSpPr>
          <p:cNvPr id="3" name="Fumetto 4 2"/>
          <p:cNvSpPr/>
          <p:nvPr/>
        </p:nvSpPr>
        <p:spPr>
          <a:xfrm>
            <a:off x="594673" y="5772513"/>
            <a:ext cx="2169396" cy="899588"/>
          </a:xfrm>
          <a:prstGeom prst="cloudCallout">
            <a:avLst>
              <a:gd name="adj1" fmla="val 89177"/>
              <a:gd name="adj2" fmla="val -38327"/>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mtClean="0">
                <a:solidFill>
                  <a:srgbClr val="FF0000"/>
                </a:solidFill>
              </a:rPr>
              <a:t>Ma se </a:t>
            </a:r>
            <a:r>
              <a:rPr lang="it-IT" dirty="0" smtClean="0">
                <a:solidFill>
                  <a:srgbClr val="FF0000"/>
                </a:solidFill>
              </a:rPr>
              <a:t>la pendenza è la stessa ?</a:t>
            </a:r>
            <a:endParaRPr lang="it-IT" dirty="0">
              <a:solidFill>
                <a:srgbClr val="FF0000"/>
              </a:solidFill>
            </a:endParaRP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400" dirty="0" smtClean="0"/>
              <a:t>Segue: Art. 6</a:t>
            </a:r>
            <a:endParaRPr lang="it-IT" sz="2400" dirty="0"/>
          </a:p>
        </p:txBody>
      </p:sp>
      <p:sp>
        <p:nvSpPr>
          <p:cNvPr id="3" name="Segnaposto contenuto 2"/>
          <p:cNvSpPr>
            <a:spLocks noGrp="1"/>
          </p:cNvSpPr>
          <p:nvPr>
            <p:ph sz="half" idx="1"/>
          </p:nvPr>
        </p:nvSpPr>
        <p:spPr>
          <a:xfrm>
            <a:off x="251520" y="1124744"/>
            <a:ext cx="4244280" cy="5544616"/>
          </a:xfrm>
        </p:spPr>
        <p:txBody>
          <a:bodyPr>
            <a:normAutofit fontScale="47500" lnSpcReduction="20000"/>
          </a:bodyPr>
          <a:lstStyle/>
          <a:p>
            <a:pPr>
              <a:buNone/>
            </a:pPr>
            <a:r>
              <a:rPr lang="it-IT" dirty="0" smtClean="0"/>
              <a:t>	2. Alle minori entrate derivanti dal comma 1 pari a 2 milioni di euro per l’anno 2015, 7,9 milioni di euro per l’anno 2016, 13,8 milioni di euro per l’anno 2017, 17,5 milioni di euro per l’anno 2018, 21,2 milioni di euro per l’anno 2019, 24,4 milioni di euro per l’anno 2020, 27,6 milioni di euro per l’anno 2021, 30,8 milioni di euro per l’anno 2022, 34,0 milioni di euro per l’anno 2023 e 37,2 milioni di euro a decorrere dall’anno 2024 si provvede mediante corrispondente riduzione del fondo di cui all’articolo 1, comma 107, della legge 23 dicembre 2014, n.190. </a:t>
            </a:r>
          </a:p>
          <a:p>
            <a:pPr>
              <a:buNone/>
            </a:pPr>
            <a:r>
              <a:rPr lang="it-IT" dirty="0" smtClean="0"/>
              <a:t>	</a:t>
            </a:r>
          </a:p>
          <a:p>
            <a:pPr>
              <a:buNone/>
            </a:pPr>
            <a:r>
              <a:rPr lang="it-IT" dirty="0" smtClean="0"/>
              <a:t>	3. Il sistema permanente di monitoraggio e valutazione istituito a norma dell’articolo 1, comma 2, della legge 28 giugno 2012, n. 92, assicura il monitoraggio sull’attuazione della presente disposizione. A tal fine la comunicazione obbligatoria telematica di cessazione del rapporto di cui all’articolo 4-bis del decreto legislativo 21 aprile 2000, n. 181, è integrata da una ulteriore comunicazione, da effettuarsi da parte del datore di lavoro entro 65 giorni dalla cessazione del rapporto, nella quale deve essere indicata l’avvenuta ovvero la non avvenuta conciliazione di cui al comma 1 e la cui omissione è assoggettata alla medesima sanzione prevista per l’omissione della comunicazione di cui al predetto articolo 4-bis. Il modello di trasmissione della comunicazione obbligatoria è conseguentemente riformulato. Alle attività di cui al presente comma si provvede con le risorse umane, strumentali e finanziarie disponibili a legislazione vigente e, comunque, senza nuovi o maggiori oneri per la finanza pubblica. </a:t>
            </a:r>
          </a:p>
          <a:p>
            <a:endParaRPr lang="it-IT" dirty="0"/>
          </a:p>
        </p:txBody>
      </p:sp>
      <p:sp>
        <p:nvSpPr>
          <p:cNvPr id="4" name="Segnaposto contenuto 3"/>
          <p:cNvSpPr>
            <a:spLocks noGrp="1"/>
          </p:cNvSpPr>
          <p:nvPr>
            <p:ph sz="half" idx="2"/>
          </p:nvPr>
        </p:nvSpPr>
        <p:spPr/>
        <p:txBody>
          <a:bodyPr>
            <a:normAutofit fontScale="47500" lnSpcReduction="20000"/>
          </a:bodyPr>
          <a:lstStyle/>
          <a:p>
            <a:endParaRPr lang="it-IT" dirty="0" smtClean="0"/>
          </a:p>
          <a:p>
            <a:endParaRPr lang="it-IT" dirty="0" smtClean="0"/>
          </a:p>
          <a:p>
            <a:endParaRPr lang="it-IT" dirty="0" smtClean="0"/>
          </a:p>
          <a:p>
            <a:endParaRPr lang="it-IT" dirty="0" smtClean="0"/>
          </a:p>
          <a:p>
            <a:endParaRPr lang="it-IT" dirty="0" smtClean="0"/>
          </a:p>
          <a:p>
            <a:pPr>
              <a:buNone/>
            </a:pPr>
            <a:r>
              <a:rPr lang="it-IT" sz="4200" dirty="0" smtClean="0"/>
              <a:t>	Nuovo obbligo di comunicazione entro 65 gg. dalla cessazione per  informare se c’è stata o meno la conciliazione.</a:t>
            </a:r>
          </a:p>
          <a:p>
            <a:pPr>
              <a:buNone/>
            </a:pPr>
            <a:r>
              <a:rPr lang="it-IT" sz="4200" dirty="0" smtClean="0"/>
              <a:t>	Sanzione in caso di inadempimento:  </a:t>
            </a:r>
            <a:r>
              <a:rPr lang="it-IT" sz="3800" smtClean="0"/>
              <a:t>da 100 a 500 </a:t>
            </a:r>
            <a:r>
              <a:rPr lang="it-IT" sz="3800" dirty="0" smtClean="0"/>
              <a:t>euro </a:t>
            </a:r>
            <a:endParaRPr lang="it-IT" sz="3800" dirty="0"/>
          </a:p>
        </p:txBody>
      </p:sp>
      <p:sp>
        <p:nvSpPr>
          <p:cNvPr id="5" name="Stella a 32 punte 4"/>
          <p:cNvSpPr/>
          <p:nvPr/>
        </p:nvSpPr>
        <p:spPr>
          <a:xfrm>
            <a:off x="4644008" y="4553744"/>
            <a:ext cx="3851920" cy="2304256"/>
          </a:xfrm>
          <a:prstGeom prst="star32">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smtClean="0">
                <a:solidFill>
                  <a:srgbClr val="FF0000"/>
                </a:solidFill>
              </a:rPr>
              <a:t>Inutile ulteriore adempimento</a:t>
            </a:r>
            <a:endParaRPr lang="it-IT" dirty="0">
              <a:solidFill>
                <a:srgbClr val="FF0000"/>
              </a:solidFill>
            </a:endParaRP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title"/>
          </p:nvPr>
        </p:nvSpPr>
        <p:spPr/>
        <p:txBody>
          <a:bodyPr>
            <a:normAutofit/>
          </a:bodyPr>
          <a:lstStyle/>
          <a:p>
            <a:r>
              <a:rPr lang="it-IT" sz="2400" dirty="0" smtClean="0"/>
              <a:t>Art. 7 – Computo dell’anzianità negli appalti.</a:t>
            </a:r>
            <a:endParaRPr lang="it-IT" sz="2400" dirty="0"/>
          </a:p>
        </p:txBody>
      </p:sp>
      <p:sp>
        <p:nvSpPr>
          <p:cNvPr id="5" name="Segnaposto contenuto 4"/>
          <p:cNvSpPr>
            <a:spLocks noGrp="1"/>
          </p:cNvSpPr>
          <p:nvPr>
            <p:ph sz="half" idx="1"/>
          </p:nvPr>
        </p:nvSpPr>
        <p:spPr>
          <a:xfrm>
            <a:off x="285720" y="1142984"/>
            <a:ext cx="4210080" cy="5429288"/>
          </a:xfrm>
        </p:spPr>
        <p:txBody>
          <a:bodyPr>
            <a:normAutofit fontScale="92500"/>
          </a:bodyPr>
          <a:lstStyle/>
          <a:p>
            <a:pPr>
              <a:buNone/>
            </a:pPr>
            <a:r>
              <a:rPr lang="it-IT" dirty="0" smtClean="0"/>
              <a:t>	1. Ai fini del calcolo delle indennità e dell’importo di cui all’articolo 3, comma 1, all’articolo 4, e all’articolo 6, l’anzianità di servizio del lavoratore che passa alle dipendenze dell’impresa subentrante nell’appalto si computa tenendosi conto di tutto il periodo durante il quale il lavoratore è stato impiegato nell’attività appaltata. </a:t>
            </a:r>
          </a:p>
          <a:p>
            <a:pPr algn="just">
              <a:buNone/>
            </a:pPr>
            <a:endParaRPr lang="it-IT" dirty="0"/>
          </a:p>
        </p:txBody>
      </p:sp>
      <p:sp>
        <p:nvSpPr>
          <p:cNvPr id="6" name="Segnaposto contenuto 5"/>
          <p:cNvSpPr>
            <a:spLocks noGrp="1"/>
          </p:cNvSpPr>
          <p:nvPr>
            <p:ph sz="half" idx="2"/>
          </p:nvPr>
        </p:nvSpPr>
        <p:spPr/>
        <p:txBody>
          <a:bodyPr>
            <a:normAutofit fontScale="92500"/>
          </a:bodyPr>
          <a:lstStyle/>
          <a:p>
            <a:pPr>
              <a:buNone/>
            </a:pPr>
            <a:r>
              <a:rPr lang="it-IT" dirty="0" smtClean="0"/>
              <a:t>	</a:t>
            </a:r>
            <a:r>
              <a:rPr lang="it-IT" sz="2600" dirty="0" smtClean="0"/>
              <a:t>I cambi di appalto non contano ai fini del computo dell’anzianità di servizio.</a:t>
            </a:r>
          </a:p>
          <a:p>
            <a:pPr>
              <a:buNone/>
            </a:pPr>
            <a:endParaRPr lang="it-IT" sz="1900" dirty="0" smtClean="0"/>
          </a:p>
          <a:p>
            <a:pPr>
              <a:buNone/>
            </a:pPr>
            <a:r>
              <a:rPr lang="it-IT" sz="1900" dirty="0" smtClean="0"/>
              <a:t>	Ma da quando decorre l’anzianità negli appalti ? Dall’origine o comunque solo dalla data di entrata in vigore del decreto </a:t>
            </a:r>
          </a:p>
          <a:p>
            <a:pPr>
              <a:buNone/>
            </a:pPr>
            <a:endParaRPr lang="it-IT" sz="1900" dirty="0" smtClean="0"/>
          </a:p>
          <a:p>
            <a:pPr>
              <a:buNone/>
            </a:pPr>
            <a:r>
              <a:rPr lang="it-IT" sz="1900" dirty="0" smtClean="0"/>
              <a:t>	E le imprese che hanno più appalti simultaneamente  (es. imprese di pulizia)</a:t>
            </a:r>
            <a:endParaRPr lang="it-IT" sz="1900" dirty="0"/>
          </a:p>
        </p:txBody>
      </p:sp>
      <p:pic>
        <p:nvPicPr>
          <p:cNvPr id="7" name="Picture 5" descr="ANd9GcQN5zijPD52rqJB-C3QH5o9YyOG8zSf0x6Dhk3yxeIrymZ5HoJjPA"/>
          <p:cNvPicPr>
            <a:picLocks noChangeAspect="1" noChangeArrowheads="1"/>
          </p:cNvPicPr>
          <p:nvPr/>
        </p:nvPicPr>
        <p:blipFill>
          <a:blip r:embed="rId2" cstate="print"/>
          <a:srcRect/>
          <a:stretch>
            <a:fillRect/>
          </a:stretch>
        </p:blipFill>
        <p:spPr bwMode="auto">
          <a:xfrm>
            <a:off x="6588224" y="5301208"/>
            <a:ext cx="1296987" cy="1556792"/>
          </a:xfrm>
          <a:prstGeom prst="rect">
            <a:avLst/>
          </a:prstGeom>
          <a:noFill/>
        </p:spPr>
      </p:pic>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title"/>
          </p:nvPr>
        </p:nvSpPr>
        <p:spPr/>
        <p:txBody>
          <a:bodyPr>
            <a:normAutofit fontScale="90000"/>
          </a:bodyPr>
          <a:lstStyle/>
          <a:p>
            <a:r>
              <a:rPr lang="it-IT" sz="2800" dirty="0" smtClean="0"/>
              <a:t>Art. 8 – Computo e misura delle indennità per frazioni di anno. </a:t>
            </a:r>
            <a:br>
              <a:rPr lang="it-IT" sz="2800" dirty="0" smtClean="0"/>
            </a:br>
            <a:endParaRPr lang="it-IT" sz="2800" dirty="0"/>
          </a:p>
        </p:txBody>
      </p:sp>
      <p:sp>
        <p:nvSpPr>
          <p:cNvPr id="5" name="Segnaposto contenuto 4"/>
          <p:cNvSpPr>
            <a:spLocks noGrp="1"/>
          </p:cNvSpPr>
          <p:nvPr>
            <p:ph sz="half" idx="1"/>
          </p:nvPr>
        </p:nvSpPr>
        <p:spPr>
          <a:xfrm>
            <a:off x="214282" y="1000108"/>
            <a:ext cx="4857784" cy="5643602"/>
          </a:xfrm>
        </p:spPr>
        <p:txBody>
          <a:bodyPr>
            <a:normAutofit/>
          </a:bodyPr>
          <a:lstStyle/>
          <a:p>
            <a:pPr>
              <a:buNone/>
            </a:pPr>
            <a:r>
              <a:rPr lang="it-IT" dirty="0" smtClean="0"/>
              <a:t>	1. Per le frazioni di anno d’anzianità di servizio, le indennità e l’importo di cui all’articolo 3, comma 1, all’articolo 4, e all’articolo 6, sono riproporzionati e le frazioni di mese uguali o superiori a quindici giorni si computano come mese intero. </a:t>
            </a:r>
          </a:p>
          <a:p>
            <a:pPr algn="just">
              <a:buNone/>
            </a:pPr>
            <a:endParaRPr lang="it-IT" dirty="0"/>
          </a:p>
        </p:txBody>
      </p:sp>
      <p:sp>
        <p:nvSpPr>
          <p:cNvPr id="6" name="Segnaposto contenuto 5"/>
          <p:cNvSpPr>
            <a:spLocks noGrp="1"/>
          </p:cNvSpPr>
          <p:nvPr>
            <p:ph sz="half" idx="2"/>
          </p:nvPr>
        </p:nvSpPr>
        <p:spPr>
          <a:xfrm>
            <a:off x="5652120" y="1142984"/>
            <a:ext cx="3349036" cy="5382360"/>
          </a:xfrm>
        </p:spPr>
        <p:txBody>
          <a:bodyPr>
            <a:normAutofit/>
          </a:bodyPr>
          <a:lstStyle/>
          <a:p>
            <a:pPr>
              <a:buNone/>
            </a:pPr>
            <a:r>
              <a:rPr lang="it-IT" sz="2200" dirty="0" smtClean="0"/>
              <a:t>	</a:t>
            </a:r>
            <a:r>
              <a:rPr lang="it-IT" sz="2400" dirty="0" err="1" smtClean="0">
                <a:solidFill>
                  <a:srgbClr val="FF0000"/>
                </a:solidFill>
              </a:rPr>
              <a:t>Riproporzionamento</a:t>
            </a:r>
            <a:r>
              <a:rPr lang="it-IT" sz="2400" dirty="0" smtClean="0">
                <a:solidFill>
                  <a:srgbClr val="FF0000"/>
                </a:solidFill>
              </a:rPr>
              <a:t> delle indennità ed arrotondamento.</a:t>
            </a:r>
          </a:p>
          <a:p>
            <a:pPr>
              <a:buNone/>
            </a:pPr>
            <a:r>
              <a:rPr lang="it-IT" sz="2200" dirty="0" smtClean="0"/>
              <a:t>	</a:t>
            </a:r>
          </a:p>
          <a:p>
            <a:pPr>
              <a:buNone/>
            </a:pPr>
            <a:r>
              <a:rPr lang="it-IT" sz="2200" dirty="0"/>
              <a:t>	</a:t>
            </a:r>
            <a:r>
              <a:rPr lang="it-IT" sz="1800" dirty="0" smtClean="0"/>
              <a:t>Esempio:</a:t>
            </a:r>
          </a:p>
          <a:p>
            <a:pPr>
              <a:buNone/>
            </a:pPr>
            <a:r>
              <a:rPr lang="it-IT" sz="1800" dirty="0"/>
              <a:t>	</a:t>
            </a:r>
            <a:r>
              <a:rPr lang="it-IT" sz="1800" dirty="0" smtClean="0"/>
              <a:t>Anzianità di 3 anni,  10 mesi e 18 </a:t>
            </a:r>
            <a:r>
              <a:rPr lang="it-IT" sz="1800" dirty="0" err="1" smtClean="0"/>
              <a:t>gg</a:t>
            </a:r>
            <a:r>
              <a:rPr lang="it-IT" sz="1800" dirty="0" smtClean="0"/>
              <a:t> = 3 anni e 11 mesi</a:t>
            </a:r>
          </a:p>
          <a:p>
            <a:pPr>
              <a:buNone/>
            </a:pPr>
            <a:r>
              <a:rPr lang="it-IT" sz="1800" dirty="0" smtClean="0"/>
              <a:t>	</a:t>
            </a:r>
            <a:r>
              <a:rPr lang="it-IT" sz="1800" dirty="0" err="1" smtClean="0"/>
              <a:t>Retr.TFR</a:t>
            </a:r>
            <a:r>
              <a:rPr lang="it-IT" sz="1800" dirty="0" smtClean="0"/>
              <a:t> = 2.300 euro</a:t>
            </a:r>
          </a:p>
          <a:p>
            <a:pPr>
              <a:buNone/>
            </a:pPr>
            <a:r>
              <a:rPr lang="it-IT" sz="1800" dirty="0" smtClean="0"/>
              <a:t>	Indennità spettante = </a:t>
            </a:r>
          </a:p>
          <a:p>
            <a:pPr>
              <a:buNone/>
            </a:pPr>
            <a:r>
              <a:rPr lang="it-IT" sz="1800" dirty="0"/>
              <a:t>	</a:t>
            </a:r>
            <a:r>
              <a:rPr lang="it-IT" sz="1800" dirty="0" smtClean="0"/>
              <a:t>2.300 * 3,9166 = € 9.008,33 </a:t>
            </a:r>
          </a:p>
          <a:p>
            <a:endParaRPr lang="it-IT" dirty="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title"/>
          </p:nvPr>
        </p:nvSpPr>
        <p:spPr>
          <a:xfrm>
            <a:off x="457200" y="274638"/>
            <a:ext cx="8229600" cy="582594"/>
          </a:xfrm>
        </p:spPr>
        <p:txBody>
          <a:bodyPr>
            <a:normAutofit/>
          </a:bodyPr>
          <a:lstStyle/>
          <a:p>
            <a:r>
              <a:rPr lang="it-IT" sz="2400" dirty="0" smtClean="0"/>
              <a:t>Art. 9 – Piccole imprese e organizzazioni di tendenza. </a:t>
            </a:r>
            <a:endParaRPr lang="it-IT" sz="2400" dirty="0"/>
          </a:p>
        </p:txBody>
      </p:sp>
      <p:sp>
        <p:nvSpPr>
          <p:cNvPr id="5" name="Segnaposto contenuto 4"/>
          <p:cNvSpPr>
            <a:spLocks noGrp="1"/>
          </p:cNvSpPr>
          <p:nvPr>
            <p:ph sz="half" idx="1"/>
          </p:nvPr>
        </p:nvSpPr>
        <p:spPr>
          <a:xfrm>
            <a:off x="214282" y="785794"/>
            <a:ext cx="4429156" cy="5857916"/>
          </a:xfrm>
        </p:spPr>
        <p:txBody>
          <a:bodyPr>
            <a:noAutofit/>
          </a:bodyPr>
          <a:lstStyle/>
          <a:p>
            <a:pPr algn="just">
              <a:buNone/>
            </a:pPr>
            <a:r>
              <a:rPr lang="it-IT" sz="2000" dirty="0" smtClean="0"/>
              <a:t>	1. Ove il datore di lavoro non raggiunga i requisiti dimensionali di cui all’articolo 18, ottavo e nono comma, della legge n. 300 del 1970, non si applica l’articolo 3, comma 2, e l'ammontare delle indennità e dell’importo previsti dall'articolo 3, comma 1, dall’articolo 4, comma 1 e dall’articolo 6, comma 1, è dimezzato e non può in ogni caso superare il limite di sei mensilità. </a:t>
            </a:r>
          </a:p>
          <a:p>
            <a:pPr algn="just">
              <a:buNone/>
            </a:pPr>
            <a:r>
              <a:rPr lang="it-IT" sz="2000" dirty="0" smtClean="0"/>
              <a:t>	2. Ai datori di lavoro non imprenditori, che svolgono senza fine di lucro attività di natura politica, sindacale, culturale, di istruzione ovvero di religione o di culto, si applica la disciplina di cui al presente  decreto. </a:t>
            </a:r>
          </a:p>
          <a:p>
            <a:endParaRPr lang="it-IT" sz="2000" dirty="0"/>
          </a:p>
        </p:txBody>
      </p:sp>
      <p:sp>
        <p:nvSpPr>
          <p:cNvPr id="6" name="Segnaposto contenuto 5"/>
          <p:cNvSpPr>
            <a:spLocks noGrp="1"/>
          </p:cNvSpPr>
          <p:nvPr>
            <p:ph sz="half" idx="2"/>
          </p:nvPr>
        </p:nvSpPr>
        <p:spPr>
          <a:xfrm>
            <a:off x="4857752" y="1643050"/>
            <a:ext cx="4038600" cy="4972072"/>
          </a:xfrm>
        </p:spPr>
        <p:txBody>
          <a:bodyPr>
            <a:normAutofit fontScale="47500" lnSpcReduction="20000"/>
          </a:bodyPr>
          <a:lstStyle/>
          <a:p>
            <a:pPr>
              <a:buNone/>
            </a:pPr>
            <a:r>
              <a:rPr lang="it-IT" dirty="0" smtClean="0"/>
              <a:t>	Per i DDL che non rientrano nei limiti ex art.18/300 (cioè che rientrano nella c.d. stabilità obbligatoria)</a:t>
            </a:r>
          </a:p>
          <a:p>
            <a:pPr>
              <a:buNone/>
            </a:pPr>
            <a:endParaRPr lang="it-IT" dirty="0"/>
          </a:p>
          <a:p>
            <a:pPr>
              <a:buNone/>
            </a:pPr>
            <a:r>
              <a:rPr lang="it-IT" dirty="0" smtClean="0"/>
              <a:t>	- Indennità di ammontare dimezzato </a:t>
            </a:r>
          </a:p>
          <a:p>
            <a:pPr>
              <a:buNone/>
            </a:pPr>
            <a:r>
              <a:rPr lang="it-IT" dirty="0" smtClean="0"/>
              <a:t>	- Max: 6 mensilità</a:t>
            </a:r>
          </a:p>
          <a:p>
            <a:pPr>
              <a:buNone/>
            </a:pPr>
            <a:r>
              <a:rPr lang="it-IT" dirty="0" smtClean="0"/>
              <a:t>	- No reintegrazione ed indennità medio tempore</a:t>
            </a:r>
          </a:p>
          <a:p>
            <a:pPr>
              <a:buNone/>
            </a:pPr>
            <a:endParaRPr lang="it-IT" dirty="0"/>
          </a:p>
          <a:p>
            <a:pPr>
              <a:buNone/>
            </a:pPr>
            <a:endParaRPr lang="it-IT" dirty="0" smtClean="0"/>
          </a:p>
          <a:p>
            <a:pPr>
              <a:buNone/>
            </a:pPr>
            <a:endParaRPr lang="it-IT" dirty="0"/>
          </a:p>
          <a:p>
            <a:pPr>
              <a:buNone/>
            </a:pPr>
            <a:endParaRPr lang="it-IT" dirty="0" smtClean="0"/>
          </a:p>
          <a:p>
            <a:pPr>
              <a:buNone/>
            </a:pPr>
            <a:endParaRPr lang="it-IT" dirty="0"/>
          </a:p>
          <a:p>
            <a:pPr>
              <a:buNone/>
            </a:pPr>
            <a:endParaRPr lang="it-IT" dirty="0" smtClean="0"/>
          </a:p>
          <a:p>
            <a:pPr>
              <a:buNone/>
            </a:pPr>
            <a:endParaRPr lang="it-IT" dirty="0"/>
          </a:p>
          <a:p>
            <a:pPr>
              <a:buNone/>
            </a:pPr>
            <a:endParaRPr lang="it-IT" dirty="0" smtClean="0"/>
          </a:p>
          <a:p>
            <a:pPr>
              <a:buNone/>
            </a:pPr>
            <a:endParaRPr lang="it-IT" dirty="0"/>
          </a:p>
          <a:p>
            <a:pPr>
              <a:buNone/>
            </a:pPr>
            <a:endParaRPr lang="it-IT" dirty="0" smtClean="0"/>
          </a:p>
          <a:p>
            <a:pPr>
              <a:buNone/>
            </a:pPr>
            <a:endParaRPr lang="it-IT" dirty="0"/>
          </a:p>
          <a:p>
            <a:pPr>
              <a:buNone/>
            </a:pPr>
            <a:endParaRPr lang="it-IT" dirty="0" smtClean="0"/>
          </a:p>
          <a:p>
            <a:pPr>
              <a:buNone/>
            </a:pPr>
            <a:endParaRPr lang="it-IT" dirty="0" smtClean="0"/>
          </a:p>
          <a:p>
            <a:pPr>
              <a:buNone/>
            </a:pPr>
            <a:endParaRPr lang="it-IT" dirty="0"/>
          </a:p>
          <a:p>
            <a:pPr>
              <a:buNone/>
            </a:pPr>
            <a:r>
              <a:rPr lang="it-IT" dirty="0" smtClean="0"/>
              <a:t>	Estensione della disciplina ai DDL non imprenditori </a:t>
            </a:r>
          </a:p>
          <a:p>
            <a:pPr>
              <a:buNone/>
            </a:pPr>
            <a:r>
              <a:rPr lang="it-IT" dirty="0" smtClean="0"/>
              <a:t>	Sempre, a prescindere dal limite dimensionale ?</a:t>
            </a:r>
          </a:p>
          <a:p>
            <a:pPr>
              <a:buNone/>
            </a:pPr>
            <a:r>
              <a:rPr lang="it-IT" dirty="0" smtClean="0"/>
              <a:t>	Anche per i vecchi assunti?</a:t>
            </a:r>
          </a:p>
          <a:p>
            <a:endParaRPr lang="it-IT" dirty="0"/>
          </a:p>
        </p:txBody>
      </p:sp>
      <p:graphicFrame>
        <p:nvGraphicFramePr>
          <p:cNvPr id="7" name="Tabella 6"/>
          <p:cNvGraphicFramePr>
            <a:graphicFrameLocks noGrp="1"/>
          </p:cNvGraphicFramePr>
          <p:nvPr/>
        </p:nvGraphicFramePr>
        <p:xfrm>
          <a:off x="4786313" y="3429000"/>
          <a:ext cx="4071967" cy="1483360"/>
        </p:xfrm>
        <a:graphic>
          <a:graphicData uri="http://schemas.openxmlformats.org/drawingml/2006/table">
            <a:tbl>
              <a:tblPr firstRow="1" bandRow="1">
                <a:tableStyleId>{5C22544A-7EE6-4342-B048-85BDC9FD1C3A}</a:tableStyleId>
              </a:tblPr>
              <a:tblGrid>
                <a:gridCol w="1017993"/>
                <a:gridCol w="1526988"/>
                <a:gridCol w="1526986"/>
              </a:tblGrid>
              <a:tr h="370840">
                <a:tc>
                  <a:txBody>
                    <a:bodyPr/>
                    <a:lstStyle/>
                    <a:p>
                      <a:r>
                        <a:rPr lang="it-IT" dirty="0" smtClean="0"/>
                        <a:t>Norma</a:t>
                      </a:r>
                      <a:endParaRPr lang="it-IT" dirty="0"/>
                    </a:p>
                  </a:txBody>
                  <a:tcPr/>
                </a:tc>
                <a:tc>
                  <a:txBody>
                    <a:bodyPr/>
                    <a:lstStyle/>
                    <a:p>
                      <a:r>
                        <a:rPr lang="it-IT" dirty="0" smtClean="0"/>
                        <a:t>Regime 100%</a:t>
                      </a:r>
                      <a:endParaRPr lang="it-IT" dirty="0"/>
                    </a:p>
                  </a:txBody>
                  <a:tcPr/>
                </a:tc>
                <a:tc>
                  <a:txBody>
                    <a:bodyPr/>
                    <a:lstStyle/>
                    <a:p>
                      <a:r>
                        <a:rPr lang="it-IT" dirty="0" smtClean="0"/>
                        <a:t>Regime 50%</a:t>
                      </a:r>
                      <a:endParaRPr lang="it-IT"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t-IT" sz="1200" dirty="0" smtClean="0"/>
                        <a:t>Art.3 co</a:t>
                      </a:r>
                      <a:r>
                        <a:rPr lang="it-IT" sz="1200" dirty="0" err="1" smtClean="0"/>
                        <a:t>.1</a:t>
                      </a:r>
                      <a:endParaRPr lang="it-IT" sz="1200" dirty="0"/>
                    </a:p>
                  </a:txBody>
                  <a:tcPr/>
                </a:tc>
                <a:tc>
                  <a:txBody>
                    <a:bodyPr/>
                    <a:lstStyle/>
                    <a:p>
                      <a:r>
                        <a:rPr lang="it-IT" sz="1400" dirty="0" smtClean="0"/>
                        <a:t>2 (min</a:t>
                      </a:r>
                      <a:r>
                        <a:rPr lang="it-IT" sz="1400" baseline="0" dirty="0" smtClean="0"/>
                        <a:t> 4- </a:t>
                      </a:r>
                      <a:r>
                        <a:rPr lang="it-IT" sz="1400" baseline="0" dirty="0" err="1" smtClean="0"/>
                        <a:t>max</a:t>
                      </a:r>
                      <a:r>
                        <a:rPr lang="it-IT" sz="1400" baseline="0" dirty="0" smtClean="0"/>
                        <a:t> 24)</a:t>
                      </a:r>
                      <a:endParaRPr lang="it-IT" sz="1400" dirty="0"/>
                    </a:p>
                  </a:txBody>
                  <a:tcPr/>
                </a:tc>
                <a:tc>
                  <a:txBody>
                    <a:bodyPr/>
                    <a:lstStyle/>
                    <a:p>
                      <a:r>
                        <a:rPr lang="it-IT" sz="1400" dirty="0" smtClean="0"/>
                        <a:t>1 (min.2</a:t>
                      </a:r>
                      <a:r>
                        <a:rPr lang="it-IT" sz="1400" baseline="0" dirty="0" smtClean="0"/>
                        <a:t> – </a:t>
                      </a:r>
                      <a:r>
                        <a:rPr lang="it-IT" sz="1400" baseline="0" dirty="0" err="1" smtClean="0"/>
                        <a:t>max</a:t>
                      </a:r>
                      <a:r>
                        <a:rPr lang="it-IT" sz="1400" baseline="0" dirty="0" smtClean="0"/>
                        <a:t> 6)</a:t>
                      </a:r>
                      <a:endParaRPr lang="it-IT" sz="1400" dirty="0"/>
                    </a:p>
                  </a:txBody>
                  <a:tcPr/>
                </a:tc>
              </a:tr>
              <a:tr h="370840">
                <a:tc>
                  <a:txBody>
                    <a:bodyPr/>
                    <a:lstStyle/>
                    <a:p>
                      <a:r>
                        <a:rPr lang="it-IT" sz="1200" dirty="0" smtClean="0"/>
                        <a:t>Art.4 co</a:t>
                      </a:r>
                      <a:r>
                        <a:rPr lang="it-IT" sz="1200" dirty="0" err="1" smtClean="0"/>
                        <a:t>.2</a:t>
                      </a:r>
                      <a:endParaRPr lang="it-IT" sz="1200" dirty="0"/>
                    </a:p>
                  </a:txBody>
                  <a:tcPr/>
                </a:tc>
                <a:tc>
                  <a:txBody>
                    <a:bodyPr/>
                    <a:lstStyle/>
                    <a:p>
                      <a:r>
                        <a:rPr lang="it-IT" sz="1400" dirty="0" smtClean="0"/>
                        <a:t>1 (min 1  </a:t>
                      </a:r>
                      <a:r>
                        <a:rPr lang="it-IT" sz="1400" dirty="0" err="1" smtClean="0"/>
                        <a:t>-max</a:t>
                      </a:r>
                      <a:r>
                        <a:rPr lang="it-IT" sz="1400" dirty="0" smtClean="0"/>
                        <a:t> 12)</a:t>
                      </a:r>
                      <a:endParaRPr lang="it-IT" sz="1400" dirty="0"/>
                    </a:p>
                  </a:txBody>
                  <a:tcPr/>
                </a:tc>
                <a:tc>
                  <a:txBody>
                    <a:bodyPr/>
                    <a:lstStyle/>
                    <a:p>
                      <a:r>
                        <a:rPr lang="it-IT" sz="1100" dirty="0" smtClean="0"/>
                        <a:t>0,5 (min.</a:t>
                      </a:r>
                      <a:r>
                        <a:rPr lang="it-IT" sz="1100" baseline="0" dirty="0" smtClean="0"/>
                        <a:t> 0,5 – </a:t>
                      </a:r>
                      <a:r>
                        <a:rPr lang="it-IT" sz="1100" baseline="0" dirty="0" err="1" smtClean="0"/>
                        <a:t>max</a:t>
                      </a:r>
                      <a:r>
                        <a:rPr lang="it-IT" sz="1100" baseline="0" dirty="0" smtClean="0"/>
                        <a:t>  6)</a:t>
                      </a:r>
                      <a:endParaRPr lang="it-IT" sz="1100" dirty="0"/>
                    </a:p>
                  </a:txBody>
                  <a:tcPr/>
                </a:tc>
              </a:tr>
              <a:tr h="370840">
                <a:tc>
                  <a:txBody>
                    <a:bodyPr/>
                    <a:lstStyle/>
                    <a:p>
                      <a:r>
                        <a:rPr lang="it-IT" sz="1200" dirty="0" smtClean="0"/>
                        <a:t>Art.6, co1</a:t>
                      </a:r>
                      <a:endParaRPr lang="it-IT" sz="1200" dirty="0"/>
                    </a:p>
                  </a:txBody>
                  <a:tcPr/>
                </a:tc>
                <a:tc>
                  <a:txBody>
                    <a:bodyPr/>
                    <a:lstStyle/>
                    <a:p>
                      <a:r>
                        <a:rPr lang="it-IT" sz="1400" dirty="0" smtClean="0"/>
                        <a:t>1 (min 2 - </a:t>
                      </a:r>
                      <a:r>
                        <a:rPr lang="it-IT" sz="1400" dirty="0" err="1" smtClean="0"/>
                        <a:t>max</a:t>
                      </a:r>
                      <a:r>
                        <a:rPr lang="it-IT" sz="1400" dirty="0" smtClean="0"/>
                        <a:t> 18)</a:t>
                      </a:r>
                      <a:endParaRPr lang="it-IT" sz="1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t-IT" sz="1100" dirty="0" smtClean="0"/>
                        <a:t>0,5 (min.</a:t>
                      </a:r>
                      <a:r>
                        <a:rPr lang="it-IT" sz="1100" baseline="0" dirty="0" smtClean="0"/>
                        <a:t> 1 – </a:t>
                      </a:r>
                      <a:r>
                        <a:rPr lang="it-IT" sz="1100" baseline="0" dirty="0" err="1" smtClean="0"/>
                        <a:t>max</a:t>
                      </a:r>
                      <a:r>
                        <a:rPr lang="it-IT" sz="1100" baseline="0" dirty="0" smtClean="0"/>
                        <a:t>  6)</a:t>
                      </a:r>
                      <a:endParaRPr lang="it-IT" sz="1100" dirty="0"/>
                    </a:p>
                  </a:txBody>
                  <a:tcPr/>
                </a:tc>
              </a:tr>
            </a:tbl>
          </a:graphicData>
        </a:graphic>
      </p:graphicFrame>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title"/>
          </p:nvPr>
        </p:nvSpPr>
        <p:spPr/>
        <p:txBody>
          <a:bodyPr>
            <a:normAutofit/>
          </a:bodyPr>
          <a:lstStyle/>
          <a:p>
            <a:r>
              <a:rPr lang="it-IT" sz="2800" dirty="0" smtClean="0"/>
              <a:t>Art. 10 – Licenziamento collettivo. </a:t>
            </a:r>
            <a:br>
              <a:rPr lang="it-IT" sz="2800" dirty="0" smtClean="0"/>
            </a:br>
            <a:endParaRPr lang="it-IT" sz="2800" dirty="0"/>
          </a:p>
        </p:txBody>
      </p:sp>
      <p:sp>
        <p:nvSpPr>
          <p:cNvPr id="5" name="Segnaposto contenuto 4"/>
          <p:cNvSpPr>
            <a:spLocks noGrp="1"/>
          </p:cNvSpPr>
          <p:nvPr>
            <p:ph sz="half" idx="1"/>
          </p:nvPr>
        </p:nvSpPr>
        <p:spPr>
          <a:xfrm>
            <a:off x="142844" y="928670"/>
            <a:ext cx="4572032" cy="5715040"/>
          </a:xfrm>
        </p:spPr>
        <p:txBody>
          <a:bodyPr>
            <a:normAutofit/>
          </a:bodyPr>
          <a:lstStyle/>
          <a:p>
            <a:pPr>
              <a:buNone/>
            </a:pPr>
            <a:r>
              <a:rPr lang="it-IT" dirty="0" smtClean="0"/>
              <a:t>	</a:t>
            </a:r>
            <a:r>
              <a:rPr lang="it-IT" sz="2400" dirty="0" smtClean="0"/>
              <a:t>1. In caso di licenziamento collettivo ai sensi degli articoli 4 e 24 della legge 23 luglio 1991, n. 223, intimato senza l’osservanza della forma scritta, si applica il regime sanzionatorio di cui all’articolo 2 del presente decreto. In caso di violazione delle procedure richiamate all’articolo 4, comma 12, </a:t>
            </a:r>
            <a:r>
              <a:rPr lang="it-IT" sz="2400" dirty="0" smtClean="0">
                <a:solidFill>
                  <a:srgbClr val="FF0000"/>
                </a:solidFill>
              </a:rPr>
              <a:t>o</a:t>
            </a:r>
            <a:r>
              <a:rPr lang="it-IT" sz="2400" dirty="0" smtClean="0"/>
              <a:t> dei criteri di scelta di cui all’art. 5, comma 1, della legge n. 223 del 1991, si applica il regime di cui all'articolo </a:t>
            </a:r>
            <a:r>
              <a:rPr lang="it-IT" sz="2400" dirty="0" smtClean="0">
                <a:solidFill>
                  <a:srgbClr val="FF0000"/>
                </a:solidFill>
              </a:rPr>
              <a:t>3</a:t>
            </a:r>
            <a:r>
              <a:rPr lang="it-IT" sz="2400" dirty="0" smtClean="0"/>
              <a:t>, comma </a:t>
            </a:r>
            <a:r>
              <a:rPr lang="it-IT" sz="2400" dirty="0" smtClean="0">
                <a:solidFill>
                  <a:srgbClr val="FF0000"/>
                </a:solidFill>
              </a:rPr>
              <a:t>1</a:t>
            </a:r>
            <a:r>
              <a:rPr lang="it-IT" sz="2400" dirty="0" smtClean="0"/>
              <a:t>. </a:t>
            </a:r>
          </a:p>
          <a:p>
            <a:pPr>
              <a:buNone/>
            </a:pPr>
            <a:endParaRPr lang="it-IT" sz="1300" dirty="0"/>
          </a:p>
        </p:txBody>
      </p:sp>
      <p:graphicFrame>
        <p:nvGraphicFramePr>
          <p:cNvPr id="7" name="Tabella 6"/>
          <p:cNvGraphicFramePr>
            <a:graphicFrameLocks noGrp="1"/>
          </p:cNvGraphicFramePr>
          <p:nvPr/>
        </p:nvGraphicFramePr>
        <p:xfrm>
          <a:off x="4857752" y="2571744"/>
          <a:ext cx="4000528" cy="3017520"/>
        </p:xfrm>
        <a:graphic>
          <a:graphicData uri="http://schemas.openxmlformats.org/drawingml/2006/table">
            <a:tbl>
              <a:tblPr firstRow="1" bandRow="1">
                <a:tableStyleId>{5C22544A-7EE6-4342-B048-85BDC9FD1C3A}</a:tableStyleId>
              </a:tblPr>
              <a:tblGrid>
                <a:gridCol w="1356501"/>
                <a:gridCol w="1126585"/>
                <a:gridCol w="1517442"/>
              </a:tblGrid>
              <a:tr h="370840">
                <a:tc>
                  <a:txBody>
                    <a:bodyPr/>
                    <a:lstStyle/>
                    <a:p>
                      <a:r>
                        <a:rPr lang="it-IT" dirty="0" smtClean="0"/>
                        <a:t>Tipologia violazione</a:t>
                      </a:r>
                      <a:endParaRPr lang="it-IT" dirty="0"/>
                    </a:p>
                  </a:txBody>
                  <a:tcPr/>
                </a:tc>
                <a:tc>
                  <a:txBody>
                    <a:bodyPr/>
                    <a:lstStyle/>
                    <a:p>
                      <a:r>
                        <a:rPr lang="it-IT" sz="1600" dirty="0" smtClean="0"/>
                        <a:t>Regime</a:t>
                      </a:r>
                      <a:r>
                        <a:rPr lang="it-IT" sz="1600" baseline="0" dirty="0" smtClean="0"/>
                        <a:t> sanzionatorio</a:t>
                      </a:r>
                      <a:endParaRPr lang="it-IT" sz="1600" dirty="0"/>
                    </a:p>
                  </a:txBody>
                  <a:tcPr/>
                </a:tc>
                <a:tc>
                  <a:txBody>
                    <a:bodyPr/>
                    <a:lstStyle/>
                    <a:p>
                      <a:r>
                        <a:rPr lang="it-IT" dirty="0" smtClean="0"/>
                        <a:t>Sanzione</a:t>
                      </a:r>
                      <a:endParaRPr lang="it-IT" dirty="0"/>
                    </a:p>
                  </a:txBody>
                  <a:tcPr/>
                </a:tc>
              </a:tr>
              <a:tr h="370840">
                <a:tc>
                  <a:txBody>
                    <a:bodyPr/>
                    <a:lstStyle/>
                    <a:p>
                      <a:r>
                        <a:rPr lang="it-IT" dirty="0" smtClean="0"/>
                        <a:t>No forma scritta</a:t>
                      </a:r>
                      <a:endParaRPr lang="it-IT" dirty="0"/>
                    </a:p>
                  </a:txBody>
                  <a:tcPr/>
                </a:tc>
                <a:tc>
                  <a:txBody>
                    <a:bodyPr/>
                    <a:lstStyle/>
                    <a:p>
                      <a:r>
                        <a:rPr lang="it-IT" dirty="0" smtClean="0"/>
                        <a:t>Art.2</a:t>
                      </a:r>
                      <a:endParaRPr lang="it-IT" dirty="0"/>
                    </a:p>
                  </a:txBody>
                  <a:tcPr/>
                </a:tc>
                <a:tc>
                  <a:txBody>
                    <a:bodyPr/>
                    <a:lstStyle/>
                    <a:p>
                      <a:r>
                        <a:rPr lang="it-IT" dirty="0" smtClean="0"/>
                        <a:t>Vecchio art.18 (ante </a:t>
                      </a:r>
                      <a:r>
                        <a:rPr lang="it-IT" dirty="0" err="1" smtClean="0"/>
                        <a:t>Fornero</a:t>
                      </a:r>
                      <a:r>
                        <a:rPr lang="it-IT" dirty="0" smtClean="0"/>
                        <a:t>)</a:t>
                      </a:r>
                      <a:endParaRPr lang="it-IT" dirty="0"/>
                    </a:p>
                  </a:txBody>
                  <a:tcPr/>
                </a:tc>
              </a:tr>
              <a:tr h="370840">
                <a:tc>
                  <a:txBody>
                    <a:bodyPr/>
                    <a:lstStyle/>
                    <a:p>
                      <a:r>
                        <a:rPr lang="it-IT" dirty="0" smtClean="0"/>
                        <a:t>Violazione procedure</a:t>
                      </a:r>
                      <a:endParaRPr lang="it-IT" dirty="0"/>
                    </a:p>
                  </a:txBody>
                  <a:tcPr/>
                </a:tc>
                <a:tc>
                  <a:txBody>
                    <a:bodyPr/>
                    <a:lstStyle/>
                    <a:p>
                      <a:r>
                        <a:rPr lang="it-IT" dirty="0" smtClean="0"/>
                        <a:t>Art.3 co</a:t>
                      </a:r>
                      <a:r>
                        <a:rPr lang="it-IT" dirty="0" err="1" smtClean="0"/>
                        <a:t>.1</a:t>
                      </a:r>
                      <a:endParaRPr lang="it-IT" dirty="0"/>
                    </a:p>
                  </a:txBody>
                  <a:tcPr/>
                </a:tc>
                <a:tc>
                  <a:txBody>
                    <a:bodyPr/>
                    <a:lstStyle/>
                    <a:p>
                      <a:r>
                        <a:rPr lang="it-IT" dirty="0" smtClean="0"/>
                        <a:t>2 mensilità</a:t>
                      </a:r>
                    </a:p>
                    <a:p>
                      <a:r>
                        <a:rPr lang="it-IT" dirty="0" err="1" smtClean="0"/>
                        <a:t>Min</a:t>
                      </a:r>
                      <a:r>
                        <a:rPr lang="it-IT" baseline="0" dirty="0" smtClean="0"/>
                        <a:t> 4 Max 24</a:t>
                      </a:r>
                      <a:endParaRPr lang="it-IT" dirty="0"/>
                    </a:p>
                  </a:txBody>
                  <a:tcPr/>
                </a:tc>
              </a:tr>
              <a:tr h="370840">
                <a:tc>
                  <a:txBody>
                    <a:bodyPr/>
                    <a:lstStyle/>
                    <a:p>
                      <a:r>
                        <a:rPr lang="it-IT" dirty="0" smtClean="0"/>
                        <a:t>Violazione criteri scelta</a:t>
                      </a:r>
                      <a:endParaRPr lang="it-IT" dirty="0"/>
                    </a:p>
                  </a:txBody>
                  <a:tcPr/>
                </a:tc>
                <a:tc>
                  <a:txBody>
                    <a:bodyPr/>
                    <a:lstStyle/>
                    <a:p>
                      <a:r>
                        <a:rPr lang="it-IT" dirty="0" smtClean="0"/>
                        <a:t>Idem</a:t>
                      </a:r>
                      <a:endParaRPr lang="it-IT" dirty="0"/>
                    </a:p>
                  </a:txBody>
                  <a:tcPr/>
                </a:tc>
                <a:tc>
                  <a:txBody>
                    <a:bodyPr/>
                    <a:lstStyle/>
                    <a:p>
                      <a:r>
                        <a:rPr lang="it-IT" dirty="0" smtClean="0"/>
                        <a:t>Idem</a:t>
                      </a:r>
                      <a:endParaRPr lang="it-IT" dirty="0"/>
                    </a:p>
                  </a:txBody>
                  <a:tcPr/>
                </a:tc>
              </a:tr>
            </a:tbl>
          </a:graphicData>
        </a:graphic>
      </p:graphicFrame>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title"/>
          </p:nvPr>
        </p:nvSpPr>
        <p:spPr>
          <a:xfrm>
            <a:off x="457200" y="274638"/>
            <a:ext cx="8229600" cy="511156"/>
          </a:xfrm>
        </p:spPr>
        <p:txBody>
          <a:bodyPr>
            <a:normAutofit fontScale="90000"/>
          </a:bodyPr>
          <a:lstStyle/>
          <a:p>
            <a:r>
              <a:rPr lang="it-IT" sz="2400" dirty="0" smtClean="0"/>
              <a:t>Art. 11 – Contratto di ricollocazione. </a:t>
            </a:r>
            <a:br>
              <a:rPr lang="it-IT" sz="2400" dirty="0" smtClean="0"/>
            </a:br>
            <a:endParaRPr lang="it-IT" sz="2400" dirty="0"/>
          </a:p>
        </p:txBody>
      </p:sp>
      <p:sp>
        <p:nvSpPr>
          <p:cNvPr id="5" name="Segnaposto contenuto 4"/>
          <p:cNvSpPr>
            <a:spLocks noGrp="1"/>
          </p:cNvSpPr>
          <p:nvPr>
            <p:ph sz="half" idx="1"/>
          </p:nvPr>
        </p:nvSpPr>
        <p:spPr>
          <a:xfrm>
            <a:off x="142844" y="714356"/>
            <a:ext cx="4714908" cy="5929354"/>
          </a:xfrm>
        </p:spPr>
        <p:txBody>
          <a:bodyPr>
            <a:normAutofit fontScale="40000" lnSpcReduction="20000"/>
          </a:bodyPr>
          <a:lstStyle/>
          <a:p>
            <a:r>
              <a:rPr lang="it-IT" dirty="0" smtClean="0"/>
              <a:t>È istituito presso l’Istituto Nazionale della Previdenza Sociale il Fondo per le politiche attive per la  ricollocazione dei lavoratori in stato di disoccupazione involontaria, al quale affluisce la dotazione  finanziaria del Fondo istituito dall’articolo 1, comma 215, della legge 27 dicembre 2013, n. 147, in  ragione di 18 milioni di euro per l’anno 2015 e di 20 milioni di euro per il 2016 nonché, per l’anno  2015, l’ulteriore somma di 32 milioni di euro del gettito relativo al contributo di cui all’articolo 2,  comma 31, della legge 28 giugno 2012, n. 92.  </a:t>
            </a:r>
          </a:p>
          <a:p>
            <a:r>
              <a:rPr lang="it-IT" dirty="0" smtClean="0"/>
              <a:t>Il lavoratore licenziato illegittimamente o per giustificato motivo oggettivo o per licenziamento collettivo di cui agli articoli 4 e 24 della legge 23 luglio 1991 n. 223, ha il diritto di ricevere dal  Centro per l’impiego territorialmente competente un voucher rappresentativo della dote individuale  di ricollocazione, a condizione che effettui la procedura di definizione del profilo personale di  </a:t>
            </a:r>
            <a:r>
              <a:rPr lang="it-IT" dirty="0" err="1" smtClean="0"/>
              <a:t>occupabilità</a:t>
            </a:r>
            <a:r>
              <a:rPr lang="it-IT" dirty="0" smtClean="0"/>
              <a:t>, ai sensi del D.lgs. attuativo della legge delega 10 dicembre 2014, n. 183, in materia di  politiche attive per l’impiego. </a:t>
            </a:r>
          </a:p>
          <a:p>
            <a:r>
              <a:rPr lang="it-IT" dirty="0" smtClean="0"/>
              <a:t>Presentando il voucher a una agenzia per il lavoro pubblica o privata accreditata secondo quanto  previsto dal </a:t>
            </a:r>
            <a:r>
              <a:rPr lang="it-IT" dirty="0" err="1" smtClean="0"/>
              <a:t>D.lgs</a:t>
            </a:r>
            <a:r>
              <a:rPr lang="it-IT" dirty="0" smtClean="0"/>
              <a:t> di cui al comma 2, il lavoratore ha diritto a sottoscrivere con essa il contratto di  ricollocazione che prevede:  il diritto del lavoratore a una assistenza appropriata nella ricerca della nuova occupazione,  programmata, strutturata e gestita secondo le migliori tecniche del settore, da parte dell’agenzia per  il lavoro; </a:t>
            </a:r>
          </a:p>
          <a:p>
            <a:r>
              <a:rPr lang="it-IT" dirty="0" smtClean="0"/>
              <a:t>il diritto del lavoratore alla realizzazione da parte dell’agenzia stessa di iniziative di ricerca,  addestramento, formazione o riqualificazione professionale mirate a sbocchi occupazionali  effettivamente esistenti e appropriati in relazione alle capacità del lavoratore e alle condizioni del mercato del lavoro nella zona ove il lavoratore è stato preso in carico; </a:t>
            </a:r>
          </a:p>
          <a:p>
            <a:r>
              <a:rPr lang="it-IT" dirty="0" smtClean="0"/>
              <a:t>il dovere del lavoratore di porsi a disposizione e di cooperare con l’agenzia nelle iniziative da essa  predisposte. </a:t>
            </a:r>
          </a:p>
          <a:p>
            <a:r>
              <a:rPr lang="it-IT" dirty="0" smtClean="0"/>
              <a:t>L’ammontare del voucher è proporzionato in relazione al profilo personale di </a:t>
            </a:r>
            <a:r>
              <a:rPr lang="it-IT" dirty="0" err="1" smtClean="0"/>
              <a:t>occupabilità</a:t>
            </a:r>
            <a:r>
              <a:rPr lang="it-IT" dirty="0" smtClean="0"/>
              <a:t> di cui al comma 2 e l’agenzia ha diritto a incassarlo soltanto a risultato ottenuto secondo quanto stabilito dal  D.lgs. di cui al comma 2. </a:t>
            </a:r>
            <a:endParaRPr lang="it-IT" dirty="0"/>
          </a:p>
        </p:txBody>
      </p:sp>
      <p:sp>
        <p:nvSpPr>
          <p:cNvPr id="6" name="Segnaposto contenuto 5"/>
          <p:cNvSpPr>
            <a:spLocks noGrp="1"/>
          </p:cNvSpPr>
          <p:nvPr>
            <p:ph sz="half" idx="2"/>
          </p:nvPr>
        </p:nvSpPr>
        <p:spPr>
          <a:xfrm>
            <a:off x="5000628" y="785794"/>
            <a:ext cx="3686172" cy="5340369"/>
          </a:xfrm>
        </p:spPr>
        <p:txBody>
          <a:bodyPr>
            <a:noAutofit/>
          </a:bodyPr>
          <a:lstStyle/>
          <a:p>
            <a:endParaRPr lang="it-IT" sz="2000" dirty="0"/>
          </a:p>
          <a:p>
            <a:endParaRPr lang="it-IT" sz="2000" dirty="0" smtClean="0"/>
          </a:p>
          <a:p>
            <a:endParaRPr lang="it-IT" sz="2000" dirty="0"/>
          </a:p>
          <a:p>
            <a:r>
              <a:rPr lang="it-IT" sz="2000" dirty="0" smtClean="0"/>
              <a:t>Dotazione di </a:t>
            </a:r>
            <a:r>
              <a:rPr lang="it-IT" sz="2000" dirty="0" err="1" smtClean="0"/>
              <a:t>vouchers</a:t>
            </a:r>
            <a:r>
              <a:rPr lang="it-IT" sz="2000" dirty="0" smtClean="0"/>
              <a:t>  che il lavoratore  può spendere presso un Agenzia per il lavoro (pubblica o privata) per ottenere assistenza nella ricollocazione</a:t>
            </a:r>
          </a:p>
          <a:p>
            <a:endParaRPr lang="it-IT" sz="2000" dirty="0"/>
          </a:p>
          <a:p>
            <a:endParaRPr lang="it-IT" sz="2000" dirty="0" smtClean="0"/>
          </a:p>
          <a:p>
            <a:r>
              <a:rPr lang="it-IT" sz="2000" dirty="0" smtClean="0"/>
              <a:t>L’Agenzia ha il diritto ad ottenere il pagamento del voucher solo a risultato ottenuto</a:t>
            </a:r>
            <a:endParaRPr lang="it-IT" sz="2000" dirty="0"/>
          </a:p>
        </p:txBody>
      </p:sp>
      <p:sp>
        <p:nvSpPr>
          <p:cNvPr id="7" name="Stella a 32 punte 6"/>
          <p:cNvSpPr/>
          <p:nvPr/>
        </p:nvSpPr>
        <p:spPr>
          <a:xfrm>
            <a:off x="395536" y="5445224"/>
            <a:ext cx="5472608" cy="1412776"/>
          </a:xfrm>
          <a:prstGeom prst="star32">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400" b="1" dirty="0" smtClean="0">
                <a:solidFill>
                  <a:srgbClr val="FF0000"/>
                </a:solidFill>
              </a:rPr>
              <a:t>SPOSTATO </a:t>
            </a:r>
            <a:r>
              <a:rPr lang="it-IT" b="1" dirty="0" smtClean="0">
                <a:solidFill>
                  <a:srgbClr val="FF0000"/>
                </a:solidFill>
              </a:rPr>
              <a:t> (CON  MODIFICHE)  </a:t>
            </a:r>
            <a:r>
              <a:rPr lang="it-IT" sz="2400" b="1" dirty="0" smtClean="0">
                <a:solidFill>
                  <a:srgbClr val="FF0000"/>
                </a:solidFill>
              </a:rPr>
              <a:t>NEL DECRETO  NASPI</a:t>
            </a:r>
            <a:endParaRPr lang="it-IT" sz="2400" b="1" dirty="0"/>
          </a:p>
        </p:txBody>
      </p:sp>
      <p:cxnSp>
        <p:nvCxnSpPr>
          <p:cNvPr id="9" name="Connettore 1 8"/>
          <p:cNvCxnSpPr/>
          <p:nvPr/>
        </p:nvCxnSpPr>
        <p:spPr>
          <a:xfrm flipV="1">
            <a:off x="323528" y="764704"/>
            <a:ext cx="4608512" cy="4608512"/>
          </a:xfrm>
          <a:prstGeom prst="line">
            <a:avLst/>
          </a:prstGeom>
          <a:ln w="41275"/>
        </p:spPr>
        <p:style>
          <a:lnRef idx="1">
            <a:schemeClr val="accent1"/>
          </a:lnRef>
          <a:fillRef idx="0">
            <a:schemeClr val="accent1"/>
          </a:fillRef>
          <a:effectRef idx="0">
            <a:schemeClr val="accent1"/>
          </a:effectRef>
          <a:fontRef idx="minor">
            <a:schemeClr val="tx1"/>
          </a:fontRef>
        </p:style>
      </p:cxnSp>
      <p:cxnSp>
        <p:nvCxnSpPr>
          <p:cNvPr id="11" name="Connettore 1 10"/>
          <p:cNvCxnSpPr>
            <a:stCxn id="4" idx="1"/>
          </p:cNvCxnSpPr>
          <p:nvPr/>
        </p:nvCxnSpPr>
        <p:spPr>
          <a:xfrm>
            <a:off x="457200" y="530216"/>
            <a:ext cx="4402832" cy="4915008"/>
          </a:xfrm>
          <a:prstGeom prst="line">
            <a:avLst/>
          </a:prstGeom>
          <a:ln w="41275"/>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olo 5"/>
          <p:cNvSpPr>
            <a:spLocks noGrp="1"/>
          </p:cNvSpPr>
          <p:nvPr>
            <p:ph type="title"/>
          </p:nvPr>
        </p:nvSpPr>
        <p:spPr/>
        <p:txBody>
          <a:bodyPr>
            <a:normAutofit/>
          </a:bodyPr>
          <a:lstStyle/>
          <a:p>
            <a:r>
              <a:rPr lang="it-IT" sz="2800" dirty="0" smtClean="0"/>
              <a:t>Art. 12 – Rito applicabile. </a:t>
            </a:r>
            <a:br>
              <a:rPr lang="it-IT" sz="2800" dirty="0" smtClean="0"/>
            </a:br>
            <a:endParaRPr lang="it-IT" sz="2800" dirty="0"/>
          </a:p>
        </p:txBody>
      </p:sp>
      <p:sp>
        <p:nvSpPr>
          <p:cNvPr id="5" name="Segnaposto contenuto 4"/>
          <p:cNvSpPr>
            <a:spLocks noGrp="1"/>
          </p:cNvSpPr>
          <p:nvPr>
            <p:ph sz="half" idx="1"/>
          </p:nvPr>
        </p:nvSpPr>
        <p:spPr>
          <a:xfrm>
            <a:off x="214282" y="1000108"/>
            <a:ext cx="4281518" cy="5643602"/>
          </a:xfrm>
        </p:spPr>
        <p:txBody>
          <a:bodyPr/>
          <a:lstStyle/>
          <a:p>
            <a:pPr>
              <a:buNone/>
            </a:pPr>
            <a:r>
              <a:rPr lang="it-IT" dirty="0" smtClean="0"/>
              <a:t>	Ai licenziamenti di cui al presente decreto </a:t>
            </a:r>
            <a:r>
              <a:rPr lang="it-IT" dirty="0" smtClean="0">
                <a:solidFill>
                  <a:srgbClr val="FF0000"/>
                </a:solidFill>
              </a:rPr>
              <a:t>non</a:t>
            </a:r>
            <a:r>
              <a:rPr lang="it-IT" dirty="0" smtClean="0"/>
              <a:t> si applicano le disposizioni dei commi da 48 a 68 dell’articolo 1 della legge n. 92 del 2012. </a:t>
            </a:r>
          </a:p>
          <a:p>
            <a:pPr>
              <a:buNone/>
            </a:pPr>
            <a:endParaRPr lang="it-IT" dirty="0"/>
          </a:p>
        </p:txBody>
      </p:sp>
      <p:sp>
        <p:nvSpPr>
          <p:cNvPr id="7" name="Segnaposto contenuto 6"/>
          <p:cNvSpPr>
            <a:spLocks noGrp="1"/>
          </p:cNvSpPr>
          <p:nvPr>
            <p:ph sz="half" idx="2"/>
          </p:nvPr>
        </p:nvSpPr>
        <p:spPr/>
        <p:txBody>
          <a:bodyPr/>
          <a:lstStyle/>
          <a:p>
            <a:pPr>
              <a:buNone/>
            </a:pPr>
            <a:r>
              <a:rPr lang="it-IT" dirty="0" smtClean="0"/>
              <a:t>	</a:t>
            </a:r>
            <a:r>
              <a:rPr lang="it-IT" i="1" dirty="0" smtClean="0"/>
              <a:t>NON</a:t>
            </a:r>
            <a:r>
              <a:rPr lang="it-IT" dirty="0" smtClean="0"/>
              <a:t> si applica il c.d. rito “</a:t>
            </a:r>
            <a:r>
              <a:rPr lang="it-IT" dirty="0" err="1" smtClean="0"/>
              <a:t>Fornero</a:t>
            </a:r>
            <a:r>
              <a:rPr lang="it-IT" dirty="0" smtClean="0"/>
              <a:t>”</a:t>
            </a:r>
            <a:endParaRPr lang="it-IT" dirty="0"/>
          </a:p>
        </p:txBody>
      </p:sp>
      <p:cxnSp>
        <p:nvCxnSpPr>
          <p:cNvPr id="9" name="Connettore 1 8"/>
          <p:cNvCxnSpPr/>
          <p:nvPr/>
        </p:nvCxnSpPr>
        <p:spPr>
          <a:xfrm rot="10800000" flipV="1">
            <a:off x="2928926" y="357166"/>
            <a:ext cx="785818" cy="500066"/>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1" name="Connettore 1 10"/>
          <p:cNvCxnSpPr/>
          <p:nvPr/>
        </p:nvCxnSpPr>
        <p:spPr>
          <a:xfrm>
            <a:off x="2643174" y="214290"/>
            <a:ext cx="1071570" cy="71438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12" name="Stella a 32 punte 11"/>
          <p:cNvSpPr/>
          <p:nvPr/>
        </p:nvSpPr>
        <p:spPr>
          <a:xfrm>
            <a:off x="4429124" y="3643314"/>
            <a:ext cx="3643338" cy="2428892"/>
          </a:xfrm>
          <a:prstGeom prst="star32">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800" dirty="0" smtClean="0">
                <a:solidFill>
                  <a:srgbClr val="FF0000"/>
                </a:solidFill>
              </a:rPr>
              <a:t>E’ diventato </a:t>
            </a:r>
          </a:p>
          <a:p>
            <a:pPr algn="ctr"/>
            <a:r>
              <a:rPr lang="it-IT" sz="2800" dirty="0" smtClean="0">
                <a:solidFill>
                  <a:srgbClr val="FF0000"/>
                </a:solidFill>
              </a:rPr>
              <a:t>Art.11 </a:t>
            </a:r>
            <a:endParaRPr lang="it-IT" sz="2800" dirty="0">
              <a:solidFill>
                <a:srgbClr val="FF0000"/>
              </a:solidFill>
            </a:endParaRP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sz="3600" dirty="0" smtClean="0"/>
              <a:t>Art. 12 – Entrata in vigore. </a:t>
            </a:r>
            <a:r>
              <a:rPr lang="it-IT" dirty="0" smtClean="0"/>
              <a:t/>
            </a:r>
            <a:br>
              <a:rPr lang="it-IT" dirty="0" smtClean="0"/>
            </a:br>
            <a:endParaRPr lang="it-IT" dirty="0"/>
          </a:p>
        </p:txBody>
      </p:sp>
      <p:sp>
        <p:nvSpPr>
          <p:cNvPr id="3" name="Segnaposto contenuto 2"/>
          <p:cNvSpPr>
            <a:spLocks noGrp="1"/>
          </p:cNvSpPr>
          <p:nvPr>
            <p:ph sz="half" idx="1"/>
          </p:nvPr>
        </p:nvSpPr>
        <p:spPr>
          <a:xfrm>
            <a:off x="457200" y="1600200"/>
            <a:ext cx="4038600" cy="4853136"/>
          </a:xfrm>
        </p:spPr>
        <p:txBody>
          <a:bodyPr>
            <a:normAutofit fontScale="85000" lnSpcReduction="10000"/>
          </a:bodyPr>
          <a:lstStyle/>
          <a:p>
            <a:pPr>
              <a:buNone/>
            </a:pPr>
            <a:r>
              <a:rPr lang="it-IT" dirty="0" smtClean="0"/>
              <a:t>	1. Il presente decreto entra in vigore il giorno successivo a quello della sua pubblicazione nella Gazzetta Ufficiale della Repubblica italiana. </a:t>
            </a:r>
          </a:p>
          <a:p>
            <a:pPr>
              <a:buNone/>
            </a:pPr>
            <a:r>
              <a:rPr lang="it-IT" dirty="0" smtClean="0"/>
              <a:t>	Il presente decreto, munito del sigillo dello Stato, sarà inserito nella Raccolta ufficiale degli atti  normativi della Repubblica italiana. È fatto obbligo a chiunque spetti di osservarlo e di farlo osservare. </a:t>
            </a:r>
          </a:p>
          <a:p>
            <a:endParaRPr lang="it-IT" dirty="0"/>
          </a:p>
        </p:txBody>
      </p:sp>
      <p:sp>
        <p:nvSpPr>
          <p:cNvPr id="4" name="Segnaposto contenuto 3"/>
          <p:cNvSpPr>
            <a:spLocks noGrp="1"/>
          </p:cNvSpPr>
          <p:nvPr>
            <p:ph sz="half" idx="2"/>
          </p:nvPr>
        </p:nvSpPr>
        <p:spPr/>
        <p:txBody>
          <a:bodyPr>
            <a:normAutofit fontScale="85000" lnSpcReduction="10000"/>
          </a:bodyPr>
          <a:lstStyle/>
          <a:p>
            <a:pPr>
              <a:buNone/>
            </a:pPr>
            <a:r>
              <a:rPr lang="it-IT" dirty="0" smtClean="0"/>
              <a:t>	</a:t>
            </a:r>
            <a:r>
              <a:rPr lang="it-IT" sz="2400" dirty="0" smtClean="0"/>
              <a:t>Entra in vigore il giorno successivo alla pubblicazione sulla GU</a:t>
            </a:r>
            <a:endParaRPr lang="it-IT" sz="2400" dirty="0"/>
          </a:p>
        </p:txBody>
      </p:sp>
      <p:sp>
        <p:nvSpPr>
          <p:cNvPr id="5" name="Stella a 32 punte 4"/>
          <p:cNvSpPr/>
          <p:nvPr/>
        </p:nvSpPr>
        <p:spPr>
          <a:xfrm>
            <a:off x="5286380" y="3143248"/>
            <a:ext cx="3643338" cy="2643206"/>
          </a:xfrm>
          <a:prstGeom prst="star32">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smtClean="0"/>
              <a:t>ENTRATA IN VIGORE:</a:t>
            </a:r>
          </a:p>
          <a:p>
            <a:pPr algn="ctr"/>
            <a:r>
              <a:rPr lang="it-IT" sz="2400" b="1" dirty="0" smtClean="0">
                <a:solidFill>
                  <a:srgbClr val="FF0000"/>
                </a:solidFill>
              </a:rPr>
              <a:t>7 MARZO 2015</a:t>
            </a:r>
            <a:endParaRPr lang="it-IT" sz="2400" b="1" dirty="0">
              <a:solidFill>
                <a:srgbClr val="FF0000"/>
              </a:solidFill>
            </a:endParaRP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4"/>
          <p:cNvSpPr>
            <a:spLocks noGrp="1"/>
          </p:cNvSpPr>
          <p:nvPr>
            <p:ph type="title"/>
          </p:nvPr>
        </p:nvSpPr>
        <p:spPr/>
        <p:txBody>
          <a:bodyPr>
            <a:normAutofit fontScale="90000"/>
          </a:bodyPr>
          <a:lstStyle/>
          <a:p>
            <a:r>
              <a:rPr lang="it-IT" b="1" dirty="0"/>
              <a:t>Tutele crescenti</a:t>
            </a:r>
            <a:r>
              <a:rPr lang="it-IT" dirty="0"/>
              <a:t/>
            </a:r>
            <a:br>
              <a:rPr lang="it-IT" dirty="0"/>
            </a:br>
            <a:endParaRPr lang="it-IT" dirty="0"/>
          </a:p>
        </p:txBody>
      </p:sp>
      <p:sp>
        <p:nvSpPr>
          <p:cNvPr id="6" name="Segnaposto contenuto 5"/>
          <p:cNvSpPr>
            <a:spLocks noGrp="1"/>
          </p:cNvSpPr>
          <p:nvPr>
            <p:ph idx="1"/>
          </p:nvPr>
        </p:nvSpPr>
        <p:spPr/>
        <p:txBody>
          <a:bodyPr>
            <a:normAutofit lnSpcReduction="10000"/>
          </a:bodyPr>
          <a:lstStyle/>
          <a:p>
            <a:pPr marL="0" indent="0">
              <a:buNone/>
            </a:pPr>
            <a:r>
              <a:rPr lang="it-IT" u="sng" dirty="0" smtClean="0"/>
              <a:t>Le </a:t>
            </a:r>
            <a:r>
              <a:rPr lang="it-IT" u="sng" dirty="0"/>
              <a:t>parti convengono che al presente contratto si applica la disciplina di cui al </a:t>
            </a:r>
            <a:r>
              <a:rPr lang="it-IT" u="sng" dirty="0" err="1"/>
              <a:t>D.Lgs</a:t>
            </a:r>
            <a:r>
              <a:rPr lang="it-IT" u="sng" dirty="0"/>
              <a:t> 23/2015 (contratto a tutele crescenti)</a:t>
            </a:r>
            <a:r>
              <a:rPr lang="it-IT" dirty="0"/>
              <a:t> e che l’eventuale permanenza, nel CCNL applicato, di richiami a  previgenti disposizioni di legge assolve a finalità meramente  informative (non potendosi quindi configurare quale trattamento normativo) e sono sostanzialmente frutto del mancato rinnovo ed adeguamento del CCNL all’attuale disciplina legale.  </a:t>
            </a:r>
          </a:p>
          <a:p>
            <a:endParaRPr lang="it-IT" dirty="0"/>
          </a:p>
        </p:txBody>
      </p:sp>
    </p:spTree>
    <p:extLst>
      <p:ext uri="{BB962C8B-B14F-4D97-AF65-F5344CB8AC3E}">
        <p14:creationId xmlns:p14="http://schemas.microsoft.com/office/powerpoint/2010/main" val="36779913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2"/>
          <p:cNvSpPr>
            <a:spLocks noGrp="1" noChangeArrowheads="1"/>
          </p:cNvSpPr>
          <p:nvPr>
            <p:ph type="ctrTitle"/>
          </p:nvPr>
        </p:nvSpPr>
        <p:spPr>
          <a:xfrm>
            <a:off x="611188" y="1412875"/>
            <a:ext cx="7848600" cy="3240088"/>
          </a:xfrm>
        </p:spPr>
        <p:txBody>
          <a:bodyPr anchor="ctr"/>
          <a:lstStyle/>
          <a:p>
            <a:r>
              <a:rPr lang="it-IT" altLang="it-IT" sz="3600" b="1" dirty="0">
                <a:solidFill>
                  <a:srgbClr val="FF0000"/>
                </a:solidFill>
                <a:latin typeface="Perpetua Titling MT" pitchFamily="18" charset="0"/>
              </a:rPr>
              <a:t>Il </a:t>
            </a:r>
            <a:r>
              <a:rPr lang="it-IT" altLang="it-IT" sz="3600" b="1" dirty="0" smtClean="0">
                <a:solidFill>
                  <a:srgbClr val="FF0000"/>
                </a:solidFill>
                <a:latin typeface="Perpetua Titling MT" pitchFamily="18" charset="0"/>
              </a:rPr>
              <a:t>Licenziamento disciplinare</a:t>
            </a:r>
            <a:r>
              <a:rPr lang="it-IT" altLang="it-IT" sz="3600" b="1" dirty="0">
                <a:solidFill>
                  <a:srgbClr val="FF0000"/>
                </a:solidFill>
                <a:latin typeface="Perpetua Titling MT" pitchFamily="18" charset="0"/>
              </a:rPr>
              <a:t/>
            </a:r>
            <a:br>
              <a:rPr lang="it-IT" altLang="it-IT" sz="3600" b="1" dirty="0">
                <a:solidFill>
                  <a:srgbClr val="FF0000"/>
                </a:solidFill>
                <a:latin typeface="Perpetua Titling MT" pitchFamily="18" charset="0"/>
              </a:rPr>
            </a:br>
            <a:r>
              <a:rPr lang="it-IT" altLang="it-IT" sz="3600" b="1" dirty="0" smtClean="0">
                <a:solidFill>
                  <a:srgbClr val="FF0000"/>
                </a:solidFill>
                <a:latin typeface="Perpetua Titling MT" pitchFamily="18" charset="0"/>
              </a:rPr>
              <a:t>nel </a:t>
            </a:r>
            <a:r>
              <a:rPr lang="it-IT" altLang="it-IT" sz="3600" b="1" dirty="0">
                <a:solidFill>
                  <a:srgbClr val="FF0000"/>
                </a:solidFill>
                <a:latin typeface="Perpetua Titling MT" pitchFamily="18" charset="0"/>
              </a:rPr>
              <a:t>Collegato lavoro</a:t>
            </a:r>
            <a:r>
              <a:rPr lang="it-IT" altLang="it-IT" sz="2800" b="1" dirty="0">
                <a:solidFill>
                  <a:srgbClr val="FF0000"/>
                </a:solidFill>
                <a:latin typeface="Perpetua Titling MT" pitchFamily="18" charset="0"/>
              </a:rPr>
              <a:t/>
            </a:r>
            <a:br>
              <a:rPr lang="it-IT" altLang="it-IT" sz="2800" b="1" dirty="0">
                <a:solidFill>
                  <a:srgbClr val="FF0000"/>
                </a:solidFill>
                <a:latin typeface="Perpetua Titling MT" pitchFamily="18" charset="0"/>
              </a:rPr>
            </a:br>
            <a:r>
              <a:rPr lang="it-IT" altLang="it-IT" sz="2800" b="1" dirty="0">
                <a:solidFill>
                  <a:schemeClr val="tx1"/>
                </a:solidFill>
                <a:latin typeface="Perpetua Titling MT" pitchFamily="18" charset="0"/>
              </a:rPr>
              <a:t>Legge 183/2010</a:t>
            </a:r>
            <a:br>
              <a:rPr lang="it-IT" altLang="it-IT" sz="2800" b="1" dirty="0">
                <a:solidFill>
                  <a:schemeClr val="tx1"/>
                </a:solidFill>
                <a:latin typeface="Perpetua Titling MT" pitchFamily="18" charset="0"/>
              </a:rPr>
            </a:br>
            <a:r>
              <a:rPr lang="it-IT" altLang="it-IT" sz="4000" b="1" dirty="0">
                <a:solidFill>
                  <a:schemeClr val="tx1"/>
                </a:solidFill>
                <a:latin typeface="Perpetua Titling MT" pitchFamily="18" charset="0"/>
              </a:rPr>
              <a:t/>
            </a:r>
            <a:br>
              <a:rPr lang="it-IT" altLang="it-IT" sz="4000" b="1" dirty="0">
                <a:solidFill>
                  <a:schemeClr val="tx1"/>
                </a:solidFill>
                <a:latin typeface="Perpetua Titling MT" pitchFamily="18" charset="0"/>
              </a:rPr>
            </a:br>
            <a:endParaRPr lang="it-IT" altLang="it-IT" sz="2800" dirty="0">
              <a:solidFill>
                <a:schemeClr val="tx1"/>
              </a:solidFill>
              <a:latin typeface="Perpetua Titling MT" pitchFamily="18" charset="0"/>
            </a:endParaRPr>
          </a:p>
        </p:txBody>
      </p:sp>
      <p:sp>
        <p:nvSpPr>
          <p:cNvPr id="217091" name="Rectangle 3"/>
          <p:cNvSpPr>
            <a:spLocks noGrp="1" noChangeArrowheads="1"/>
          </p:cNvSpPr>
          <p:nvPr>
            <p:ph type="subTitle" idx="1"/>
          </p:nvPr>
        </p:nvSpPr>
        <p:spPr>
          <a:xfrm>
            <a:off x="1371600" y="3886200"/>
            <a:ext cx="6400800" cy="1752600"/>
          </a:xfrm>
        </p:spPr>
        <p:txBody>
          <a:bodyPr/>
          <a:lstStyle/>
          <a:p>
            <a:pPr algn="r"/>
            <a:endParaRPr lang="it-IT" altLang="it-IT" sz="3200"/>
          </a:p>
          <a:p>
            <a:pPr algn="r"/>
            <a:endParaRPr lang="it-IT" altLang="it-IT" sz="3200"/>
          </a:p>
        </p:txBody>
      </p:sp>
    </p:spTree>
    <p:extLst>
      <p:ext uri="{BB962C8B-B14F-4D97-AF65-F5344CB8AC3E}">
        <p14:creationId xmlns:p14="http://schemas.microsoft.com/office/powerpoint/2010/main" val="302480396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0162" name="Rectangle 2"/>
          <p:cNvSpPr>
            <a:spLocks noGrp="1" noChangeArrowheads="1"/>
          </p:cNvSpPr>
          <p:nvPr>
            <p:ph type="title"/>
          </p:nvPr>
        </p:nvSpPr>
        <p:spPr>
          <a:xfrm>
            <a:off x="0" y="188913"/>
            <a:ext cx="8697913" cy="431800"/>
          </a:xfrm>
        </p:spPr>
        <p:txBody>
          <a:bodyPr>
            <a:normAutofit fontScale="90000"/>
          </a:bodyPr>
          <a:lstStyle/>
          <a:p>
            <a:r>
              <a:rPr lang="it-IT" altLang="it-IT" sz="2400" dirty="0" smtClean="0"/>
              <a:t>CLAUSOLE </a:t>
            </a:r>
            <a:r>
              <a:rPr lang="it-IT" altLang="it-IT" sz="2400" dirty="0"/>
              <a:t>AL CONTRATTO DI LAVORO – Legge 183/2010</a:t>
            </a:r>
          </a:p>
        </p:txBody>
      </p:sp>
      <p:sp>
        <p:nvSpPr>
          <p:cNvPr id="220163" name="Rectangle 3"/>
          <p:cNvSpPr>
            <a:spLocks noGrp="1" noChangeArrowheads="1"/>
          </p:cNvSpPr>
          <p:nvPr>
            <p:ph type="body" idx="1"/>
          </p:nvPr>
        </p:nvSpPr>
        <p:spPr>
          <a:xfrm>
            <a:off x="250825" y="765175"/>
            <a:ext cx="8435975" cy="5832475"/>
          </a:xfrm>
        </p:spPr>
        <p:txBody>
          <a:bodyPr/>
          <a:lstStyle/>
          <a:p>
            <a:pPr algn="ctr">
              <a:lnSpc>
                <a:spcPct val="80000"/>
              </a:lnSpc>
              <a:buFontTx/>
              <a:buNone/>
            </a:pPr>
            <a:r>
              <a:rPr lang="it-IT" altLang="it-IT" sz="1000" b="1"/>
              <a:t>Art. </a:t>
            </a:r>
            <a:r>
              <a:rPr lang="it-IT" altLang="it-IT" sz="1600" b="1">
                <a:solidFill>
                  <a:srgbClr val="0000FF"/>
                </a:solidFill>
              </a:rPr>
              <a:t>30 </a:t>
            </a:r>
            <a:r>
              <a:rPr lang="it-IT" altLang="it-IT" sz="1000" b="1">
                <a:solidFill>
                  <a:srgbClr val="FF0000"/>
                </a:solidFill>
              </a:rPr>
              <a:t> </a:t>
            </a:r>
            <a:r>
              <a:rPr lang="it-IT" altLang="it-IT" sz="1000" b="1"/>
              <a:t> </a:t>
            </a:r>
            <a:r>
              <a:rPr lang="it-IT" altLang="it-IT" sz="1000" b="1" i="1"/>
              <a:t>(Clausole generali e certificazione del contratto di lavoro)</a:t>
            </a:r>
            <a:endParaRPr lang="it-IT" altLang="it-IT" sz="1000" b="1"/>
          </a:p>
          <a:p>
            <a:pPr>
              <a:lnSpc>
                <a:spcPct val="80000"/>
              </a:lnSpc>
              <a:buFontTx/>
              <a:buNone/>
            </a:pPr>
            <a:endParaRPr lang="it-IT" altLang="it-IT" sz="1000"/>
          </a:p>
          <a:p>
            <a:pPr>
              <a:lnSpc>
                <a:spcPct val="80000"/>
              </a:lnSpc>
              <a:buFontTx/>
              <a:buNone/>
            </a:pPr>
            <a:r>
              <a:rPr lang="it-IT" altLang="it-IT" sz="1000"/>
              <a:t>	1. In tutti i casi nei quali le disposizioni di legge nelle materie di cui all’articolo 409 del codice di procedura civile e all’articolo 63, comma 1, del decreto legislativo 30 marzo 2001, n. 165, contengano </a:t>
            </a:r>
            <a:r>
              <a:rPr lang="it-IT" altLang="it-IT" sz="1000">
                <a:solidFill>
                  <a:srgbClr val="FF0000"/>
                </a:solidFill>
              </a:rPr>
              <a:t>clausole generali</a:t>
            </a:r>
            <a:r>
              <a:rPr lang="it-IT" altLang="it-IT" sz="1000"/>
              <a:t>, ivi comprese le norme in tema di instaurazione di un rapporto di lavoro, esercizio dei poteri datoriali, trasferimento di azienda e recesso, il controllo giudiziale è limitato esclusivamente, in conformità ai princìpi generali dell’ordinamento, all’accertamento del presupposto di legittimità e </a:t>
            </a:r>
            <a:r>
              <a:rPr lang="it-IT" altLang="it-IT" sz="1000">
                <a:solidFill>
                  <a:srgbClr val="FF0000"/>
                </a:solidFill>
              </a:rPr>
              <a:t>non può essere esteso al sindacato di merito</a:t>
            </a:r>
            <a:r>
              <a:rPr lang="it-IT" altLang="it-IT" sz="1000"/>
              <a:t> sulle valutazioni tecniche, organizzative e produttive che competono al datore di lavoro o al committente.</a:t>
            </a:r>
          </a:p>
          <a:p>
            <a:pPr>
              <a:lnSpc>
                <a:spcPct val="80000"/>
              </a:lnSpc>
              <a:buFontTx/>
              <a:buNone/>
            </a:pPr>
            <a:r>
              <a:rPr lang="it-IT" altLang="it-IT" sz="1000"/>
              <a:t>   	 </a:t>
            </a:r>
          </a:p>
          <a:p>
            <a:pPr>
              <a:lnSpc>
                <a:spcPct val="80000"/>
              </a:lnSpc>
              <a:buFontTx/>
              <a:buNone/>
            </a:pPr>
            <a:r>
              <a:rPr lang="it-IT" altLang="it-IT" sz="1000"/>
              <a:t>	2. Nella </a:t>
            </a:r>
            <a:r>
              <a:rPr lang="it-IT" altLang="it-IT" sz="1000">
                <a:solidFill>
                  <a:srgbClr val="FF0000"/>
                </a:solidFill>
              </a:rPr>
              <a:t>qualificazione</a:t>
            </a:r>
            <a:r>
              <a:rPr lang="it-IT" altLang="it-IT" sz="1000"/>
              <a:t> del contratto di lavoro e nell’interpretazione delle relative clausole il giudice </a:t>
            </a:r>
            <a:r>
              <a:rPr lang="it-IT" altLang="it-IT" sz="1000">
                <a:solidFill>
                  <a:srgbClr val="FF0000"/>
                </a:solidFill>
              </a:rPr>
              <a:t>non può discostarsi</a:t>
            </a:r>
            <a:r>
              <a:rPr lang="it-IT" altLang="it-IT" sz="1000"/>
              <a:t> dalle valutazioni delle parti, espresse in sede di certificazione dei contratti di lavoro di cui al titolo VIII del decreto legislativo 10 settembre 2003, n. 276, e successive modificazioni, salvo il caso di erronea qualificazione del contratto, di vizi del consenso o di difformità tra il programma negoziale certificato e la sua successiva attuazione.</a:t>
            </a:r>
            <a:br>
              <a:rPr lang="it-IT" altLang="it-IT" sz="1000"/>
            </a:br>
            <a:endParaRPr lang="it-IT" altLang="it-IT" sz="1000"/>
          </a:p>
          <a:p>
            <a:pPr>
              <a:lnSpc>
                <a:spcPct val="80000"/>
              </a:lnSpc>
              <a:buFontTx/>
              <a:buNone/>
            </a:pPr>
            <a:r>
              <a:rPr lang="it-IT" altLang="it-IT" sz="1000"/>
              <a:t>	</a:t>
            </a:r>
            <a:r>
              <a:rPr lang="it-IT" altLang="it-IT" sz="1600" i="1"/>
              <a:t>3. Nel valutare le motivazioni poste a base del licenziamento, il giudice tiene conto, </a:t>
            </a:r>
            <a:r>
              <a:rPr lang="it-IT" altLang="it-IT" sz="1600" i="1">
                <a:solidFill>
                  <a:srgbClr val="FF0000"/>
                </a:solidFill>
              </a:rPr>
              <a:t>tipizzazioni di giusta causa e di giustificato motivo presenti nei contratti collettivi di lavoro</a:t>
            </a:r>
            <a:r>
              <a:rPr lang="it-IT" altLang="it-IT" sz="1600" i="1"/>
              <a:t> stipulati dai sindacati comparativamente più rappresentativi ovvero nei contratti individuali di lavoro ove stipulati con l’assistenza e la consulenza delle commissioni di certificazione di cui al titolo VIII del decreto legislativo 10 settembre 2003, n. 276, e successive modificazioni. Nel definire le conseguenze da riconnettere al licenziamento ai sensi dell’articolo 8 della legge 15 luglio 1966, n. 604, e successive modificazioni, il giudice </a:t>
            </a:r>
            <a:r>
              <a:rPr lang="it-IT" altLang="it-IT" sz="1600" i="1">
                <a:solidFill>
                  <a:srgbClr val="FF0000"/>
                </a:solidFill>
              </a:rPr>
              <a:t>tiene egualmente conto</a:t>
            </a:r>
            <a:r>
              <a:rPr lang="it-IT" altLang="it-IT" sz="1600" i="1"/>
              <a:t> di elementi e di parametri fissati dai predetti contratti e comunque considera le dimensioni e le condizioni dell’attività esercitata dal datore di lavoro, la situazione del mercato del lavoro locale, l’anzianità e le condizioni del lavoratore, nonché il comportamento delle parti anche prima del licenziamento.</a:t>
            </a:r>
            <a:r>
              <a:rPr lang="it-IT" altLang="it-IT" sz="1600"/>
              <a:t/>
            </a:r>
            <a:br>
              <a:rPr lang="it-IT" altLang="it-IT" sz="1600"/>
            </a:br>
            <a:endParaRPr lang="it-IT" altLang="it-IT" sz="1600"/>
          </a:p>
          <a:p>
            <a:pPr>
              <a:lnSpc>
                <a:spcPct val="80000"/>
              </a:lnSpc>
              <a:buFontTx/>
              <a:buNone/>
            </a:pPr>
            <a:r>
              <a:rPr lang="it-IT" altLang="it-IT" sz="1000"/>
              <a:t>	</a:t>
            </a:r>
            <a:r>
              <a:rPr lang="it-IT" altLang="it-IT" sz="1000">
                <a:solidFill>
                  <a:srgbClr val="FF0000"/>
                </a:solidFill>
              </a:rPr>
              <a:t>4. (VEDI SUCCESSIVE SLIDES)</a:t>
            </a:r>
          </a:p>
          <a:p>
            <a:pPr>
              <a:lnSpc>
                <a:spcPct val="80000"/>
              </a:lnSpc>
              <a:buFontTx/>
              <a:buNone/>
            </a:pPr>
            <a:r>
              <a:rPr lang="it-IT" altLang="it-IT" sz="1000">
                <a:solidFill>
                  <a:srgbClr val="FF0000"/>
                </a:solidFill>
              </a:rPr>
              <a:t>	</a:t>
            </a:r>
          </a:p>
          <a:p>
            <a:pPr>
              <a:lnSpc>
                <a:spcPct val="80000"/>
              </a:lnSpc>
              <a:buFontTx/>
              <a:buNone/>
            </a:pPr>
            <a:r>
              <a:rPr lang="it-IT" altLang="it-IT" sz="1000">
                <a:solidFill>
                  <a:srgbClr val="FF0000"/>
                </a:solidFill>
              </a:rPr>
              <a:t>	5  (VEDI SUCCESSIVE SLIDES) </a:t>
            </a:r>
          </a:p>
          <a:p>
            <a:pPr>
              <a:lnSpc>
                <a:spcPct val="80000"/>
              </a:lnSpc>
              <a:buFontTx/>
              <a:buNone/>
            </a:pPr>
            <a:r>
              <a:rPr lang="it-IT" altLang="it-IT" sz="1000"/>
              <a:t>	</a:t>
            </a:r>
          </a:p>
          <a:p>
            <a:pPr>
              <a:lnSpc>
                <a:spcPct val="80000"/>
              </a:lnSpc>
              <a:buFontTx/>
              <a:buNone/>
            </a:pPr>
            <a:r>
              <a:rPr lang="it-IT" altLang="it-IT" sz="1000"/>
              <a:t>	</a:t>
            </a:r>
            <a:r>
              <a:rPr lang="it-IT" altLang="it-IT" sz="900"/>
              <a:t>6. Dall’attuazione del presente articolo non devono derivare nuovi o maggiori oneri a carico della finanza pubblica. Gli adempimenti previsti dal presente articolo sono svolti nell’ambito delle risorse umane, strumentali e finanziarie disponibili a legislazione vigente.</a:t>
            </a:r>
          </a:p>
        </p:txBody>
      </p:sp>
    </p:spTree>
    <p:extLst>
      <p:ext uri="{BB962C8B-B14F-4D97-AF65-F5344CB8AC3E}">
        <p14:creationId xmlns:p14="http://schemas.microsoft.com/office/powerpoint/2010/main" val="3767445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82" name="Rectangle 2"/>
          <p:cNvSpPr>
            <a:spLocks noGrp="1" noChangeArrowheads="1"/>
          </p:cNvSpPr>
          <p:nvPr>
            <p:ph type="title"/>
          </p:nvPr>
        </p:nvSpPr>
        <p:spPr>
          <a:xfrm>
            <a:off x="457200" y="274638"/>
            <a:ext cx="8229600" cy="490537"/>
          </a:xfrm>
        </p:spPr>
        <p:txBody>
          <a:bodyPr/>
          <a:lstStyle/>
          <a:p>
            <a:r>
              <a:rPr lang="it-IT" altLang="it-IT" sz="2400"/>
              <a:t>CLAUSOLE AL CONTRATTO DI LAVORO</a:t>
            </a:r>
          </a:p>
        </p:txBody>
      </p:sp>
      <p:sp>
        <p:nvSpPr>
          <p:cNvPr id="225283" name="Rectangle 3"/>
          <p:cNvSpPr>
            <a:spLocks noGrp="1" noChangeArrowheads="1"/>
          </p:cNvSpPr>
          <p:nvPr>
            <p:ph type="body" idx="1"/>
          </p:nvPr>
        </p:nvSpPr>
        <p:spPr>
          <a:xfrm>
            <a:off x="250825" y="765175"/>
            <a:ext cx="8893175" cy="5822950"/>
          </a:xfrm>
        </p:spPr>
        <p:txBody>
          <a:bodyPr/>
          <a:lstStyle/>
          <a:p>
            <a:pPr>
              <a:lnSpc>
                <a:spcPct val="80000"/>
              </a:lnSpc>
              <a:buFontTx/>
              <a:buNone/>
            </a:pPr>
            <a:r>
              <a:rPr lang="it-IT" altLang="it-IT" sz="2000" b="1">
                <a:solidFill>
                  <a:schemeClr val="hlink"/>
                </a:solidFill>
              </a:rPr>
              <a:t>Comma 3</a:t>
            </a:r>
            <a:r>
              <a:rPr lang="it-IT" altLang="it-IT" sz="2400"/>
              <a:t>  </a:t>
            </a:r>
            <a:r>
              <a:rPr lang="it-IT" altLang="it-IT" sz="2000"/>
              <a:t>(Art.30 Legge 183/2010)</a:t>
            </a:r>
            <a:r>
              <a:rPr lang="it-IT" altLang="it-IT" sz="2400"/>
              <a:t> </a:t>
            </a:r>
          </a:p>
          <a:p>
            <a:pPr algn="ctr">
              <a:lnSpc>
                <a:spcPct val="80000"/>
              </a:lnSpc>
              <a:buFontTx/>
              <a:buNone/>
            </a:pPr>
            <a:r>
              <a:rPr lang="it-IT" altLang="it-IT" sz="2000">
                <a:solidFill>
                  <a:srgbClr val="FF0000"/>
                </a:solidFill>
              </a:rPr>
              <a:t>Nel valutare le motivazioni poste a base del licenziamento</a:t>
            </a:r>
            <a:r>
              <a:rPr lang="it-IT" altLang="it-IT" sz="2400">
                <a:solidFill>
                  <a:srgbClr val="FF0000"/>
                </a:solidFill>
              </a:rPr>
              <a:t> </a:t>
            </a:r>
          </a:p>
          <a:p>
            <a:pPr algn="ctr">
              <a:lnSpc>
                <a:spcPct val="80000"/>
              </a:lnSpc>
              <a:buFontTx/>
              <a:buNone/>
            </a:pPr>
            <a:endParaRPr lang="it-IT" altLang="it-IT" sz="2400">
              <a:solidFill>
                <a:srgbClr val="FF0000"/>
              </a:solidFill>
            </a:endParaRPr>
          </a:p>
          <a:p>
            <a:pPr algn="ctr">
              <a:lnSpc>
                <a:spcPct val="80000"/>
              </a:lnSpc>
              <a:buFontTx/>
              <a:buNone/>
            </a:pPr>
            <a:r>
              <a:rPr lang="it-IT" altLang="it-IT" sz="2400" b="1"/>
              <a:t>il Giudice</a:t>
            </a:r>
          </a:p>
          <a:p>
            <a:pPr algn="ctr">
              <a:lnSpc>
                <a:spcPct val="80000"/>
              </a:lnSpc>
              <a:buFontTx/>
              <a:buNone/>
            </a:pPr>
            <a:endParaRPr lang="it-IT" altLang="it-IT" sz="2400"/>
          </a:p>
          <a:p>
            <a:pPr algn="ctr">
              <a:lnSpc>
                <a:spcPct val="80000"/>
              </a:lnSpc>
              <a:buFontTx/>
              <a:buNone/>
            </a:pPr>
            <a:r>
              <a:rPr lang="it-IT" altLang="it-IT" sz="2400"/>
              <a:t>“ </a:t>
            </a:r>
            <a:r>
              <a:rPr lang="it-IT" altLang="it-IT" sz="2400" b="1"/>
              <a:t>tiene conto</a:t>
            </a:r>
            <a:r>
              <a:rPr lang="it-IT" altLang="it-IT" sz="2400"/>
              <a:t> “</a:t>
            </a:r>
          </a:p>
          <a:p>
            <a:pPr algn="ctr">
              <a:lnSpc>
                <a:spcPct val="80000"/>
              </a:lnSpc>
              <a:buFontTx/>
              <a:buNone/>
            </a:pPr>
            <a:endParaRPr lang="it-IT" altLang="it-IT" sz="2400"/>
          </a:p>
          <a:p>
            <a:pPr>
              <a:lnSpc>
                <a:spcPct val="80000"/>
              </a:lnSpc>
              <a:buFontTx/>
              <a:buNone/>
            </a:pPr>
            <a:r>
              <a:rPr lang="it-IT" altLang="it-IT" sz="2400"/>
              <a:t>	</a:t>
            </a:r>
          </a:p>
          <a:p>
            <a:pPr>
              <a:lnSpc>
                <a:spcPct val="80000"/>
              </a:lnSpc>
              <a:buFontTx/>
              <a:buNone/>
            </a:pPr>
            <a:endParaRPr lang="it-IT" altLang="it-IT" sz="2400"/>
          </a:p>
          <a:p>
            <a:pPr>
              <a:lnSpc>
                <a:spcPct val="80000"/>
              </a:lnSpc>
              <a:buFontTx/>
              <a:buNone/>
            </a:pPr>
            <a:endParaRPr lang="it-IT" altLang="it-IT" sz="2400">
              <a:solidFill>
                <a:srgbClr val="FF0000"/>
              </a:solidFill>
            </a:endParaRPr>
          </a:p>
          <a:p>
            <a:pPr>
              <a:lnSpc>
                <a:spcPct val="80000"/>
              </a:lnSpc>
              <a:buFontTx/>
              <a:buNone/>
            </a:pPr>
            <a:r>
              <a:rPr lang="it-IT" altLang="it-IT" sz="2400">
                <a:solidFill>
                  <a:srgbClr val="FF0000"/>
                </a:solidFill>
              </a:rPr>
              <a:t>	</a:t>
            </a:r>
          </a:p>
          <a:p>
            <a:pPr>
              <a:lnSpc>
                <a:spcPct val="80000"/>
              </a:lnSpc>
              <a:buFontTx/>
              <a:buNone/>
            </a:pPr>
            <a:r>
              <a:rPr lang="it-IT" altLang="it-IT" sz="2400">
                <a:solidFill>
                  <a:srgbClr val="FF0000"/>
                </a:solidFill>
              </a:rPr>
              <a:t>-</a:t>
            </a:r>
            <a:r>
              <a:rPr lang="it-IT" altLang="it-IT" sz="1600" i="1">
                <a:solidFill>
                  <a:srgbClr val="FF0000"/>
                </a:solidFill>
              </a:rPr>
              <a:t> tipizzazioni di giusta causa e di giustificato motivo  presenti nei contratti collettivi di lavoro stipulati dai sindacati comparativamente più rappresentativi </a:t>
            </a:r>
          </a:p>
          <a:p>
            <a:pPr>
              <a:lnSpc>
                <a:spcPct val="80000"/>
              </a:lnSpc>
              <a:buFontTx/>
              <a:buNone/>
            </a:pPr>
            <a:r>
              <a:rPr lang="it-IT" altLang="it-IT" sz="1600" i="1">
                <a:solidFill>
                  <a:srgbClr val="FF0000"/>
                </a:solidFill>
              </a:rPr>
              <a:t>	- tipizzazioni di giusta causa e di giustificato motivo presenti nei contratti nei contratti individuali di lavoro ove stipulati con l’assistenza e la consulenza delle commissioni di certificazione.</a:t>
            </a:r>
          </a:p>
          <a:p>
            <a:pPr>
              <a:lnSpc>
                <a:spcPct val="80000"/>
              </a:lnSpc>
            </a:pPr>
            <a:endParaRPr lang="it-IT" altLang="it-IT" sz="1600" i="1">
              <a:solidFill>
                <a:srgbClr val="FF0000"/>
              </a:solidFill>
            </a:endParaRPr>
          </a:p>
          <a:p>
            <a:pPr lvl="4">
              <a:lnSpc>
                <a:spcPct val="80000"/>
              </a:lnSpc>
              <a:buFontTx/>
              <a:buNone/>
            </a:pPr>
            <a:r>
              <a:rPr lang="it-IT" altLang="it-IT" i="1">
                <a:solidFill>
                  <a:srgbClr val="FF0000"/>
                </a:solidFill>
              </a:rPr>
              <a:t>			</a:t>
            </a:r>
            <a:r>
              <a:rPr lang="it-IT" altLang="it-IT" b="1"/>
              <a:t>PERO’:</a:t>
            </a:r>
            <a:r>
              <a:rPr lang="it-IT" altLang="it-IT" b="1">
                <a:solidFill>
                  <a:srgbClr val="FF0000"/>
                </a:solidFill>
              </a:rPr>
              <a:t> VEDI SLIDE SUCCESSIVA</a:t>
            </a:r>
          </a:p>
          <a:p>
            <a:pPr>
              <a:lnSpc>
                <a:spcPct val="80000"/>
              </a:lnSpc>
            </a:pPr>
            <a:endParaRPr lang="it-IT" altLang="it-IT" sz="2000"/>
          </a:p>
        </p:txBody>
      </p:sp>
      <p:sp>
        <p:nvSpPr>
          <p:cNvPr id="225284" name="AutoShape 4"/>
          <p:cNvSpPr>
            <a:spLocks noChangeArrowheads="1"/>
          </p:cNvSpPr>
          <p:nvPr/>
        </p:nvSpPr>
        <p:spPr bwMode="auto">
          <a:xfrm>
            <a:off x="4572000" y="1484313"/>
            <a:ext cx="215900" cy="360362"/>
          </a:xfrm>
          <a:prstGeom prst="downArrow">
            <a:avLst>
              <a:gd name="adj1" fmla="val 50000"/>
              <a:gd name="adj2" fmla="val 41728"/>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225285" name="AutoShape 5"/>
          <p:cNvSpPr>
            <a:spLocks noChangeArrowheads="1"/>
          </p:cNvSpPr>
          <p:nvPr/>
        </p:nvSpPr>
        <p:spPr bwMode="auto">
          <a:xfrm>
            <a:off x="4572000" y="2276475"/>
            <a:ext cx="217488" cy="358775"/>
          </a:xfrm>
          <a:prstGeom prst="downArrow">
            <a:avLst>
              <a:gd name="adj1" fmla="val 50000"/>
              <a:gd name="adj2" fmla="val 41241"/>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225286" name="AutoShape 6"/>
          <p:cNvSpPr>
            <a:spLocks noChangeArrowheads="1"/>
          </p:cNvSpPr>
          <p:nvPr/>
        </p:nvSpPr>
        <p:spPr bwMode="auto">
          <a:xfrm>
            <a:off x="6084888" y="2060575"/>
            <a:ext cx="2808287" cy="1439863"/>
          </a:xfrm>
          <a:prstGeom prst="roundRect">
            <a:avLst>
              <a:gd name="adj" fmla="val 16667"/>
            </a:avLst>
          </a:prstGeom>
          <a:solidFill>
            <a:srgbClr val="FFFF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it-IT" altLang="it-IT" sz="1400"/>
              <a:t>CHE VUOL DIRE: </a:t>
            </a:r>
          </a:p>
          <a:p>
            <a:pPr algn="ctr"/>
            <a:r>
              <a:rPr lang="it-IT" altLang="it-IT" b="1" i="1"/>
              <a:t>TIENE CONTO</a:t>
            </a:r>
            <a:r>
              <a:rPr lang="it-IT" altLang="it-IT" sz="1400" b="1" i="1"/>
              <a:t> ?</a:t>
            </a:r>
            <a:r>
              <a:rPr lang="it-IT" altLang="it-IT" sz="1400"/>
              <a:t> </a:t>
            </a:r>
          </a:p>
          <a:p>
            <a:pPr algn="ctr"/>
            <a:r>
              <a:rPr lang="it-IT" altLang="it-IT" sz="1400"/>
              <a:t>LO IMPEGNA O NO AL </a:t>
            </a:r>
          </a:p>
          <a:p>
            <a:pPr algn="ctr"/>
            <a:r>
              <a:rPr lang="it-IT" altLang="it-IT" sz="1400"/>
              <a:t>RISPETTO DELLE CLAUSOLE ?</a:t>
            </a:r>
          </a:p>
        </p:txBody>
      </p:sp>
      <p:sp>
        <p:nvSpPr>
          <p:cNvPr id="225287" name="AutoShape 7"/>
          <p:cNvSpPr>
            <a:spLocks noChangeArrowheads="1"/>
          </p:cNvSpPr>
          <p:nvPr/>
        </p:nvSpPr>
        <p:spPr bwMode="auto">
          <a:xfrm>
            <a:off x="4716463" y="3500438"/>
            <a:ext cx="3313112" cy="1079500"/>
          </a:xfrm>
          <a:prstGeom prst="curvedUpArrow">
            <a:avLst>
              <a:gd name="adj1" fmla="val 61382"/>
              <a:gd name="adj2" fmla="val 122765"/>
              <a:gd name="adj3" fmla="val 33333"/>
            </a:avLst>
          </a:prstGeom>
          <a:solidFill>
            <a:srgbClr val="FFCC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Tree>
    <p:extLst>
      <p:ext uri="{BB962C8B-B14F-4D97-AF65-F5344CB8AC3E}">
        <p14:creationId xmlns:p14="http://schemas.microsoft.com/office/powerpoint/2010/main" val="5391524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2690" name="Rectangle 2"/>
          <p:cNvSpPr>
            <a:spLocks noGrp="1" noChangeArrowheads="1"/>
          </p:cNvSpPr>
          <p:nvPr>
            <p:ph type="title"/>
          </p:nvPr>
        </p:nvSpPr>
        <p:spPr/>
        <p:txBody>
          <a:bodyPr/>
          <a:lstStyle/>
          <a:p>
            <a:r>
              <a:rPr lang="it-IT" altLang="it-IT" sz="3600"/>
              <a:t>CLAUSOLE DEI CCNL</a:t>
            </a:r>
            <a:r>
              <a:rPr lang="it-IT" altLang="it-IT"/>
              <a:t/>
            </a:r>
            <a:br>
              <a:rPr lang="it-IT" altLang="it-IT"/>
            </a:br>
            <a:r>
              <a:rPr lang="it-IT" altLang="it-IT" sz="2800"/>
              <a:t>Vincoli per il Giudice</a:t>
            </a:r>
          </a:p>
        </p:txBody>
      </p:sp>
      <p:sp>
        <p:nvSpPr>
          <p:cNvPr id="242691" name="Rectangle 3"/>
          <p:cNvSpPr>
            <a:spLocks noGrp="1" noChangeArrowheads="1"/>
          </p:cNvSpPr>
          <p:nvPr>
            <p:ph type="body" idx="1"/>
          </p:nvPr>
        </p:nvSpPr>
        <p:spPr>
          <a:xfrm>
            <a:off x="323850" y="1600200"/>
            <a:ext cx="8362950" cy="4997450"/>
          </a:xfrm>
        </p:spPr>
        <p:txBody>
          <a:bodyPr/>
          <a:lstStyle/>
          <a:p>
            <a:pPr>
              <a:buFontTx/>
              <a:buNone/>
            </a:pPr>
            <a:r>
              <a:rPr lang="it-IT" altLang="it-IT" sz="2800"/>
              <a:t>	Però la Riforma Lavoro, nel modificare l’art.18 oggi afferma che: </a:t>
            </a:r>
          </a:p>
          <a:p>
            <a:pPr>
              <a:buFontTx/>
              <a:buNone/>
            </a:pPr>
            <a:r>
              <a:rPr lang="it-IT" altLang="it-IT" sz="2800"/>
              <a:t>	“</a:t>
            </a:r>
            <a:r>
              <a:rPr lang="it-IT" altLang="it-IT" sz="2800" i="1"/>
              <a:t>Il giudice, nelle ipotesi in cui accerta che non ricorrono gli estremi del giustificato motivo soggettivo o della giusta causa addotti dal datore di lavoro, per insussistenza del fatto contestato ovvero perché il fatto rientra tra le condotte punibili con una sanzione conservativa </a:t>
            </a:r>
            <a:r>
              <a:rPr lang="it-IT" altLang="it-IT" sz="2800" i="1">
                <a:solidFill>
                  <a:srgbClr val="FF0000"/>
                </a:solidFill>
              </a:rPr>
              <a:t>sulla base delle previsioni dei contratti collettivi</a:t>
            </a:r>
            <a:r>
              <a:rPr lang="it-IT" altLang="it-IT" sz="2800" i="1"/>
              <a:t> ovvero dei </a:t>
            </a:r>
            <a:r>
              <a:rPr lang="it-IT" altLang="it-IT" sz="2800" i="1">
                <a:solidFill>
                  <a:srgbClr val="FF0000"/>
                </a:solidFill>
              </a:rPr>
              <a:t>codici disciplinari applicabili” </a:t>
            </a:r>
          </a:p>
        </p:txBody>
      </p:sp>
    </p:spTree>
    <p:extLst>
      <p:ext uri="{BB962C8B-B14F-4D97-AF65-F5344CB8AC3E}">
        <p14:creationId xmlns:p14="http://schemas.microsoft.com/office/powerpoint/2010/main" val="2517202457"/>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618</TotalTime>
  <Words>3351</Words>
  <Application>Microsoft Office PowerPoint</Application>
  <PresentationFormat>Presentazione su schermo (4:3)</PresentationFormat>
  <Paragraphs>634</Paragraphs>
  <Slides>59</Slides>
  <Notes>3</Notes>
  <HiddenSlides>0</HiddenSlides>
  <MMClips>0</MMClips>
  <ScaleCrop>false</ScaleCrop>
  <HeadingPairs>
    <vt:vector size="6" baseType="variant">
      <vt:variant>
        <vt:lpstr>Caratteri utilizzati</vt:lpstr>
      </vt:variant>
      <vt:variant>
        <vt:i4>7</vt:i4>
      </vt:variant>
      <vt:variant>
        <vt:lpstr>Tema</vt:lpstr>
      </vt:variant>
      <vt:variant>
        <vt:i4>1</vt:i4>
      </vt:variant>
      <vt:variant>
        <vt:lpstr>Titoli diapositive</vt:lpstr>
      </vt:variant>
      <vt:variant>
        <vt:i4>59</vt:i4>
      </vt:variant>
    </vt:vector>
  </HeadingPairs>
  <TitlesOfParts>
    <vt:vector size="67" baseType="lpstr">
      <vt:lpstr>Aharoni</vt:lpstr>
      <vt:lpstr>Arial</vt:lpstr>
      <vt:lpstr>Arial Black</vt:lpstr>
      <vt:lpstr>Calibri</vt:lpstr>
      <vt:lpstr>Garamond</vt:lpstr>
      <vt:lpstr>Perpetua Titling MT</vt:lpstr>
      <vt:lpstr>Wingdings</vt:lpstr>
      <vt:lpstr>Tema di Office</vt:lpstr>
      <vt:lpstr>LICENZIAMENTI </vt:lpstr>
      <vt:lpstr>Licenziamenti</vt:lpstr>
      <vt:lpstr>Licenziamenti</vt:lpstr>
      <vt:lpstr>Presentazione standard di PowerPoint</vt:lpstr>
      <vt:lpstr>Presentazione standard di PowerPoint</vt:lpstr>
      <vt:lpstr>Il Licenziamento disciplinare nel Collegato lavoro Legge 183/2010  </vt:lpstr>
      <vt:lpstr>CLAUSOLE AL CONTRATTO DI LAVORO – Legge 183/2010</vt:lpstr>
      <vt:lpstr>CLAUSOLE AL CONTRATTO DI LAVORO</vt:lpstr>
      <vt:lpstr>CLAUSOLE DEI CCNL Vincoli per il Giudice</vt:lpstr>
      <vt:lpstr>CLAUSOLE AL CONTRATTO DI LAVORO</vt:lpstr>
      <vt:lpstr>Le novita’ della Riforma Lavoro in tema di licenziamenti Riforma «Fornero»  Legge 28 giugno 2012 n.92 </vt:lpstr>
      <vt:lpstr>Motivazione del licenziamento</vt:lpstr>
      <vt:lpstr>DECADENZA IMPUGNAZIONE LICENZIAMENTO</vt:lpstr>
      <vt:lpstr>DECADENZA IMPUGNAZIONE LICENZIAMENTO</vt:lpstr>
      <vt:lpstr>Termini per il ricorso</vt:lpstr>
      <vt:lpstr>DECADENZA PER ALTRE CAUSE DI CONTENZIOSO</vt:lpstr>
      <vt:lpstr>DECADENZA PER ALTRE CAUSE DI CONTENZIOSO</vt:lpstr>
      <vt:lpstr>TENTATIVO DI CONCILIAZIONE PREVENTIVO PER I LICENZIAMENTI PER GMO  </vt:lpstr>
      <vt:lpstr>“NUOVO” TENTATIVO DI CONCILIAZIONE PREVENTIVO PER I LICENZIAMENTI PER GMO  </vt:lpstr>
      <vt:lpstr>TENTATIVO DI CONCILIAZIONE PREVENTIVO PER I LICENZIAMENTI PER GMO  </vt:lpstr>
      <vt:lpstr>AMBITO DI APPLICAZIONE REGIME SANZIONATORIO ART.18 </vt:lpstr>
      <vt:lpstr>Modalità di computo dell’organico </vt:lpstr>
      <vt:lpstr>RIPENSAMENTO DEL DATORE DI LAVORO</vt:lpstr>
      <vt:lpstr>Presentazione standard di PowerPoint</vt:lpstr>
      <vt:lpstr>Presentazione standard di PowerPoint</vt:lpstr>
      <vt:lpstr>Presentazione standard di PowerPoint</vt:lpstr>
      <vt:lpstr>RITO SPECIALE PER LE CONTROVERSIE IN TEMA DI LICENZIAMENTI «RITO FORNERO»</vt:lpstr>
      <vt:lpstr>PROPOSIZIONE (Art. 17) </vt:lpstr>
      <vt:lpstr>TERMINI FISSAZIONE UDIENZA  E COSTITUZIONE (Art. 17)</vt:lpstr>
      <vt:lpstr>DECISIONE DEL GIUDIZIO (art. 17)</vt:lpstr>
      <vt:lpstr>GIUDIZIO DI OPPOSIZIONE (Art. 18)</vt:lpstr>
      <vt:lpstr>GIUDIZIO DI OPPOSIZIONE (Art. 18) </vt:lpstr>
      <vt:lpstr>GIUDIZIO DI OPPOSIZIONE (Art. 18) </vt:lpstr>
      <vt:lpstr>DECISIONE DEL GIUDIZIO DI OPPOSIZIONE (Art. 18)</vt:lpstr>
      <vt:lpstr>RECLAMO (Art. 19)</vt:lpstr>
      <vt:lpstr>RECLAMO (Art. 19)</vt:lpstr>
      <vt:lpstr>RICORSO PER CASSAZIONE (Art. 19)</vt:lpstr>
      <vt:lpstr>TRATTAZIONE DELLE CONTROVERSIE (art.20) </vt:lpstr>
      <vt:lpstr>DISCIPLINA TRANSITORIA E DISPOSIZIONI FINALI </vt:lpstr>
      <vt:lpstr>IL CONTRATTO A TUTELE CRESCENTI  (CTC) ED IL NUOVO REGIME IN CASO DI LICENZIAMENTO </vt:lpstr>
      <vt:lpstr>Art. 1 – Campo di applicazione.  </vt:lpstr>
      <vt:lpstr>Segue: Art. 1</vt:lpstr>
      <vt:lpstr>Art. 2 – Licenziamento discriminatorio, nullo e intimato in forma orale.  </vt:lpstr>
      <vt:lpstr>Segue: Art. 2</vt:lpstr>
      <vt:lpstr>Art. 3 – Licenziamento per giustificato motivo e giusta causa.    </vt:lpstr>
      <vt:lpstr>Segue: Art. 3</vt:lpstr>
      <vt:lpstr>Art. 3</vt:lpstr>
      <vt:lpstr>Art. 4 – Vizi formali e procedurali.  </vt:lpstr>
      <vt:lpstr>Art. 5 – Revoca del licenziamento.  </vt:lpstr>
      <vt:lpstr>Art. 6 – Offerta di conciliazione.  </vt:lpstr>
      <vt:lpstr>Segue: Art. 6</vt:lpstr>
      <vt:lpstr>Art. 7 – Computo dell’anzianità negli appalti.</vt:lpstr>
      <vt:lpstr>Art. 8 – Computo e misura delle indennità per frazioni di anno.  </vt:lpstr>
      <vt:lpstr>Art. 9 – Piccole imprese e organizzazioni di tendenza. </vt:lpstr>
      <vt:lpstr>Art. 10 – Licenziamento collettivo.  </vt:lpstr>
      <vt:lpstr>Art. 11 – Contratto di ricollocazione.  </vt:lpstr>
      <vt:lpstr>Art. 12 – Rito applicabile.  </vt:lpstr>
      <vt:lpstr>Art. 12 – Entrata in vigore.  </vt:lpstr>
      <vt:lpstr>Tutele crescenti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FN</dc:creator>
  <cp:lastModifiedBy>Antonella Rvva</cp:lastModifiedBy>
  <cp:revision>95</cp:revision>
  <dcterms:created xsi:type="dcterms:W3CDTF">2015-01-14T12:19:35Z</dcterms:created>
  <dcterms:modified xsi:type="dcterms:W3CDTF">2017-05-29T13:28:51Z</dcterms:modified>
</cp:coreProperties>
</file>